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sldIdLst>
    <p:sldId id="256" r:id="rId2"/>
    <p:sldId id="366" r:id="rId3"/>
    <p:sldId id="361" r:id="rId4"/>
    <p:sldId id="588" r:id="rId5"/>
    <p:sldId id="613" r:id="rId6"/>
    <p:sldId id="630" r:id="rId7"/>
    <p:sldId id="605" r:id="rId8"/>
    <p:sldId id="615" r:id="rId9"/>
    <p:sldId id="616" r:id="rId10"/>
    <p:sldId id="526" r:id="rId11"/>
    <p:sldId id="629" r:id="rId12"/>
    <p:sldId id="570" r:id="rId13"/>
    <p:sldId id="528" r:id="rId14"/>
    <p:sldId id="581" r:id="rId15"/>
    <p:sldId id="582" r:id="rId16"/>
    <p:sldId id="531" r:id="rId17"/>
    <p:sldId id="575" r:id="rId18"/>
    <p:sldId id="576" r:id="rId19"/>
    <p:sldId id="578" r:id="rId20"/>
    <p:sldId id="628" r:id="rId21"/>
    <p:sldId id="604" r:id="rId22"/>
    <p:sldId id="583" r:id="rId23"/>
    <p:sldId id="546" r:id="rId24"/>
    <p:sldId id="427" r:id="rId25"/>
    <p:sldId id="486" r:id="rId26"/>
    <p:sldId id="631" r:id="rId27"/>
    <p:sldId id="373" r:id="rId28"/>
    <p:sldId id="548" r:id="rId29"/>
    <p:sldId id="549" r:id="rId30"/>
    <p:sldId id="550" r:id="rId31"/>
    <p:sldId id="547" r:id="rId32"/>
    <p:sldId id="552" r:id="rId33"/>
    <p:sldId id="553" r:id="rId34"/>
    <p:sldId id="554" r:id="rId35"/>
    <p:sldId id="555" r:id="rId36"/>
    <p:sldId id="556" r:id="rId37"/>
    <p:sldId id="557" r:id="rId38"/>
    <p:sldId id="558" r:id="rId39"/>
    <p:sldId id="559" r:id="rId40"/>
    <p:sldId id="560" r:id="rId4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inyu Feng" initials="Xinyu" lastIdx="15" clrIdx="0">
    <p:extLst>
      <p:ext uri="{19B8F6BF-5375-455C-9EA6-DF929625EA0E}">
        <p15:presenceInfo xmlns:p15="http://schemas.microsoft.com/office/powerpoint/2012/main" userId="Xinyu Fe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C8DC"/>
    <a:srgbClr val="FFC8C8"/>
    <a:srgbClr val="C3B8B1"/>
    <a:srgbClr val="DEEBF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118" autoAdjust="0"/>
  </p:normalViewPr>
  <p:slideViewPr>
    <p:cSldViewPr snapToGrid="0">
      <p:cViewPr varScale="1">
        <p:scale>
          <a:sx n="69" d="100"/>
          <a:sy n="69" d="100"/>
        </p:scale>
        <p:origin x="72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-3019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8E936B-749E-41BF-A6E8-FC9CC7EA8AF9}" type="datetimeFigureOut">
              <a:rPr lang="zh-CN" altLang="en-US" smtClean="0"/>
              <a:t>2016/1/21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4FFFAA-FB4F-4000-A578-CD731E13CD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0020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4FFFAA-FB4F-4000-A578-CD731E13CD5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0373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9510-7FCB-4A81-BDB9-DD40C635A299}" type="datetimeFigureOut">
              <a:rPr lang="zh-CN" altLang="en-US" smtClean="0"/>
              <a:t>2016/1/21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DFCE2-02CF-4B7D-A5BD-D057358F19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0654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9510-7FCB-4A81-BDB9-DD40C635A299}" type="datetimeFigureOut">
              <a:rPr lang="zh-CN" altLang="en-US" smtClean="0"/>
              <a:t>2016/1/21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DFCE2-02CF-4B7D-A5BD-D057358F19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553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9510-7FCB-4A81-BDB9-DD40C635A299}" type="datetimeFigureOut">
              <a:rPr lang="zh-CN" altLang="en-US" smtClean="0"/>
              <a:t>2016/1/21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DFCE2-02CF-4B7D-A5BD-D057358F19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8529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9510-7FCB-4A81-BDB9-DD40C635A299}" type="datetimeFigureOut">
              <a:rPr lang="zh-CN" altLang="en-US" smtClean="0"/>
              <a:t>2016/1/21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DFCE2-02CF-4B7D-A5BD-D057358F19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13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9510-7FCB-4A81-BDB9-DD40C635A299}" type="datetimeFigureOut">
              <a:rPr lang="zh-CN" altLang="en-US" smtClean="0"/>
              <a:t>2016/1/21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DFCE2-02CF-4B7D-A5BD-D057358F19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5544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9510-7FCB-4A81-BDB9-DD40C635A299}" type="datetimeFigureOut">
              <a:rPr lang="zh-CN" altLang="en-US" smtClean="0"/>
              <a:t>2016/1/21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DFCE2-02CF-4B7D-A5BD-D057358F19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5876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9510-7FCB-4A81-BDB9-DD40C635A299}" type="datetimeFigureOut">
              <a:rPr lang="zh-CN" altLang="en-US" smtClean="0"/>
              <a:t>2016/1/21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DFCE2-02CF-4B7D-A5BD-D057358F19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0297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9510-7FCB-4A81-BDB9-DD40C635A299}" type="datetimeFigureOut">
              <a:rPr lang="zh-CN" altLang="en-US" smtClean="0"/>
              <a:t>2016/1/21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DFCE2-02CF-4B7D-A5BD-D057358F19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951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9510-7FCB-4A81-BDB9-DD40C635A299}" type="datetimeFigureOut">
              <a:rPr lang="zh-CN" altLang="en-US" smtClean="0"/>
              <a:t>2016/1/21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DFCE2-02CF-4B7D-A5BD-D057358F19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9475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9510-7FCB-4A81-BDB9-DD40C635A299}" type="datetimeFigureOut">
              <a:rPr lang="zh-CN" altLang="en-US" smtClean="0"/>
              <a:t>2016/1/21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DFCE2-02CF-4B7D-A5BD-D057358F19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6746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9510-7FCB-4A81-BDB9-DD40C635A299}" type="datetimeFigureOut">
              <a:rPr lang="zh-CN" altLang="en-US" smtClean="0"/>
              <a:t>2016/1/21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DFCE2-02CF-4B7D-A5BD-D057358F19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3209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09510-7FCB-4A81-BDB9-DD40C635A299}" type="datetimeFigureOut">
              <a:rPr lang="zh-CN" altLang="en-US" smtClean="0"/>
              <a:t>2016/1/21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DFCE2-02CF-4B7D-A5BD-D057358F19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3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hk/url?sa=t&amp;rct=j&amp;q=java.util.concurrency&amp;source=web&amp;cd=2&amp;ved=0CF8QFjAB&amp;url=http://download.oracle.com/javase/6/docs/api/java/util/concurrent/package-summary.html&amp;ei=ZA2yT-evG4K3iQfHvOHpCA&amp;usg=AFQjCNEWXyh-z2AYqGX11QZr-6cfe_Fazg" TargetMode="Externa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92723" y="1274763"/>
            <a:ext cx="8358554" cy="238760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A Program Logic for</a:t>
            </a:r>
            <a:br>
              <a:rPr lang="en-US" altLang="zh-CN" dirty="0" smtClean="0"/>
            </a:br>
            <a:r>
              <a:rPr lang="en-US" altLang="zh-CN" dirty="0" smtClean="0"/>
              <a:t>Concurrent Objects under Fair Scheduling</a:t>
            </a:r>
            <a:endParaRPr lang="zh-CN" altLang="en-US" dirty="0"/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>
          <a:xfrm>
            <a:off x="612531" y="4489939"/>
            <a:ext cx="7918939" cy="2022229"/>
          </a:xfrm>
        </p:spPr>
        <p:txBody>
          <a:bodyPr>
            <a:normAutofit/>
          </a:bodyPr>
          <a:lstStyle/>
          <a:p>
            <a:r>
              <a:rPr lang="en-US" altLang="zh-CN" sz="2600" u="sng" dirty="0" smtClean="0"/>
              <a:t>Hongjin Liang</a:t>
            </a:r>
            <a:r>
              <a:rPr lang="en-US" altLang="zh-CN" sz="2600" dirty="0" smtClean="0"/>
              <a:t> </a:t>
            </a:r>
            <a:r>
              <a:rPr lang="en-US" altLang="zh-CN" sz="2600" dirty="0"/>
              <a:t>and </a:t>
            </a:r>
            <a:r>
              <a:rPr lang="en-US" altLang="zh-CN" sz="2600" dirty="0" err="1"/>
              <a:t>Xinyu</a:t>
            </a:r>
            <a:r>
              <a:rPr lang="en-US" altLang="zh-CN" sz="2600" dirty="0"/>
              <a:t> Feng</a:t>
            </a:r>
            <a:endParaRPr lang="en-US" altLang="zh-CN" sz="2600" dirty="0" smtClean="0"/>
          </a:p>
          <a:p>
            <a:r>
              <a:rPr lang="en-US" altLang="zh-CN" sz="2600" dirty="0" smtClean="0"/>
              <a:t>University of Science and Technology of China (USTC)</a:t>
            </a:r>
          </a:p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41336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Our Contributions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698624"/>
            <a:ext cx="7886700" cy="4760913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Program Logic </a:t>
            </a:r>
            <a:r>
              <a:rPr lang="en-US" altLang="zh-CN" b="1" dirty="0" err="1" smtClean="0">
                <a:solidFill>
                  <a:srgbClr val="FF0000"/>
                </a:solidFill>
              </a:rPr>
              <a:t>LiLi</a:t>
            </a:r>
            <a:r>
              <a:rPr lang="en-US" altLang="zh-CN" dirty="0" smtClean="0"/>
              <a:t> for </a:t>
            </a:r>
            <a:r>
              <a:rPr lang="en-US" altLang="zh-CN" dirty="0" err="1" smtClean="0">
                <a:solidFill>
                  <a:srgbClr val="FF0000"/>
                </a:solidFill>
              </a:rPr>
              <a:t>Li</a:t>
            </a:r>
            <a:r>
              <a:rPr lang="en-US" altLang="zh-CN" dirty="0" err="1" smtClean="0"/>
              <a:t>nearizability</a:t>
            </a:r>
            <a:r>
              <a:rPr lang="en-US" altLang="zh-CN" dirty="0" smtClean="0"/>
              <a:t> &amp; </a:t>
            </a:r>
            <a:r>
              <a:rPr lang="en-US" altLang="zh-CN" dirty="0" smtClean="0">
                <a:solidFill>
                  <a:srgbClr val="FF0000"/>
                </a:solidFill>
              </a:rPr>
              <a:t>Li</a:t>
            </a:r>
            <a:r>
              <a:rPr lang="en-US" altLang="zh-CN" dirty="0" smtClean="0"/>
              <a:t>veness</a:t>
            </a:r>
          </a:p>
          <a:p>
            <a:pPr lvl="1">
              <a:spcBef>
                <a:spcPts val="1800"/>
              </a:spcBef>
            </a:pPr>
            <a:r>
              <a:rPr lang="en-US" altLang="zh-CN" dirty="0" smtClean="0">
                <a:solidFill>
                  <a:srgbClr val="0000FF"/>
                </a:solidFill>
              </a:rPr>
              <a:t>Unify</a:t>
            </a:r>
            <a:r>
              <a:rPr lang="en-US" altLang="zh-CN" dirty="0" smtClean="0"/>
              <a:t> thread-local reasoning about </a:t>
            </a:r>
            <a:r>
              <a:rPr lang="en-US" altLang="zh-CN" dirty="0" smtClean="0">
                <a:solidFill>
                  <a:srgbClr val="FF0000"/>
                </a:solidFill>
              </a:rPr>
              <a:t>DF</a:t>
            </a:r>
            <a:r>
              <a:rPr lang="en-US" altLang="zh-CN" dirty="0" smtClean="0"/>
              <a:t> and </a:t>
            </a:r>
            <a:r>
              <a:rPr lang="en-US" altLang="zh-CN" dirty="0" smtClean="0">
                <a:solidFill>
                  <a:srgbClr val="FF0000"/>
                </a:solidFill>
              </a:rPr>
              <a:t>SF</a:t>
            </a:r>
          </a:p>
          <a:p>
            <a:pPr lvl="2">
              <a:spcBef>
                <a:spcPts val="1200"/>
              </a:spcBef>
            </a:pPr>
            <a:r>
              <a:rPr lang="en-US" altLang="zh-CN" sz="2400" dirty="0" smtClean="0"/>
              <a:t>One set of inference rules </a:t>
            </a:r>
          </a:p>
          <a:p>
            <a:pPr lvl="2">
              <a:spcBef>
                <a:spcPts val="1200"/>
              </a:spcBef>
            </a:pPr>
            <a:r>
              <a:rPr lang="en-US" altLang="zh-CN" sz="2400" dirty="0" smtClean="0"/>
              <a:t>Also support </a:t>
            </a:r>
            <a:r>
              <a:rPr lang="en-US" altLang="zh-CN" sz="2400" dirty="0" smtClean="0">
                <a:solidFill>
                  <a:srgbClr val="FF0000"/>
                </a:solidFill>
              </a:rPr>
              <a:t>LF</a:t>
            </a:r>
            <a:r>
              <a:rPr lang="en-US" altLang="zh-CN" sz="2400" dirty="0" smtClean="0"/>
              <a:t> </a:t>
            </a:r>
            <a:r>
              <a:rPr lang="en-US" altLang="zh-CN" sz="2400" dirty="0"/>
              <a:t>and </a:t>
            </a:r>
            <a:r>
              <a:rPr lang="en-US" altLang="zh-CN" sz="2400" dirty="0" smtClean="0">
                <a:solidFill>
                  <a:srgbClr val="FF0000"/>
                </a:solidFill>
              </a:rPr>
              <a:t>WF </a:t>
            </a:r>
            <a:r>
              <a:rPr lang="en-US" altLang="zh-CN" sz="2400" dirty="0" smtClean="0"/>
              <a:t>algorithms</a:t>
            </a:r>
            <a:endParaRPr lang="en-US" altLang="zh-CN" sz="2400" dirty="0"/>
          </a:p>
          <a:p>
            <a:pPr lvl="1">
              <a:spcBef>
                <a:spcPts val="1800"/>
              </a:spcBef>
            </a:pPr>
            <a:r>
              <a:rPr lang="en-US" altLang="zh-CN" dirty="0" smtClean="0"/>
              <a:t>Examples:  </a:t>
            </a:r>
          </a:p>
          <a:p>
            <a:pPr lvl="2">
              <a:spcBef>
                <a:spcPts val="1200"/>
              </a:spcBef>
            </a:pPr>
            <a:r>
              <a:rPr lang="en-US" altLang="zh-CN" sz="2400" dirty="0" smtClean="0"/>
              <a:t>Ticket locks, queue locks, TAS locks, two-lock queues, …</a:t>
            </a:r>
          </a:p>
          <a:p>
            <a:pPr lvl="2">
              <a:spcBef>
                <a:spcPts val="1200"/>
              </a:spcBef>
            </a:pPr>
            <a:r>
              <a:rPr lang="en-US" altLang="zh-CN" sz="2400" dirty="0" smtClean="0"/>
              <a:t>We’re the first to verify: </a:t>
            </a:r>
          </a:p>
          <a:p>
            <a:pPr lvl="3">
              <a:spcBef>
                <a:spcPts val="1200"/>
              </a:spcBef>
            </a:pPr>
            <a:r>
              <a:rPr lang="en-US" altLang="zh-CN" sz="2200" dirty="0" smtClean="0"/>
              <a:t>SF of </a:t>
            </a:r>
            <a:r>
              <a:rPr lang="en-US" altLang="zh-CN" sz="2200" dirty="0" smtClean="0">
                <a:solidFill>
                  <a:srgbClr val="FF0000"/>
                </a:solidFill>
              </a:rPr>
              <a:t>lock-coupling lists</a:t>
            </a:r>
            <a:r>
              <a:rPr lang="en-US" altLang="zh-CN" sz="2200" dirty="0" smtClean="0"/>
              <a:t>; and </a:t>
            </a:r>
          </a:p>
          <a:p>
            <a:pPr lvl="3">
              <a:spcBef>
                <a:spcPts val="1200"/>
              </a:spcBef>
            </a:pPr>
            <a:r>
              <a:rPr lang="en-US" altLang="zh-CN" sz="2200" dirty="0" smtClean="0"/>
              <a:t>DF of </a:t>
            </a:r>
            <a:r>
              <a:rPr lang="en-US" altLang="zh-CN" sz="2200" dirty="0" smtClean="0">
                <a:solidFill>
                  <a:srgbClr val="FF0000"/>
                </a:solidFill>
              </a:rPr>
              <a:t>optimistic lists </a:t>
            </a:r>
            <a:r>
              <a:rPr lang="en-US" altLang="zh-CN" sz="2200" dirty="0" smtClean="0"/>
              <a:t>and </a:t>
            </a:r>
            <a:r>
              <a:rPr lang="en-US" altLang="zh-CN" sz="2200" dirty="0" smtClean="0">
                <a:solidFill>
                  <a:srgbClr val="FF0000"/>
                </a:solidFill>
              </a:rPr>
              <a:t>lazy lists</a:t>
            </a:r>
          </a:p>
        </p:txBody>
      </p:sp>
    </p:spTree>
    <p:extLst>
      <p:ext uri="{BB962C8B-B14F-4D97-AF65-F5344CB8AC3E}">
        <p14:creationId xmlns:p14="http://schemas.microsoft.com/office/powerpoint/2010/main" val="33695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Our Key Rule for SF/DF Objects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698625"/>
            <a:ext cx="7886700" cy="4351338"/>
          </a:xfrm>
        </p:spPr>
        <p:txBody>
          <a:bodyPr/>
          <a:lstStyle/>
          <a:p>
            <a:r>
              <a:rPr lang="en-US" altLang="zh-CN" dirty="0"/>
              <a:t>Base on Hoare rule for loop </a:t>
            </a:r>
            <a:r>
              <a:rPr lang="en-US" altLang="zh-CN" dirty="0" smtClean="0"/>
              <a:t>termination</a:t>
            </a:r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</p:txBody>
      </p:sp>
      <p:grpSp>
        <p:nvGrpSpPr>
          <p:cNvPr id="6" name="组合 5"/>
          <p:cNvGrpSpPr/>
          <p:nvPr/>
        </p:nvGrpSpPr>
        <p:grpSpPr>
          <a:xfrm>
            <a:off x="981307" y="2287914"/>
            <a:ext cx="7181385" cy="1129101"/>
            <a:chOff x="1037063" y="2631063"/>
            <a:chExt cx="7181385" cy="1129101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1037063" y="3163562"/>
              <a:ext cx="673533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组合 16"/>
            <p:cNvGrpSpPr/>
            <p:nvPr/>
          </p:nvGrpSpPr>
          <p:grpSpPr>
            <a:xfrm>
              <a:off x="2793485" y="3298499"/>
              <a:ext cx="2678388" cy="461665"/>
              <a:chOff x="2701576" y="3376944"/>
              <a:chExt cx="3790625" cy="461665"/>
            </a:xfrm>
          </p:grpSpPr>
          <p:sp>
            <p:nvSpPr>
              <p:cNvPr id="18" name="文本框 17"/>
              <p:cNvSpPr txBox="1"/>
              <p:nvPr/>
            </p:nvSpPr>
            <p:spPr>
              <a:xfrm>
                <a:off x="2950491" y="3376944"/>
                <a:ext cx="354171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/>
                  <a:t>{p} </a:t>
                </a:r>
                <a:r>
                  <a:rPr lang="en-US" altLang="zh-CN" sz="2400" b="1" dirty="0" smtClean="0"/>
                  <a:t>while</a:t>
                </a:r>
                <a:r>
                  <a:rPr lang="en-US" altLang="zh-CN" sz="2400" dirty="0" smtClean="0"/>
                  <a:t> B </a:t>
                </a:r>
                <a:r>
                  <a:rPr lang="en-US" altLang="zh-CN" sz="2400" b="1" dirty="0" smtClean="0"/>
                  <a:t>do</a:t>
                </a:r>
                <a:r>
                  <a:rPr lang="en-US" altLang="zh-CN" sz="2400" dirty="0" smtClean="0"/>
                  <a:t> C</a:t>
                </a:r>
                <a:r>
                  <a:rPr lang="en-US" altLang="zh-CN" sz="2400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altLang="zh-CN" sz="2400" dirty="0" smtClean="0"/>
                  <a:t>{q}</a:t>
                </a:r>
                <a:endParaRPr lang="zh-CN" altLang="en-US" sz="2400" dirty="0"/>
              </a:p>
            </p:txBody>
          </p:sp>
          <p:grpSp>
            <p:nvGrpSpPr>
              <p:cNvPr id="19" name="组合 18"/>
              <p:cNvGrpSpPr/>
              <p:nvPr/>
            </p:nvGrpSpPr>
            <p:grpSpPr>
              <a:xfrm>
                <a:off x="2701576" y="3496886"/>
                <a:ext cx="210279" cy="283336"/>
                <a:chOff x="1081825" y="3412901"/>
                <a:chExt cx="167426" cy="283336"/>
              </a:xfrm>
            </p:grpSpPr>
            <p:cxnSp>
              <p:nvCxnSpPr>
                <p:cNvPr id="24" name="直接连接符 23"/>
                <p:cNvCxnSpPr/>
                <p:nvPr/>
              </p:nvCxnSpPr>
              <p:spPr>
                <a:xfrm>
                  <a:off x="1081825" y="3412901"/>
                  <a:ext cx="0" cy="283336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直接连接符 24"/>
                <p:cNvCxnSpPr/>
                <p:nvPr/>
              </p:nvCxnSpPr>
              <p:spPr>
                <a:xfrm>
                  <a:off x="1081825" y="3554569"/>
                  <a:ext cx="167426" cy="0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6" name="文本框 25"/>
            <p:cNvSpPr txBox="1"/>
            <p:nvPr/>
          </p:nvSpPr>
          <p:spPr>
            <a:xfrm>
              <a:off x="1131315" y="2631063"/>
              <a:ext cx="708713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i="1" dirty="0" smtClean="0">
                  <a:sym typeface="Symbol" panose="05050102010706020507" pitchFamily="18" charset="2"/>
                </a:rPr>
                <a:t>some </a:t>
              </a:r>
              <a:r>
                <a:rPr lang="en-US" altLang="zh-CN" sz="2400" i="1" dirty="0" smtClean="0"/>
                <a:t>well-founded metric decreases at each round</a:t>
              </a:r>
              <a:endParaRPr lang="zh-CN" altLang="en-US" sz="2400" i="1" dirty="0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463010" y="3628174"/>
            <a:ext cx="85662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 smtClean="0">
                <a:solidFill>
                  <a:prstClr val="black"/>
                </a:solidFill>
              </a:rPr>
              <a:t>Too </a:t>
            </a:r>
            <a:r>
              <a:rPr lang="en-US" altLang="zh-CN" sz="2800" b="1" i="1" dirty="0">
                <a:solidFill>
                  <a:prstClr val="black"/>
                </a:solidFill>
              </a:rPr>
              <a:t>strong </a:t>
            </a:r>
            <a:r>
              <a:rPr lang="en-US" altLang="zh-CN" sz="2800" b="1" i="1" dirty="0" smtClean="0">
                <a:solidFill>
                  <a:prstClr val="black"/>
                </a:solidFill>
              </a:rPr>
              <a:t>in concurrent settings due to </a:t>
            </a:r>
            <a:r>
              <a:rPr lang="en-US" altLang="zh-CN" sz="2800" b="1" i="1" dirty="0" err="1" smtClean="0">
                <a:solidFill>
                  <a:prstClr val="black"/>
                </a:solidFill>
              </a:rPr>
              <a:t>env</a:t>
            </a:r>
            <a:r>
              <a:rPr lang="en-US" altLang="zh-CN" sz="2800" b="1" i="1" dirty="0" smtClean="0">
                <a:solidFill>
                  <a:prstClr val="black"/>
                </a:solidFill>
              </a:rPr>
              <a:t> interference</a:t>
            </a:r>
            <a:endParaRPr lang="zh-CN" altLang="en-US" b="1" i="1" dirty="0"/>
          </a:p>
        </p:txBody>
      </p:sp>
      <p:sp>
        <p:nvSpPr>
          <p:cNvPr id="20" name="TextBox 5"/>
          <p:cNvSpPr txBox="1"/>
          <p:nvPr/>
        </p:nvSpPr>
        <p:spPr>
          <a:xfrm>
            <a:off x="884380" y="4415525"/>
            <a:ext cx="367255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err="1">
                <a:solidFill>
                  <a:prstClr val="black"/>
                </a:solidFill>
              </a:rPr>
              <a:t>inc</a:t>
            </a:r>
            <a:r>
              <a:rPr lang="en-US" altLang="zh-CN" sz="2000" b="1" dirty="0">
                <a:solidFill>
                  <a:prstClr val="black"/>
                </a:solidFill>
              </a:rPr>
              <a:t>() {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>
                <a:solidFill>
                  <a:prstClr val="black"/>
                </a:solidFill>
              </a:rPr>
              <a:t>    </a:t>
            </a:r>
            <a:r>
              <a:rPr lang="en-US" altLang="zh-CN" sz="2000" dirty="0">
                <a:solidFill>
                  <a:srgbClr val="FF0000"/>
                </a:solidFill>
              </a:rPr>
              <a:t>lock</a:t>
            </a:r>
            <a:r>
              <a:rPr lang="en-US" altLang="zh-CN" sz="2000" dirty="0">
                <a:solidFill>
                  <a:prstClr val="black"/>
                </a:solidFill>
              </a:rPr>
              <a:t> L; </a:t>
            </a:r>
            <a:r>
              <a:rPr lang="en-US" altLang="zh-CN" sz="2000" dirty="0" smtClean="0">
                <a:solidFill>
                  <a:prstClr val="black"/>
                </a:solidFill>
              </a:rPr>
              <a:t> </a:t>
            </a:r>
            <a:endParaRPr lang="en-US" altLang="zh-CN" sz="2000" b="1" i="1" dirty="0" smtClean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</a:pPr>
            <a:r>
              <a:rPr lang="en-US" altLang="zh-CN" sz="2000" dirty="0" smtClean="0">
                <a:solidFill>
                  <a:prstClr val="black"/>
                </a:solidFill>
              </a:rPr>
              <a:t>    r := </a:t>
            </a:r>
            <a:r>
              <a:rPr lang="en-US" altLang="zh-CN" sz="2000" b="1" dirty="0" err="1" smtClean="0">
                <a:solidFill>
                  <a:prstClr val="black"/>
                </a:solidFill>
              </a:rPr>
              <a:t>cnt</a:t>
            </a:r>
            <a:r>
              <a:rPr lang="en-US" altLang="zh-CN" sz="2000" dirty="0" smtClean="0">
                <a:solidFill>
                  <a:prstClr val="black"/>
                </a:solidFill>
              </a:rPr>
              <a:t>; </a:t>
            </a:r>
            <a:r>
              <a:rPr lang="en-US" altLang="zh-CN" sz="2000" b="1" dirty="0" err="1" smtClean="0">
                <a:solidFill>
                  <a:prstClr val="black"/>
                </a:solidFill>
              </a:rPr>
              <a:t>cnt</a:t>
            </a:r>
            <a:r>
              <a:rPr lang="en-US" altLang="zh-CN" sz="2000" dirty="0" smtClean="0">
                <a:solidFill>
                  <a:prstClr val="black"/>
                </a:solidFill>
              </a:rPr>
              <a:t> := r+1;  </a:t>
            </a:r>
          </a:p>
          <a:p>
            <a:pPr>
              <a:spcBef>
                <a:spcPts val="600"/>
              </a:spcBef>
            </a:pPr>
            <a:r>
              <a:rPr lang="en-US" altLang="zh-CN" sz="2000" dirty="0" smtClean="0">
                <a:solidFill>
                  <a:prstClr val="black"/>
                </a:solidFill>
              </a:rPr>
              <a:t>    </a:t>
            </a:r>
            <a:r>
              <a:rPr lang="en-US" altLang="zh-CN" sz="2000" dirty="0">
                <a:solidFill>
                  <a:srgbClr val="FF0000"/>
                </a:solidFill>
              </a:rPr>
              <a:t>unlock</a:t>
            </a:r>
            <a:r>
              <a:rPr lang="en-US" altLang="zh-CN" sz="2000" dirty="0">
                <a:solidFill>
                  <a:prstClr val="black"/>
                </a:solidFill>
              </a:rPr>
              <a:t> L;  </a:t>
            </a:r>
            <a:endParaRPr lang="en-US" altLang="zh-CN" sz="2000" b="1" dirty="0">
              <a:solidFill>
                <a:prstClr val="black"/>
              </a:solidFill>
            </a:endParaRPr>
          </a:p>
          <a:p>
            <a:r>
              <a:rPr lang="en-US" altLang="zh-CN" sz="2000" b="1" dirty="0">
                <a:solidFill>
                  <a:prstClr val="black"/>
                </a:solidFill>
              </a:rPr>
              <a:t>}</a:t>
            </a:r>
            <a:endParaRPr lang="zh-CN" altLang="en-US" sz="2000" b="1" dirty="0">
              <a:solidFill>
                <a:prstClr val="black"/>
              </a:solidFill>
            </a:endParaRPr>
          </a:p>
        </p:txBody>
      </p:sp>
      <p:sp>
        <p:nvSpPr>
          <p:cNvPr id="21" name="TextBox 5"/>
          <p:cNvSpPr txBox="1"/>
          <p:nvPr/>
        </p:nvSpPr>
        <p:spPr>
          <a:xfrm>
            <a:off x="4683932" y="4797638"/>
            <a:ext cx="4059829" cy="4001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prstClr val="black"/>
                </a:solidFill>
              </a:rPr>
              <a:t>while</a:t>
            </a:r>
            <a:r>
              <a:rPr lang="en-US" altLang="zh-CN" sz="2000" dirty="0" smtClean="0">
                <a:solidFill>
                  <a:prstClr val="black"/>
                </a:solidFill>
              </a:rPr>
              <a:t> ( !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succ</a:t>
            </a:r>
            <a:r>
              <a:rPr lang="en-US" altLang="zh-CN" sz="2000" dirty="0" smtClean="0">
                <a:solidFill>
                  <a:prstClr val="black"/>
                </a:solidFill>
              </a:rPr>
              <a:t> ) { 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succ</a:t>
            </a:r>
            <a:r>
              <a:rPr lang="en-US" altLang="zh-CN" sz="2000" dirty="0" smtClean="0">
                <a:solidFill>
                  <a:prstClr val="black"/>
                </a:solidFill>
              </a:rPr>
              <a:t> := </a:t>
            </a:r>
            <a:r>
              <a:rPr lang="en-US" altLang="zh-CN" sz="2000" b="1" dirty="0" err="1" smtClean="0">
                <a:solidFill>
                  <a:prstClr val="black"/>
                </a:solidFill>
              </a:rPr>
              <a:t>cas</a:t>
            </a:r>
            <a:r>
              <a:rPr lang="en-US" altLang="zh-CN" sz="2000" dirty="0" smtClean="0">
                <a:solidFill>
                  <a:prstClr val="black"/>
                </a:solidFill>
              </a:rPr>
              <a:t>(L, 0, 1); }</a:t>
            </a:r>
            <a:endParaRPr lang="zh-CN" altLang="en-US" sz="2000" dirty="0">
              <a:solidFill>
                <a:prstClr val="black"/>
              </a:solidFill>
            </a:endParaRPr>
          </a:p>
        </p:txBody>
      </p:sp>
      <p:sp>
        <p:nvSpPr>
          <p:cNvPr id="22" name="圆角矩形标注 21"/>
          <p:cNvSpPr/>
          <p:nvPr/>
        </p:nvSpPr>
        <p:spPr>
          <a:xfrm>
            <a:off x="3887012" y="5591859"/>
            <a:ext cx="4439146" cy="687538"/>
          </a:xfrm>
          <a:prstGeom prst="wedgeRoundRectCallout">
            <a:avLst>
              <a:gd name="adj1" fmla="val -18132"/>
              <a:gd name="adj2" fmla="val -10617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No decreasing metric if </a:t>
            </a:r>
            <a:r>
              <a:rPr lang="en-US" altLang="zh-CN" sz="2400" b="1" dirty="0" smtClean="0">
                <a:solidFill>
                  <a:srgbClr val="FFFF00"/>
                </a:solidFill>
              </a:rPr>
              <a:t>blocked</a:t>
            </a:r>
            <a:endParaRPr lang="zh-CN" altLang="en-US" sz="2400" dirty="0">
              <a:solidFill>
                <a:srgbClr val="FFFF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47295" y="4797638"/>
            <a:ext cx="2720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prstClr val="black"/>
                </a:solidFill>
              </a:rPr>
              <a:t>// </a:t>
            </a:r>
            <a:r>
              <a:rPr lang="en-US" altLang="zh-CN" sz="2000" b="1" i="1" dirty="0">
                <a:solidFill>
                  <a:srgbClr val="FF0000"/>
                </a:solidFill>
              </a:rPr>
              <a:t>loop-based spin lock :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54962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0" grpId="0"/>
      <p:bldP spid="21" grpId="0" animBg="1"/>
      <p:bldP spid="22" grpId="0" animBg="1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Our Key Rule for SF/DF Objects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698625"/>
            <a:ext cx="7886700" cy="4351338"/>
          </a:xfrm>
        </p:spPr>
        <p:txBody>
          <a:bodyPr/>
          <a:lstStyle/>
          <a:p>
            <a:r>
              <a:rPr lang="en-US" altLang="zh-CN" dirty="0"/>
              <a:t>Base on Hoare rule for loop </a:t>
            </a:r>
            <a:r>
              <a:rPr lang="en-US" altLang="zh-CN" dirty="0" smtClean="0"/>
              <a:t>termination</a:t>
            </a:r>
          </a:p>
          <a:p>
            <a:r>
              <a:rPr lang="en-US" altLang="zh-CN" dirty="0" smtClean="0"/>
              <a:t>Add mechanism for </a:t>
            </a:r>
            <a:r>
              <a:rPr lang="en-US" altLang="zh-CN" dirty="0" smtClean="0">
                <a:solidFill>
                  <a:srgbClr val="FF0000"/>
                </a:solidFill>
              </a:rPr>
              <a:t>blocking</a:t>
            </a:r>
            <a:r>
              <a:rPr lang="en-US" altLang="zh-CN" dirty="0" smtClean="0"/>
              <a:t> in SF/DF</a:t>
            </a:r>
            <a:endParaRPr lang="en-US" altLang="zh-CN" dirty="0"/>
          </a:p>
        </p:txBody>
      </p:sp>
      <p:cxnSp>
        <p:nvCxnSpPr>
          <p:cNvPr id="16" name="直接连接符 15"/>
          <p:cNvCxnSpPr/>
          <p:nvPr/>
        </p:nvCxnSpPr>
        <p:spPr>
          <a:xfrm>
            <a:off x="1003609" y="4602070"/>
            <a:ext cx="73263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2826938" y="4822154"/>
            <a:ext cx="2678388" cy="461665"/>
            <a:chOff x="2701576" y="3376944"/>
            <a:chExt cx="3790625" cy="461665"/>
          </a:xfrm>
        </p:grpSpPr>
        <p:sp>
          <p:nvSpPr>
            <p:cNvPr id="18" name="文本框 17"/>
            <p:cNvSpPr txBox="1"/>
            <p:nvPr/>
          </p:nvSpPr>
          <p:spPr>
            <a:xfrm>
              <a:off x="2950491" y="3376944"/>
              <a:ext cx="35417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{p} </a:t>
              </a:r>
              <a:r>
                <a:rPr lang="en-US" altLang="zh-CN" sz="2400" b="1" dirty="0" smtClean="0"/>
                <a:t>while</a:t>
              </a:r>
              <a:r>
                <a:rPr lang="en-US" altLang="zh-CN" sz="2400" dirty="0" smtClean="0"/>
                <a:t> B </a:t>
              </a:r>
              <a:r>
                <a:rPr lang="en-US" altLang="zh-CN" sz="2400" b="1" dirty="0" smtClean="0"/>
                <a:t>do</a:t>
              </a:r>
              <a:r>
                <a:rPr lang="en-US" altLang="zh-CN" sz="2400" dirty="0" smtClean="0"/>
                <a:t> C</a:t>
              </a:r>
              <a:r>
                <a:rPr lang="en-US" altLang="zh-CN" sz="2400" dirty="0" smtClean="0">
                  <a:solidFill>
                    <a:srgbClr val="C00000"/>
                  </a:solidFill>
                </a:rPr>
                <a:t> </a:t>
              </a:r>
              <a:r>
                <a:rPr lang="en-US" altLang="zh-CN" sz="2400" dirty="0" smtClean="0"/>
                <a:t>{q}</a:t>
              </a:r>
              <a:endParaRPr lang="zh-CN" altLang="en-US" sz="2400" dirty="0"/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2701576" y="3496886"/>
              <a:ext cx="210279" cy="283336"/>
              <a:chOff x="1081825" y="3412901"/>
              <a:chExt cx="167426" cy="283336"/>
            </a:xfrm>
          </p:grpSpPr>
          <p:cxnSp>
            <p:nvCxnSpPr>
              <p:cNvPr id="24" name="直接连接符 23"/>
              <p:cNvCxnSpPr/>
              <p:nvPr/>
            </p:nvCxnSpPr>
            <p:spPr>
              <a:xfrm>
                <a:off x="1081825" y="3412901"/>
                <a:ext cx="0" cy="283336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081825" y="3554569"/>
                <a:ext cx="167426" cy="0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文本框 25"/>
          <p:cNvSpPr txBox="1"/>
          <p:nvPr/>
        </p:nvSpPr>
        <p:spPr>
          <a:xfrm>
            <a:off x="1319262" y="3553760"/>
            <a:ext cx="70871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ym typeface="Symbol" panose="05050102010706020507" pitchFamily="18" charset="2"/>
              </a:rPr>
              <a:t>some </a:t>
            </a:r>
            <a:r>
              <a:rPr lang="en-US" altLang="zh-CN" sz="2400" dirty="0" smtClean="0"/>
              <a:t>well-founded metric decreases at each round</a:t>
            </a:r>
            <a:endParaRPr lang="zh-CN" altLang="en-US" sz="2400" dirty="0"/>
          </a:p>
        </p:txBody>
      </p:sp>
      <p:sp>
        <p:nvSpPr>
          <p:cNvPr id="27" name="文本框 26"/>
          <p:cNvSpPr txBox="1"/>
          <p:nvPr/>
        </p:nvSpPr>
        <p:spPr>
          <a:xfrm>
            <a:off x="2416936" y="4018218"/>
            <a:ext cx="3972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sym typeface="Symbol" panose="05050102010706020507" pitchFamily="18" charset="2"/>
              </a:rPr>
              <a:t>blocked but not permanently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319262" y="4018218"/>
            <a:ext cx="1042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sym typeface="Symbol" panose="05050102010706020507" pitchFamily="18" charset="2"/>
              </a:rPr>
              <a:t>unless</a:t>
            </a:r>
            <a:endParaRPr lang="zh-CN" alt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257349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2820149" y="4013163"/>
            <a:ext cx="6000750" cy="2699244"/>
            <a:chOff x="2956744" y="4258488"/>
            <a:chExt cx="6000750" cy="2699244"/>
          </a:xfrm>
        </p:grpSpPr>
        <p:grpSp>
          <p:nvGrpSpPr>
            <p:cNvPr id="16" name="组合 15"/>
            <p:cNvGrpSpPr/>
            <p:nvPr/>
          </p:nvGrpSpPr>
          <p:grpSpPr>
            <a:xfrm>
              <a:off x="2956744" y="4258488"/>
              <a:ext cx="6000750" cy="2466975"/>
              <a:chOff x="2956744" y="4258488"/>
              <a:chExt cx="6000750" cy="2466975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56744" y="4258488"/>
                <a:ext cx="6000750" cy="2466975"/>
              </a:xfrm>
              <a:prstGeom prst="rect">
                <a:avLst/>
              </a:prstGeom>
            </p:spPr>
          </p:pic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50197" y="4753132"/>
                <a:ext cx="643955" cy="431450"/>
              </a:xfrm>
              <a:prstGeom prst="rect">
                <a:avLst/>
              </a:prstGeom>
            </p:spPr>
          </p:pic>
        </p:grpSp>
        <p:sp>
          <p:nvSpPr>
            <p:cNvPr id="27" name="文本框 26"/>
            <p:cNvSpPr txBox="1"/>
            <p:nvPr/>
          </p:nvSpPr>
          <p:spPr>
            <a:xfrm>
              <a:off x="4032141" y="6496067"/>
              <a:ext cx="384643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i="1" dirty="0" smtClean="0"/>
                <a:t>Queue management in banks</a:t>
              </a:r>
              <a:endParaRPr lang="zh-CN" altLang="en-US" sz="2400" i="1" dirty="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7756" y="130955"/>
            <a:ext cx="8128488" cy="1325563"/>
          </a:xfrm>
        </p:spPr>
        <p:txBody>
          <a:bodyPr>
            <a:normAutofit/>
          </a:bodyPr>
          <a:lstStyle/>
          <a:p>
            <a:r>
              <a:rPr lang="en-US" altLang="zh-CN" sz="3600" dirty="0" smtClean="0"/>
              <a:t>Blocking Example: Counter </a:t>
            </a:r>
            <a:r>
              <a:rPr lang="en-US" altLang="zh-CN" sz="3600" dirty="0"/>
              <a:t>with </a:t>
            </a:r>
            <a:r>
              <a:rPr lang="en-US" altLang="zh-CN" sz="3600" dirty="0" smtClean="0"/>
              <a:t>Ticket Lock</a:t>
            </a:r>
            <a:endParaRPr lang="zh-CN" altLang="en-US" sz="3600" dirty="0"/>
          </a:p>
        </p:txBody>
      </p:sp>
      <p:sp>
        <p:nvSpPr>
          <p:cNvPr id="6" name="文本框 5"/>
          <p:cNvSpPr txBox="1"/>
          <p:nvPr/>
        </p:nvSpPr>
        <p:spPr>
          <a:xfrm>
            <a:off x="760818" y="1534041"/>
            <a:ext cx="4856588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2000" b="1" dirty="0" err="1" smtClean="0">
                <a:solidFill>
                  <a:prstClr val="black"/>
                </a:solidFill>
              </a:rPr>
              <a:t>inc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() {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prstClr val="black"/>
                </a:solidFill>
              </a:rPr>
              <a:t>    local</a:t>
            </a:r>
            <a:r>
              <a:rPr lang="en-US" altLang="zh-CN" sz="2000" dirty="0" smtClean="0">
                <a:solidFill>
                  <a:prstClr val="black"/>
                </a:solidFill>
              </a:rPr>
              <a:t>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i</a:t>
            </a:r>
            <a:r>
              <a:rPr lang="en-US" altLang="zh-CN" sz="2000" dirty="0" smtClean="0">
                <a:solidFill>
                  <a:prstClr val="black"/>
                </a:solidFill>
              </a:rPr>
              <a:t>, r;</a:t>
            </a:r>
          </a:p>
          <a:p>
            <a:pPr>
              <a:spcBef>
                <a:spcPts val="600"/>
              </a:spcBef>
            </a:pPr>
            <a:r>
              <a:rPr lang="en-US" altLang="zh-CN" sz="2000" dirty="0" smtClean="0">
                <a:solidFill>
                  <a:prstClr val="black"/>
                </a:solidFill>
              </a:rPr>
              <a:t>   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i</a:t>
            </a:r>
            <a:r>
              <a:rPr lang="en-US" altLang="zh-CN" sz="2000" dirty="0" smtClean="0">
                <a:solidFill>
                  <a:prstClr val="black"/>
                </a:solidFill>
              </a:rPr>
              <a:t> := </a:t>
            </a:r>
            <a:r>
              <a:rPr lang="en-US" altLang="zh-CN" sz="2000" b="1" dirty="0" err="1" smtClean="0">
                <a:solidFill>
                  <a:prstClr val="black"/>
                </a:solidFill>
              </a:rPr>
              <a:t>getAndInc</a:t>
            </a:r>
            <a:r>
              <a:rPr lang="en-US" altLang="zh-CN" sz="2000" dirty="0" smtClean="0">
                <a:solidFill>
                  <a:prstClr val="black"/>
                </a:solidFill>
              </a:rPr>
              <a:t>( 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next</a:t>
            </a:r>
            <a:r>
              <a:rPr lang="en-US" altLang="zh-CN" sz="2000" dirty="0" smtClean="0">
                <a:solidFill>
                  <a:prstClr val="black"/>
                </a:solidFill>
              </a:rPr>
              <a:t> ); </a:t>
            </a:r>
          </a:p>
          <a:p>
            <a:pPr>
              <a:spcBef>
                <a:spcPts val="600"/>
              </a:spcBef>
            </a:pPr>
            <a:r>
              <a:rPr lang="en-US" altLang="zh-CN" sz="2000" dirty="0">
                <a:solidFill>
                  <a:prstClr val="black"/>
                </a:solidFill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</a:rPr>
              <a:t>   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while</a:t>
            </a:r>
            <a:r>
              <a:rPr lang="en-US" altLang="zh-CN" sz="2000" dirty="0" smtClean="0">
                <a:solidFill>
                  <a:prstClr val="black"/>
                </a:solidFill>
              </a:rPr>
              <a:t>(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i</a:t>
            </a:r>
            <a:r>
              <a:rPr lang="en-US" altLang="zh-CN" sz="2000" dirty="0" smtClean="0">
                <a:solidFill>
                  <a:prstClr val="black"/>
                </a:solidFill>
              </a:rPr>
              <a:t> != 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serving</a:t>
            </a:r>
            <a:r>
              <a:rPr lang="en-US" altLang="zh-CN" sz="2000" dirty="0" smtClean="0">
                <a:solidFill>
                  <a:srgbClr val="0000FF"/>
                </a:solidFill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</a:rPr>
              <a:t>) {} ;   // acquire lock</a:t>
            </a:r>
          </a:p>
          <a:p>
            <a:pPr>
              <a:spcBef>
                <a:spcPts val="600"/>
              </a:spcBef>
            </a:pPr>
            <a:r>
              <a:rPr lang="en-US" altLang="zh-CN" sz="2000" dirty="0" smtClean="0">
                <a:solidFill>
                  <a:schemeClr val="accent3"/>
                </a:solidFill>
              </a:rPr>
              <a:t>    </a:t>
            </a:r>
            <a:r>
              <a:rPr lang="en-US" altLang="zh-CN" sz="2000" dirty="0" smtClean="0"/>
              <a:t>…   // critical section</a:t>
            </a:r>
          </a:p>
          <a:p>
            <a:pPr>
              <a:spcBef>
                <a:spcPts val="600"/>
              </a:spcBef>
            </a:pPr>
            <a:r>
              <a:rPr lang="en-US" altLang="zh-CN" sz="2000" dirty="0">
                <a:solidFill>
                  <a:prstClr val="black"/>
                </a:solidFill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</a:rPr>
              <a:t>   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serving</a:t>
            </a:r>
            <a:r>
              <a:rPr lang="en-US" altLang="zh-CN" sz="2000" dirty="0" smtClean="0">
                <a:solidFill>
                  <a:srgbClr val="0000FF"/>
                </a:solidFill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</a:rPr>
              <a:t>:=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i</a:t>
            </a:r>
            <a:r>
              <a:rPr lang="en-US" altLang="zh-CN" sz="2000" dirty="0" smtClean="0">
                <a:solidFill>
                  <a:prstClr val="black"/>
                </a:solidFill>
              </a:rPr>
              <a:t> + 1;               // release lock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prstClr val="black"/>
                </a:solidFill>
              </a:rPr>
              <a:t>}</a:t>
            </a:r>
            <a:endParaRPr lang="zh-CN" altLang="en-US" sz="2000" b="1" dirty="0">
              <a:solidFill>
                <a:prstClr val="black"/>
              </a:solidFill>
            </a:endParaRPr>
          </a:p>
        </p:txBody>
      </p:sp>
      <p:sp>
        <p:nvSpPr>
          <p:cNvPr id="4" name="圆角矩形标注 3"/>
          <p:cNvSpPr/>
          <p:nvPr/>
        </p:nvSpPr>
        <p:spPr>
          <a:xfrm>
            <a:off x="2905291" y="1276778"/>
            <a:ext cx="3578445" cy="682580"/>
          </a:xfrm>
          <a:prstGeom prst="wedgeRoundRectCallout">
            <a:avLst>
              <a:gd name="adj1" fmla="val -47551"/>
              <a:gd name="adj2" fmla="val 11431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prstClr val="white"/>
                </a:solidFill>
              </a:rPr>
              <a:t>the next available ticket</a:t>
            </a:r>
            <a:endParaRPr lang="zh-CN" altLang="en-US" sz="2400" dirty="0">
              <a:solidFill>
                <a:prstClr val="white"/>
              </a:solidFill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2663513" y="1730743"/>
            <a:ext cx="3632653" cy="627254"/>
          </a:xfrm>
          <a:prstGeom prst="wedgeRoundRectCallout">
            <a:avLst>
              <a:gd name="adj1" fmla="val -49479"/>
              <a:gd name="adj2" fmla="val 11709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prstClr val="white"/>
                </a:solidFill>
              </a:rPr>
              <a:t>currently being served</a:t>
            </a:r>
            <a:endParaRPr lang="zh-CN" altLang="en-US" sz="2400" dirty="0">
              <a:solidFill>
                <a:prstClr val="white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906803" y="4109990"/>
            <a:ext cx="655116" cy="1364691"/>
            <a:chOff x="7043398" y="4355315"/>
            <a:chExt cx="655116" cy="1364691"/>
          </a:xfrm>
        </p:grpSpPr>
        <p:cxnSp>
          <p:nvCxnSpPr>
            <p:cNvPr id="12" name="直接箭头连接符 11"/>
            <p:cNvCxnSpPr/>
            <p:nvPr/>
          </p:nvCxnSpPr>
          <p:spPr>
            <a:xfrm>
              <a:off x="7370956" y="4721972"/>
              <a:ext cx="0" cy="99803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文本框 12"/>
            <p:cNvSpPr txBox="1"/>
            <p:nvPr/>
          </p:nvSpPr>
          <p:spPr>
            <a:xfrm>
              <a:off x="7043398" y="4355315"/>
              <a:ext cx="6551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FF0000"/>
                  </a:solidFill>
                </a:rPr>
                <a:t>next</a:t>
              </a:r>
              <a:endParaRPr lang="zh-CN" altLang="en-US" sz="20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433" y="4109990"/>
            <a:ext cx="1384436" cy="1384436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4457560" y="4184400"/>
            <a:ext cx="1159846" cy="539132"/>
            <a:chOff x="6007992" y="4744438"/>
            <a:chExt cx="1159846" cy="539132"/>
          </a:xfrm>
        </p:grpSpPr>
        <p:cxnSp>
          <p:nvCxnSpPr>
            <p:cNvPr id="19" name="直接箭头连接符 18"/>
            <p:cNvCxnSpPr/>
            <p:nvPr/>
          </p:nvCxnSpPr>
          <p:spPr>
            <a:xfrm flipH="1">
              <a:off x="6007992" y="5067845"/>
              <a:ext cx="535406" cy="215725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/>
            <p:cNvSpPr txBox="1"/>
            <p:nvPr/>
          </p:nvSpPr>
          <p:spPr>
            <a:xfrm>
              <a:off x="6213089" y="4744438"/>
              <a:ext cx="9547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</a:rPr>
                <a:t>serving</a:t>
              </a:r>
              <a:endParaRPr lang="zh-CN" altLang="en-US" sz="2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030826" y="3990085"/>
            <a:ext cx="247184" cy="852724"/>
            <a:chOff x="7043398" y="4411070"/>
            <a:chExt cx="247184" cy="852724"/>
          </a:xfrm>
        </p:grpSpPr>
        <p:cxnSp>
          <p:nvCxnSpPr>
            <p:cNvPr id="35" name="直接箭头连接符 34"/>
            <p:cNvCxnSpPr/>
            <p:nvPr/>
          </p:nvCxnSpPr>
          <p:spPr>
            <a:xfrm>
              <a:off x="7166990" y="4769590"/>
              <a:ext cx="0" cy="49420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文本框 35"/>
            <p:cNvSpPr txBox="1"/>
            <p:nvPr/>
          </p:nvSpPr>
          <p:spPr>
            <a:xfrm>
              <a:off x="7043398" y="4411070"/>
              <a:ext cx="2471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err="1" smtClean="0">
                  <a:solidFill>
                    <a:srgbClr val="FF0000"/>
                  </a:solidFill>
                </a:rPr>
                <a:t>i</a:t>
              </a:r>
              <a:endParaRPr lang="zh-CN" altLang="en-US" sz="20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0067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7756" y="130954"/>
            <a:ext cx="8128488" cy="1325563"/>
          </a:xfrm>
        </p:spPr>
        <p:txBody>
          <a:bodyPr>
            <a:normAutofit/>
          </a:bodyPr>
          <a:lstStyle/>
          <a:p>
            <a:r>
              <a:rPr lang="en-US" altLang="zh-CN" sz="3600" dirty="0" smtClean="0"/>
              <a:t>Blocking Example: Counter </a:t>
            </a:r>
            <a:r>
              <a:rPr lang="en-US" altLang="zh-CN" sz="3600" dirty="0"/>
              <a:t>with </a:t>
            </a:r>
            <a:r>
              <a:rPr lang="en-US" altLang="zh-CN" sz="3600" dirty="0" smtClean="0"/>
              <a:t>Ticket Lock</a:t>
            </a:r>
            <a:endParaRPr lang="zh-CN" altLang="en-US" sz="3600" dirty="0"/>
          </a:p>
        </p:txBody>
      </p:sp>
      <p:sp>
        <p:nvSpPr>
          <p:cNvPr id="6" name="文本框 5"/>
          <p:cNvSpPr txBox="1"/>
          <p:nvPr/>
        </p:nvSpPr>
        <p:spPr>
          <a:xfrm>
            <a:off x="760818" y="1534040"/>
            <a:ext cx="4592574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2000" b="1" dirty="0" err="1" smtClean="0">
                <a:solidFill>
                  <a:prstClr val="black"/>
                </a:solidFill>
              </a:rPr>
              <a:t>inc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() {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prstClr val="black"/>
                </a:solidFill>
              </a:rPr>
              <a:t>    local</a:t>
            </a:r>
            <a:r>
              <a:rPr lang="en-US" altLang="zh-CN" sz="2000" dirty="0" smtClean="0">
                <a:solidFill>
                  <a:prstClr val="black"/>
                </a:solidFill>
              </a:rPr>
              <a:t>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i</a:t>
            </a:r>
            <a:r>
              <a:rPr lang="en-US" altLang="zh-CN" sz="2000" dirty="0" smtClean="0">
                <a:solidFill>
                  <a:prstClr val="black"/>
                </a:solidFill>
              </a:rPr>
              <a:t>, r;</a:t>
            </a:r>
          </a:p>
          <a:p>
            <a:pPr>
              <a:spcBef>
                <a:spcPts val="600"/>
              </a:spcBef>
            </a:pPr>
            <a:r>
              <a:rPr lang="en-US" altLang="zh-CN" sz="2000" dirty="0" smtClean="0">
                <a:solidFill>
                  <a:prstClr val="black"/>
                </a:solidFill>
              </a:rPr>
              <a:t>   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i</a:t>
            </a:r>
            <a:r>
              <a:rPr lang="en-US" altLang="zh-CN" sz="2000" dirty="0" smtClean="0">
                <a:solidFill>
                  <a:prstClr val="black"/>
                </a:solidFill>
              </a:rPr>
              <a:t> := </a:t>
            </a:r>
            <a:r>
              <a:rPr lang="en-US" altLang="zh-CN" sz="2000" b="1" dirty="0" err="1" smtClean="0">
                <a:solidFill>
                  <a:prstClr val="black"/>
                </a:solidFill>
              </a:rPr>
              <a:t>getAndInc</a:t>
            </a:r>
            <a:r>
              <a:rPr lang="en-US" altLang="zh-CN" sz="2000" dirty="0" smtClean="0">
                <a:solidFill>
                  <a:prstClr val="black"/>
                </a:solidFill>
              </a:rPr>
              <a:t>( 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next</a:t>
            </a:r>
            <a:r>
              <a:rPr lang="en-US" altLang="zh-CN" sz="2000" dirty="0" smtClean="0">
                <a:solidFill>
                  <a:prstClr val="black"/>
                </a:solidFill>
              </a:rPr>
              <a:t> ); </a:t>
            </a:r>
          </a:p>
          <a:p>
            <a:pPr>
              <a:spcBef>
                <a:spcPts val="600"/>
              </a:spcBef>
            </a:pPr>
            <a:r>
              <a:rPr lang="en-US" altLang="zh-CN" sz="2000" dirty="0">
                <a:solidFill>
                  <a:prstClr val="black"/>
                </a:solidFill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</a:rPr>
              <a:t>   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while</a:t>
            </a:r>
            <a:r>
              <a:rPr lang="en-US" altLang="zh-CN" sz="2000" dirty="0" smtClean="0">
                <a:solidFill>
                  <a:prstClr val="black"/>
                </a:solidFill>
              </a:rPr>
              <a:t>(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i</a:t>
            </a:r>
            <a:r>
              <a:rPr lang="en-US" altLang="zh-CN" sz="2000" dirty="0" smtClean="0">
                <a:solidFill>
                  <a:prstClr val="black"/>
                </a:solidFill>
              </a:rPr>
              <a:t> != 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serving</a:t>
            </a:r>
            <a:r>
              <a:rPr lang="en-US" altLang="zh-CN" sz="2000" dirty="0" smtClean="0">
                <a:solidFill>
                  <a:srgbClr val="0000FF"/>
                </a:solidFill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</a:rPr>
              <a:t>) {} ;   // acquire lock</a:t>
            </a:r>
          </a:p>
          <a:p>
            <a:pPr>
              <a:spcBef>
                <a:spcPts val="600"/>
              </a:spcBef>
            </a:pPr>
            <a:r>
              <a:rPr lang="en-US" altLang="zh-CN" sz="2000" dirty="0" smtClean="0"/>
              <a:t>    …   // critical section</a:t>
            </a:r>
          </a:p>
          <a:p>
            <a:pPr>
              <a:spcBef>
                <a:spcPts val="600"/>
              </a:spcBef>
            </a:pPr>
            <a:r>
              <a:rPr lang="en-US" altLang="zh-CN" sz="2000" dirty="0">
                <a:solidFill>
                  <a:prstClr val="black"/>
                </a:solidFill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</a:rPr>
              <a:t>   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serving</a:t>
            </a:r>
            <a:r>
              <a:rPr lang="en-US" altLang="zh-CN" sz="2000" dirty="0" smtClean="0">
                <a:solidFill>
                  <a:srgbClr val="0000FF"/>
                </a:solidFill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</a:rPr>
              <a:t>:=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i</a:t>
            </a:r>
            <a:r>
              <a:rPr lang="en-US" altLang="zh-CN" sz="2000" dirty="0" smtClean="0">
                <a:solidFill>
                  <a:prstClr val="black"/>
                </a:solidFill>
              </a:rPr>
              <a:t> + 1;               // release lock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prstClr val="black"/>
                </a:solidFill>
              </a:rPr>
              <a:t>}</a:t>
            </a:r>
            <a:endParaRPr lang="zh-CN" altLang="en-US" sz="2000" b="1" dirty="0">
              <a:solidFill>
                <a:prstClr val="black"/>
              </a:solidFill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5201879" y="1903889"/>
            <a:ext cx="996841" cy="707886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</a:rPr>
              <a:t>critical section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6065642" y="1406636"/>
            <a:ext cx="9547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000FF"/>
                </a:solidFill>
              </a:rPr>
              <a:t>serving</a:t>
            </a:r>
            <a:endParaRPr lang="zh-CN" altLang="en-US" sz="2000" b="1" dirty="0">
              <a:solidFill>
                <a:srgbClr val="0000FF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8211510" y="1406636"/>
            <a:ext cx="655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0000FF"/>
                </a:solidFill>
              </a:rPr>
              <a:t>next</a:t>
            </a:r>
            <a:endParaRPr lang="zh-CN" altLang="en-US" sz="2000" b="1" dirty="0">
              <a:solidFill>
                <a:srgbClr val="0000FF"/>
              </a:solidFill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8277307" y="2059210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 smtClean="0"/>
              <a:t>…</a:t>
            </a:r>
            <a:endParaRPr lang="zh-CN" altLang="en-US" sz="2000" b="1" dirty="0"/>
          </a:p>
        </p:txBody>
      </p:sp>
      <p:sp>
        <p:nvSpPr>
          <p:cNvPr id="42" name="TextBox 28"/>
          <p:cNvSpPr txBox="1"/>
          <p:nvPr/>
        </p:nvSpPr>
        <p:spPr>
          <a:xfrm>
            <a:off x="608121" y="4386489"/>
            <a:ext cx="755969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 dirty="0" smtClean="0">
                <a:solidFill>
                  <a:prstClr val="black"/>
                </a:solidFill>
              </a:rPr>
              <a:t>It’s SF, because no permanent blocking: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solidFill>
                  <a:prstClr val="black"/>
                </a:solidFill>
              </a:rPr>
              <a:t>lock release will eventually happen</a:t>
            </a:r>
          </a:p>
          <a:p>
            <a:r>
              <a:rPr lang="en-US" altLang="zh-CN" sz="2400" dirty="0">
                <a:solidFill>
                  <a:prstClr val="black"/>
                </a:solidFill>
              </a:rPr>
              <a:t> </a:t>
            </a:r>
            <a:r>
              <a:rPr lang="en-US" altLang="zh-CN" sz="2400" dirty="0" smtClean="0">
                <a:solidFill>
                  <a:prstClr val="black"/>
                </a:solidFill>
              </a:rPr>
              <a:t>    </a:t>
            </a:r>
            <a:r>
              <a:rPr lang="en-US" altLang="zh-CN" sz="2000" dirty="0" smtClean="0">
                <a:solidFill>
                  <a:prstClr val="black"/>
                </a:solidFill>
              </a:rPr>
              <a:t>(since critical section terminates)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solidFill>
                  <a:prstClr val="black"/>
                </a:solidFill>
              </a:rPr>
              <a:t>blocked thread waits for a </a:t>
            </a:r>
            <a:r>
              <a:rPr lang="en-US" altLang="zh-CN" sz="2400" dirty="0" smtClean="0">
                <a:solidFill>
                  <a:srgbClr val="FF0000"/>
                </a:solidFill>
              </a:rPr>
              <a:t>finite</a:t>
            </a:r>
            <a:r>
              <a:rPr lang="en-US" altLang="zh-CN" sz="2400" dirty="0" smtClean="0">
                <a:solidFill>
                  <a:prstClr val="black"/>
                </a:solidFill>
              </a:rPr>
              <a:t> sequence of lock release </a:t>
            </a:r>
          </a:p>
          <a:p>
            <a:r>
              <a:rPr lang="en-US" altLang="zh-CN" sz="2400" dirty="0">
                <a:solidFill>
                  <a:prstClr val="black"/>
                </a:solidFill>
              </a:rPr>
              <a:t> </a:t>
            </a:r>
            <a:r>
              <a:rPr lang="en-US" altLang="zh-CN" sz="2400" dirty="0" smtClean="0">
                <a:solidFill>
                  <a:prstClr val="black"/>
                </a:solidFill>
              </a:rPr>
              <a:t>    </a:t>
            </a:r>
            <a:r>
              <a:rPr lang="en-US" altLang="zh-CN" sz="2000" dirty="0" smtClean="0">
                <a:solidFill>
                  <a:prstClr val="black"/>
                </a:solidFill>
              </a:rPr>
              <a:t>(since threads requesting </a:t>
            </a:r>
            <a:r>
              <a:rPr lang="en-US" altLang="zh-CN" sz="2000" dirty="0">
                <a:solidFill>
                  <a:prstClr val="black"/>
                </a:solidFill>
              </a:rPr>
              <a:t>the lock form a </a:t>
            </a:r>
            <a:r>
              <a:rPr lang="en-US" altLang="zh-CN" sz="2000" dirty="0" smtClean="0">
                <a:solidFill>
                  <a:srgbClr val="FF0000"/>
                </a:solidFill>
              </a:rPr>
              <a:t>queue</a:t>
            </a:r>
            <a:r>
              <a:rPr lang="en-US" altLang="zh-CN" sz="2000" dirty="0" smtClean="0"/>
              <a:t>)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6897150" y="2648271"/>
            <a:ext cx="1875692" cy="222740"/>
            <a:chOff x="6881446" y="3083169"/>
            <a:chExt cx="1875692" cy="222740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6881446" y="3083169"/>
              <a:ext cx="0" cy="22273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6881446" y="3305908"/>
              <a:ext cx="1875692" cy="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文本框 59"/>
          <p:cNvSpPr txBox="1"/>
          <p:nvPr/>
        </p:nvSpPr>
        <p:spPr>
          <a:xfrm>
            <a:off x="6851890" y="2860710"/>
            <a:ext cx="1354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FF0000"/>
                </a:solidFill>
              </a:rPr>
              <a:t>Blocked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7706699" y="1819591"/>
            <a:ext cx="542136" cy="895931"/>
            <a:chOff x="7706699" y="2064916"/>
            <a:chExt cx="542136" cy="895931"/>
          </a:xfrm>
        </p:grpSpPr>
        <p:grpSp>
          <p:nvGrpSpPr>
            <p:cNvPr id="43" name="组合 42"/>
            <p:cNvGrpSpPr/>
            <p:nvPr/>
          </p:nvGrpSpPr>
          <p:grpSpPr>
            <a:xfrm>
              <a:off x="7735771" y="2096751"/>
              <a:ext cx="432048" cy="864096"/>
              <a:chOff x="1043608" y="1988840"/>
              <a:chExt cx="432048" cy="864096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1043608" y="1988840"/>
                <a:ext cx="432048" cy="432048"/>
              </a:xfrm>
              <a:prstGeom prst="ellipse">
                <a:avLst/>
              </a:prstGeom>
              <a:solidFill>
                <a:schemeClr val="accent2"/>
              </a:solidFill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 sz="900" dirty="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45" name="直接连接符 44"/>
              <p:cNvCxnSpPr/>
              <p:nvPr/>
            </p:nvCxnSpPr>
            <p:spPr>
              <a:xfrm>
                <a:off x="1043608" y="2492896"/>
                <a:ext cx="43204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>
                <a:stCxn id="44" idx="4"/>
              </p:cNvCxnSpPr>
              <p:nvPr/>
            </p:nvCxnSpPr>
            <p:spPr>
              <a:xfrm>
                <a:off x="1259632" y="2420888"/>
                <a:ext cx="0" cy="21602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 flipH="1">
                <a:off x="1043608" y="2636912"/>
                <a:ext cx="216024" cy="14401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>
                <a:off x="1259632" y="2636912"/>
                <a:ext cx="0" cy="21602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1" name="文本框 60"/>
            <p:cNvSpPr txBox="1"/>
            <p:nvPr/>
          </p:nvSpPr>
          <p:spPr>
            <a:xfrm>
              <a:off x="7706699" y="2064916"/>
              <a:ext cx="54213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/>
                <a:t>T3</a:t>
              </a:r>
              <a:endParaRPr lang="zh-CN" altLang="en-US" sz="2800" dirty="0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999696" y="1819591"/>
            <a:ext cx="576463" cy="895931"/>
            <a:chOff x="6999696" y="2064916"/>
            <a:chExt cx="576463" cy="895931"/>
          </a:xfrm>
        </p:grpSpPr>
        <p:grpSp>
          <p:nvGrpSpPr>
            <p:cNvPr id="33" name="组合 32"/>
            <p:cNvGrpSpPr/>
            <p:nvPr/>
          </p:nvGrpSpPr>
          <p:grpSpPr>
            <a:xfrm>
              <a:off x="7036997" y="2096751"/>
              <a:ext cx="432048" cy="864096"/>
              <a:chOff x="1043608" y="1988840"/>
              <a:chExt cx="432048" cy="864096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1043608" y="1988840"/>
                <a:ext cx="432048" cy="432048"/>
              </a:xfrm>
              <a:prstGeom prst="ellipse">
                <a:avLst/>
              </a:prstGeom>
              <a:solidFill>
                <a:schemeClr val="accent6"/>
              </a:solidFill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 sz="900" dirty="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38" name="直接连接符 37"/>
              <p:cNvCxnSpPr/>
              <p:nvPr/>
            </p:nvCxnSpPr>
            <p:spPr>
              <a:xfrm>
                <a:off x="1043608" y="2492896"/>
                <a:ext cx="43204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>
                <a:stCxn id="37" idx="4"/>
              </p:cNvCxnSpPr>
              <p:nvPr/>
            </p:nvCxnSpPr>
            <p:spPr>
              <a:xfrm>
                <a:off x="1259632" y="2420888"/>
                <a:ext cx="0" cy="21602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flipH="1">
                <a:off x="1043608" y="2636912"/>
                <a:ext cx="216024" cy="14401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>
                <a:off x="1259632" y="2636912"/>
                <a:ext cx="0" cy="21602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2" name="文本框 61"/>
            <p:cNvSpPr txBox="1"/>
            <p:nvPr/>
          </p:nvSpPr>
          <p:spPr>
            <a:xfrm>
              <a:off x="6999696" y="2064916"/>
              <a:ext cx="576463" cy="6102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/>
                <a:t>T2</a:t>
              </a:r>
              <a:endParaRPr lang="zh-CN" altLang="en-US" sz="2800" dirty="0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293818" y="1809576"/>
            <a:ext cx="576463" cy="905946"/>
            <a:chOff x="6293818" y="2054901"/>
            <a:chExt cx="576463" cy="905946"/>
          </a:xfrm>
        </p:grpSpPr>
        <p:grpSp>
          <p:nvGrpSpPr>
            <p:cNvPr id="21" name="组合 20"/>
            <p:cNvGrpSpPr/>
            <p:nvPr/>
          </p:nvGrpSpPr>
          <p:grpSpPr>
            <a:xfrm>
              <a:off x="6325661" y="2096751"/>
              <a:ext cx="432048" cy="864096"/>
              <a:chOff x="1043608" y="1988840"/>
              <a:chExt cx="432048" cy="864096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1043608" y="1988840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 sz="900" dirty="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23" name="直接连接符 22"/>
              <p:cNvCxnSpPr/>
              <p:nvPr/>
            </p:nvCxnSpPr>
            <p:spPr>
              <a:xfrm>
                <a:off x="1043608" y="2492896"/>
                <a:ext cx="43204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4"/>
              </p:cNvCxnSpPr>
              <p:nvPr/>
            </p:nvCxnSpPr>
            <p:spPr>
              <a:xfrm>
                <a:off x="1259632" y="2420888"/>
                <a:ext cx="0" cy="21602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flipH="1">
                <a:off x="1043608" y="2636912"/>
                <a:ext cx="216024" cy="14401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>
                <a:off x="1259632" y="2636912"/>
                <a:ext cx="0" cy="21602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3" name="文本框 62"/>
            <p:cNvSpPr txBox="1"/>
            <p:nvPr/>
          </p:nvSpPr>
          <p:spPr>
            <a:xfrm>
              <a:off x="6293818" y="2054901"/>
              <a:ext cx="576463" cy="6102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/>
                <a:t>T1</a:t>
              </a:r>
              <a:endParaRPr lang="zh-CN" altLang="en-US" sz="2800" dirty="0"/>
            </a:p>
          </p:txBody>
        </p:sp>
      </p:grpSp>
      <p:sp>
        <p:nvSpPr>
          <p:cNvPr id="65" name="文本框 64"/>
          <p:cNvSpPr txBox="1"/>
          <p:nvPr/>
        </p:nvSpPr>
        <p:spPr>
          <a:xfrm>
            <a:off x="6870281" y="3361628"/>
            <a:ext cx="20217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Waiting for T1 to release lock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96272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60" grpId="0"/>
      <p:bldP spid="6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Our Idea: Definite Actions </a:t>
            </a:r>
            <a:r>
              <a:rPr lang="en-US" altLang="zh-CN" b="1" dirty="0" smtClean="0">
                <a:solidFill>
                  <a:srgbClr val="FF0000"/>
                </a:solidFill>
              </a:rPr>
              <a:t>D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en-US" altLang="zh-CN" b="1" dirty="0" smtClean="0">
                <a:solidFill>
                  <a:srgbClr val="FF0000"/>
                </a:solidFill>
              </a:rPr>
              <a:t>D</a:t>
            </a:r>
            <a:r>
              <a:rPr lang="en-US" altLang="zh-CN" dirty="0" smtClean="0"/>
              <a:t>: the actions that will eventually happen, regardless of </a:t>
            </a:r>
            <a:r>
              <a:rPr lang="en-US" altLang="zh-CN" dirty="0" err="1" smtClean="0"/>
              <a:t>env</a:t>
            </a:r>
            <a:r>
              <a:rPr lang="en-US" altLang="zh-CN" dirty="0" smtClean="0"/>
              <a:t> interference</a:t>
            </a:r>
          </a:p>
          <a:p>
            <a:pPr lvl="1">
              <a:spcBef>
                <a:spcPts val="1200"/>
              </a:spcBef>
            </a:pPr>
            <a:r>
              <a:rPr lang="en-US" altLang="zh-CN" dirty="0" smtClean="0"/>
              <a:t>E.g. lock release (after acquirement)</a:t>
            </a:r>
          </a:p>
          <a:p>
            <a:pPr>
              <a:spcBef>
                <a:spcPts val="1800"/>
              </a:spcBef>
            </a:pPr>
            <a:r>
              <a:rPr lang="en-US" altLang="zh-CN" dirty="0" smtClean="0"/>
              <a:t>Blocked thread waits for a </a:t>
            </a:r>
            <a:r>
              <a:rPr lang="en-US" altLang="zh-CN" b="1" i="1" dirty="0" smtClean="0"/>
              <a:t>finite</a:t>
            </a:r>
            <a:r>
              <a:rPr lang="en-US" altLang="zh-CN" dirty="0" smtClean="0"/>
              <a:t> sequence of </a:t>
            </a:r>
            <a:r>
              <a:rPr lang="en-US" altLang="zh-CN" b="1" dirty="0" smtClean="0">
                <a:solidFill>
                  <a:srgbClr val="FF0000"/>
                </a:solidFill>
              </a:rPr>
              <a:t>D</a:t>
            </a:r>
            <a:r>
              <a:rPr lang="en-US" altLang="zh-CN" dirty="0" smtClean="0"/>
              <a:t>s</a:t>
            </a:r>
          </a:p>
          <a:p>
            <a:pPr>
              <a:spcBef>
                <a:spcPts val="1800"/>
              </a:spcBef>
            </a:pPr>
            <a:endParaRPr lang="en-US" altLang="zh-CN" dirty="0"/>
          </a:p>
          <a:p>
            <a:pPr marL="0" indent="0">
              <a:spcBef>
                <a:spcPts val="1800"/>
              </a:spcBef>
              <a:buNone/>
            </a:pPr>
            <a:r>
              <a:rPr lang="en-US" altLang="zh-CN" dirty="0" smtClean="0">
                <a:sym typeface="Wingdings" panose="05000000000000000000" pitchFamily="2" charset="2"/>
              </a:rPr>
              <a:t> </a:t>
            </a:r>
            <a:r>
              <a:rPr lang="en-US" altLang="zh-CN" dirty="0" smtClean="0"/>
              <a:t>SF because </a:t>
            </a:r>
            <a:r>
              <a:rPr lang="en-US" altLang="zh-CN" dirty="0">
                <a:solidFill>
                  <a:prstClr val="black"/>
                </a:solidFill>
              </a:rPr>
              <a:t>no permanent </a:t>
            </a:r>
            <a:r>
              <a:rPr lang="en-US" altLang="zh-CN" dirty="0" smtClean="0">
                <a:solidFill>
                  <a:prstClr val="black"/>
                </a:solidFill>
              </a:rPr>
              <a:t>blocking</a:t>
            </a:r>
            <a:endParaRPr lang="en-US" altLang="zh-CN" dirty="0"/>
          </a:p>
          <a:p>
            <a:pPr marL="0" indent="0">
              <a:spcBef>
                <a:spcPts val="1800"/>
              </a:spcBef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01182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dirty="0" smtClean="0"/>
              <a:t>Definite Actions </a:t>
            </a:r>
            <a:r>
              <a:rPr lang="en-US" altLang="zh-CN" sz="4000" b="1" dirty="0" smtClean="0">
                <a:solidFill>
                  <a:srgbClr val="FF0000"/>
                </a:solidFill>
              </a:rPr>
              <a:t>D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3950648"/>
            <a:ext cx="7886700" cy="2494759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altLang="zh-CN" sz="2400" b="1" dirty="0">
                <a:solidFill>
                  <a:srgbClr val="FF0000"/>
                </a:solidFill>
              </a:rPr>
              <a:t>D </a:t>
            </a:r>
            <a:r>
              <a:rPr lang="en-US" altLang="zh-CN" sz="2400" dirty="0" smtClean="0"/>
              <a:t>is a special action </a:t>
            </a:r>
            <a:r>
              <a:rPr lang="en-US" altLang="zh-CN" sz="2400" dirty="0"/>
              <a:t>in the form of </a:t>
            </a:r>
            <a:r>
              <a:rPr lang="en-US" altLang="zh-CN" sz="2400" dirty="0">
                <a:solidFill>
                  <a:srgbClr val="FF0000"/>
                </a:solidFill>
              </a:rPr>
              <a:t>P </a:t>
            </a:r>
            <a:r>
              <a:rPr lang="en-US" altLang="zh-CN" sz="2400" dirty="0">
                <a:solidFill>
                  <a:srgbClr val="FF0000"/>
                </a:solidFill>
                <a:sym typeface="Wingdings 3" panose="05040102010807070707" pitchFamily="18" charset="2"/>
              </a:rPr>
              <a:t> Q</a:t>
            </a:r>
            <a:endParaRPr lang="zh-CN" altLang="en-US" sz="2400" dirty="0">
              <a:solidFill>
                <a:srgbClr val="FF0000"/>
              </a:solidFill>
            </a:endParaRPr>
          </a:p>
          <a:p>
            <a:pPr>
              <a:spcBef>
                <a:spcPts val="1800"/>
              </a:spcBef>
            </a:pPr>
            <a:r>
              <a:rPr lang="en-US" altLang="zh-CN" sz="2400" dirty="0" smtClean="0">
                <a:solidFill>
                  <a:srgbClr val="FF0000"/>
                </a:solidFill>
              </a:rPr>
              <a:t>Enabled(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D</a:t>
            </a:r>
            <a:r>
              <a:rPr lang="en-US" altLang="zh-CN" sz="2400" dirty="0" smtClean="0">
                <a:solidFill>
                  <a:srgbClr val="FF0000"/>
                </a:solidFill>
              </a:rPr>
              <a:t>)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 </a:t>
            </a:r>
            <a:r>
              <a:rPr lang="en-US" altLang="zh-CN" sz="2400" dirty="0" err="1" smtClean="0"/>
              <a:t>iff</a:t>
            </a:r>
            <a:r>
              <a:rPr lang="en-US" altLang="zh-CN" sz="2400" dirty="0" smtClean="0"/>
              <a:t> </a:t>
            </a:r>
            <a:r>
              <a:rPr lang="en-US" altLang="zh-CN" sz="2400" dirty="0" smtClean="0">
                <a:solidFill>
                  <a:srgbClr val="FF0000"/>
                </a:solidFill>
              </a:rPr>
              <a:t>P </a:t>
            </a:r>
            <a:r>
              <a:rPr lang="en-US" altLang="zh-CN" sz="2400" dirty="0" smtClean="0"/>
              <a:t>holds</a:t>
            </a:r>
          </a:p>
          <a:p>
            <a:pPr>
              <a:spcBef>
                <a:spcPts val="1800"/>
              </a:spcBef>
            </a:pPr>
            <a:r>
              <a:rPr lang="en-US" altLang="zh-CN" sz="2400" b="1" dirty="0" smtClean="0">
                <a:solidFill>
                  <a:srgbClr val="FF0000"/>
                </a:solidFill>
              </a:rPr>
              <a:t>D </a:t>
            </a:r>
            <a:r>
              <a:rPr lang="en-US" altLang="zh-CN" sz="2400" dirty="0" smtClean="0"/>
              <a:t>should be </a:t>
            </a:r>
            <a:r>
              <a:rPr lang="en-US" altLang="zh-CN" sz="2400" dirty="0"/>
              <a:t>“definite”: </a:t>
            </a:r>
            <a:r>
              <a:rPr lang="en-US" altLang="zh-CN" sz="2400" dirty="0">
                <a:solidFill>
                  <a:srgbClr val="FF0000"/>
                </a:solidFill>
              </a:rPr>
              <a:t>Q</a:t>
            </a:r>
            <a:r>
              <a:rPr lang="en-US" altLang="zh-CN" sz="2400" dirty="0"/>
              <a:t> </a:t>
            </a:r>
            <a:r>
              <a:rPr lang="en-US" altLang="zh-CN" sz="2400" dirty="0" smtClean="0"/>
              <a:t>should </a:t>
            </a:r>
            <a:r>
              <a:rPr lang="en-US" altLang="zh-CN" sz="2400" dirty="0"/>
              <a:t>eventually be </a:t>
            </a:r>
            <a:r>
              <a:rPr lang="en-US" altLang="zh-CN" sz="2400" dirty="0" smtClean="0"/>
              <a:t>reached (</a:t>
            </a:r>
            <a:r>
              <a:rPr lang="en-US" altLang="zh-CN" sz="2400" dirty="0" smtClean="0">
                <a:solidFill>
                  <a:srgbClr val="FF0000"/>
                </a:solidFill>
              </a:rPr>
              <a:t>regardless of </a:t>
            </a:r>
            <a:r>
              <a:rPr lang="en-US" altLang="zh-CN" sz="2400" dirty="0" err="1">
                <a:solidFill>
                  <a:srgbClr val="FF0000"/>
                </a:solidFill>
              </a:rPr>
              <a:t>env</a:t>
            </a:r>
            <a:r>
              <a:rPr lang="en-US" altLang="zh-CN" sz="2400" dirty="0"/>
              <a:t>) </a:t>
            </a:r>
            <a:r>
              <a:rPr lang="en-US" altLang="zh-CN" sz="2400" dirty="0" smtClean="0"/>
              <a:t>once </a:t>
            </a:r>
            <a:r>
              <a:rPr lang="en-US" altLang="zh-CN" sz="2400" dirty="0" smtClean="0">
                <a:solidFill>
                  <a:srgbClr val="FF0000"/>
                </a:solidFill>
              </a:rPr>
              <a:t>enabled</a:t>
            </a:r>
          </a:p>
          <a:p>
            <a:pPr lvl="1">
              <a:spcBef>
                <a:spcPts val="1200"/>
              </a:spcBef>
            </a:pPr>
            <a:r>
              <a:rPr lang="en-US" altLang="zh-CN" dirty="0" smtClean="0"/>
              <a:t>E.g. prove critical section terminates</a:t>
            </a:r>
            <a:endParaRPr lang="zh-CN" altLang="en-US" sz="2800" dirty="0"/>
          </a:p>
        </p:txBody>
      </p:sp>
      <p:sp>
        <p:nvSpPr>
          <p:cNvPr id="7" name="TextBox 28"/>
          <p:cNvSpPr txBox="1"/>
          <p:nvPr/>
        </p:nvSpPr>
        <p:spPr>
          <a:xfrm>
            <a:off x="1148354" y="1691832"/>
            <a:ext cx="370639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the thread has released lock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8" name="TextBox 28"/>
          <p:cNvSpPr txBox="1"/>
          <p:nvPr/>
        </p:nvSpPr>
        <p:spPr>
          <a:xfrm>
            <a:off x="1148354" y="2916869"/>
            <a:ext cx="373204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the thread has acquired lock</a:t>
            </a:r>
            <a:endParaRPr lang="en-US" sz="2400" dirty="0">
              <a:solidFill>
                <a:prstClr val="black"/>
              </a:solidFill>
            </a:endParaRPr>
          </a:p>
        </p:txBody>
      </p:sp>
      <p:cxnSp>
        <p:nvCxnSpPr>
          <p:cNvPr id="9" name="肘形连接符 8"/>
          <p:cNvCxnSpPr/>
          <p:nvPr/>
        </p:nvCxnSpPr>
        <p:spPr>
          <a:xfrm rot="5400000" flipH="1" flipV="1">
            <a:off x="2557503" y="2329419"/>
            <a:ext cx="780831" cy="413544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3271921" y="2303893"/>
            <a:ext cx="4106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D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880401" y="2977280"/>
            <a:ext cx="1014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i="1" dirty="0" smtClean="0">
                <a:solidFill>
                  <a:srgbClr val="FF0000"/>
                </a:solidFill>
              </a:rPr>
              <a:t>Enabled</a:t>
            </a:r>
            <a:endParaRPr lang="zh-CN" altLang="en-US" sz="2000" i="1" dirty="0">
              <a:solidFill>
                <a:srgbClr val="FF0000"/>
              </a:solidFill>
            </a:endParaRPr>
          </a:p>
        </p:txBody>
      </p:sp>
      <p:sp>
        <p:nvSpPr>
          <p:cNvPr id="15" name="圆角矩形标注 14"/>
          <p:cNvSpPr/>
          <p:nvPr/>
        </p:nvSpPr>
        <p:spPr>
          <a:xfrm>
            <a:off x="5580185" y="4415749"/>
            <a:ext cx="3135858" cy="550984"/>
          </a:xfrm>
          <a:prstGeom prst="wedgeRoundRectCallout">
            <a:avLst>
              <a:gd name="adj1" fmla="val -37918"/>
              <a:gd name="adj2" fmla="val 76775"/>
              <a:gd name="adj3" fmla="val 16667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srgbClr val="0000FF"/>
                </a:solidFill>
              </a:rPr>
              <a:t>assume fair scheduling</a:t>
            </a:r>
            <a:endParaRPr lang="zh-CN" altLang="en-US" sz="2400" dirty="0">
              <a:solidFill>
                <a:srgbClr val="0000FF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92775" y="2915725"/>
            <a:ext cx="343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</a:rPr>
              <a:t>P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92775" y="1690688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</a:rPr>
              <a:t>Q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230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1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2"/>
          <p:cNvGrpSpPr/>
          <p:nvPr/>
        </p:nvGrpSpPr>
        <p:grpSpPr>
          <a:xfrm>
            <a:off x="5223807" y="4771787"/>
            <a:ext cx="3664747" cy="1683733"/>
            <a:chOff x="4925276" y="3038360"/>
            <a:chExt cx="3664747" cy="1683733"/>
          </a:xfrm>
        </p:grpSpPr>
        <p:sp>
          <p:nvSpPr>
            <p:cNvPr id="54" name="文本框 53"/>
            <p:cNvSpPr txBox="1"/>
            <p:nvPr/>
          </p:nvSpPr>
          <p:spPr>
            <a:xfrm>
              <a:off x="4925276" y="3535613"/>
              <a:ext cx="996841" cy="707886"/>
            </a:xfrm>
            <a:prstGeom prst="rect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</a:rPr>
                <a:t>critical section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5828071" y="3038360"/>
              <a:ext cx="9547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0000FF"/>
                  </a:solidFill>
                </a:rPr>
                <a:t>serving</a:t>
              </a:r>
              <a:endParaRPr lang="zh-CN" altLang="en-US" sz="2000" b="1" dirty="0">
                <a:solidFill>
                  <a:srgbClr val="0000FF"/>
                </a:solidFill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7934907" y="3038360"/>
              <a:ext cx="6551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0000FF"/>
                  </a:solidFill>
                </a:rPr>
                <a:t>next</a:t>
              </a:r>
              <a:endParaRPr lang="zh-CN" altLang="en-US" sz="2000" b="1" dirty="0">
                <a:solidFill>
                  <a:srgbClr val="0000FF"/>
                </a:solidFill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8000704" y="3690934"/>
              <a:ext cx="3674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b="1" dirty="0" smtClean="0"/>
                <a:t>…</a:t>
              </a:r>
              <a:endParaRPr lang="zh-CN" altLang="en-US" sz="2000" b="1" dirty="0"/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7121678" y="4260428"/>
              <a:ext cx="11589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rgbClr val="FF0000"/>
                  </a:solidFill>
                </a:rPr>
                <a:t>Blocked</a:t>
              </a:r>
              <a:endParaRPr lang="zh-CN" altLang="en-US" sz="2400" dirty="0">
                <a:solidFill>
                  <a:srgbClr val="FF0000"/>
                </a:solidFill>
              </a:endParaRPr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7430096" y="3451315"/>
              <a:ext cx="542136" cy="895931"/>
              <a:chOff x="7706699" y="2064916"/>
              <a:chExt cx="542136" cy="895931"/>
            </a:xfrm>
          </p:grpSpPr>
          <p:grpSp>
            <p:nvGrpSpPr>
              <p:cNvPr id="84" name="组合 83"/>
              <p:cNvGrpSpPr/>
              <p:nvPr/>
            </p:nvGrpSpPr>
            <p:grpSpPr>
              <a:xfrm>
                <a:off x="7735771" y="2096751"/>
                <a:ext cx="432048" cy="864096"/>
                <a:chOff x="1043608" y="1988840"/>
                <a:chExt cx="432048" cy="864096"/>
              </a:xfrm>
            </p:grpSpPr>
            <p:sp>
              <p:nvSpPr>
                <p:cNvPr id="86" name="椭圆 85"/>
                <p:cNvSpPr/>
                <p:nvPr/>
              </p:nvSpPr>
              <p:spPr>
                <a:xfrm>
                  <a:off x="1043608" y="1988840"/>
                  <a:ext cx="432048" cy="432048"/>
                </a:xfrm>
                <a:prstGeom prst="ellipse">
                  <a:avLst/>
                </a:prstGeom>
                <a:solidFill>
                  <a:schemeClr val="accent2"/>
                </a:solidFill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900" dirty="0">
                    <a:solidFill>
                      <a:prstClr val="black"/>
                    </a:solidFill>
                  </a:endParaRPr>
                </a:p>
              </p:txBody>
            </p:sp>
            <p:cxnSp>
              <p:nvCxnSpPr>
                <p:cNvPr id="87" name="直接连接符 86"/>
                <p:cNvCxnSpPr/>
                <p:nvPr/>
              </p:nvCxnSpPr>
              <p:spPr>
                <a:xfrm>
                  <a:off x="1043608" y="2492896"/>
                  <a:ext cx="432048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直接连接符 87"/>
                <p:cNvCxnSpPr>
                  <a:stCxn id="86" idx="4"/>
                </p:cNvCxnSpPr>
                <p:nvPr/>
              </p:nvCxnSpPr>
              <p:spPr>
                <a:xfrm>
                  <a:off x="1259632" y="2420888"/>
                  <a:ext cx="0" cy="21602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直接连接符 88"/>
                <p:cNvCxnSpPr/>
                <p:nvPr/>
              </p:nvCxnSpPr>
              <p:spPr>
                <a:xfrm flipH="1">
                  <a:off x="1043608" y="2636912"/>
                  <a:ext cx="216024" cy="14401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直接连接符 89"/>
                <p:cNvCxnSpPr/>
                <p:nvPr/>
              </p:nvCxnSpPr>
              <p:spPr>
                <a:xfrm>
                  <a:off x="1259632" y="2636912"/>
                  <a:ext cx="0" cy="21602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5" name="文本框 84"/>
              <p:cNvSpPr txBox="1"/>
              <p:nvPr/>
            </p:nvSpPr>
            <p:spPr>
              <a:xfrm>
                <a:off x="7706699" y="2064916"/>
                <a:ext cx="54213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dirty="0" smtClean="0"/>
                  <a:t>T3</a:t>
                </a:r>
                <a:endParaRPr lang="zh-CN" altLang="en-US" sz="2800" dirty="0"/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6723093" y="3451315"/>
              <a:ext cx="576463" cy="895931"/>
              <a:chOff x="6999696" y="2064916"/>
              <a:chExt cx="576463" cy="895931"/>
            </a:xfrm>
          </p:grpSpPr>
          <p:grpSp>
            <p:nvGrpSpPr>
              <p:cNvPr id="77" name="组合 76"/>
              <p:cNvGrpSpPr/>
              <p:nvPr/>
            </p:nvGrpSpPr>
            <p:grpSpPr>
              <a:xfrm>
                <a:off x="7036997" y="2096751"/>
                <a:ext cx="432048" cy="864096"/>
                <a:chOff x="1043608" y="1988840"/>
                <a:chExt cx="432048" cy="864096"/>
              </a:xfrm>
            </p:grpSpPr>
            <p:sp>
              <p:nvSpPr>
                <p:cNvPr id="79" name="椭圆 78"/>
                <p:cNvSpPr/>
                <p:nvPr/>
              </p:nvSpPr>
              <p:spPr>
                <a:xfrm>
                  <a:off x="1043608" y="1988840"/>
                  <a:ext cx="432048" cy="432048"/>
                </a:xfrm>
                <a:prstGeom prst="ellipse">
                  <a:avLst/>
                </a:prstGeom>
                <a:solidFill>
                  <a:schemeClr val="accent6"/>
                </a:solidFill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900" dirty="0">
                    <a:solidFill>
                      <a:prstClr val="black"/>
                    </a:solidFill>
                  </a:endParaRPr>
                </a:p>
              </p:txBody>
            </p:sp>
            <p:cxnSp>
              <p:nvCxnSpPr>
                <p:cNvPr id="80" name="直接连接符 79"/>
                <p:cNvCxnSpPr/>
                <p:nvPr/>
              </p:nvCxnSpPr>
              <p:spPr>
                <a:xfrm>
                  <a:off x="1043608" y="2492896"/>
                  <a:ext cx="432048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直接连接符 80"/>
                <p:cNvCxnSpPr>
                  <a:stCxn id="79" idx="4"/>
                </p:cNvCxnSpPr>
                <p:nvPr/>
              </p:nvCxnSpPr>
              <p:spPr>
                <a:xfrm>
                  <a:off x="1259632" y="2420888"/>
                  <a:ext cx="0" cy="21602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直接连接符 81"/>
                <p:cNvCxnSpPr/>
                <p:nvPr/>
              </p:nvCxnSpPr>
              <p:spPr>
                <a:xfrm flipH="1">
                  <a:off x="1043608" y="2636912"/>
                  <a:ext cx="216024" cy="14401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直接连接符 82"/>
                <p:cNvCxnSpPr/>
                <p:nvPr/>
              </p:nvCxnSpPr>
              <p:spPr>
                <a:xfrm>
                  <a:off x="1259632" y="2636912"/>
                  <a:ext cx="0" cy="21602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8" name="文本框 77"/>
              <p:cNvSpPr txBox="1"/>
              <p:nvPr/>
            </p:nvSpPr>
            <p:spPr>
              <a:xfrm>
                <a:off x="6999696" y="2064916"/>
                <a:ext cx="576463" cy="6102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dirty="0" smtClean="0"/>
                  <a:t>T2</a:t>
                </a:r>
                <a:endParaRPr lang="zh-CN" altLang="en-US" sz="2800" dirty="0"/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>
              <a:off x="6017215" y="3441300"/>
              <a:ext cx="576463" cy="905946"/>
              <a:chOff x="6293818" y="2054901"/>
              <a:chExt cx="576463" cy="905946"/>
            </a:xfrm>
          </p:grpSpPr>
          <p:grpSp>
            <p:nvGrpSpPr>
              <p:cNvPr id="67" name="组合 66"/>
              <p:cNvGrpSpPr/>
              <p:nvPr/>
            </p:nvGrpSpPr>
            <p:grpSpPr>
              <a:xfrm>
                <a:off x="6325661" y="2096751"/>
                <a:ext cx="432048" cy="864096"/>
                <a:chOff x="1043608" y="1988840"/>
                <a:chExt cx="432048" cy="864096"/>
              </a:xfrm>
            </p:grpSpPr>
            <p:sp>
              <p:nvSpPr>
                <p:cNvPr id="72" name="椭圆 71"/>
                <p:cNvSpPr/>
                <p:nvPr/>
              </p:nvSpPr>
              <p:spPr>
                <a:xfrm>
                  <a:off x="1043608" y="1988840"/>
                  <a:ext cx="432048" cy="432048"/>
                </a:xfrm>
                <a:prstGeom prst="ellipse">
                  <a:avLst/>
                </a:prstGeom>
                <a:solidFill>
                  <a:schemeClr val="accent3"/>
                </a:solidFill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900" dirty="0">
                    <a:solidFill>
                      <a:prstClr val="black"/>
                    </a:solidFill>
                  </a:endParaRPr>
                </a:p>
              </p:txBody>
            </p:sp>
            <p:cxnSp>
              <p:nvCxnSpPr>
                <p:cNvPr id="73" name="直接连接符 72"/>
                <p:cNvCxnSpPr/>
                <p:nvPr/>
              </p:nvCxnSpPr>
              <p:spPr>
                <a:xfrm>
                  <a:off x="1043608" y="2492896"/>
                  <a:ext cx="432048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直接连接符 73"/>
                <p:cNvCxnSpPr>
                  <a:stCxn id="72" idx="4"/>
                </p:cNvCxnSpPr>
                <p:nvPr/>
              </p:nvCxnSpPr>
              <p:spPr>
                <a:xfrm>
                  <a:off x="1259632" y="2420888"/>
                  <a:ext cx="0" cy="21602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直接连接符 74"/>
                <p:cNvCxnSpPr/>
                <p:nvPr/>
              </p:nvCxnSpPr>
              <p:spPr>
                <a:xfrm flipH="1">
                  <a:off x="1043608" y="2636912"/>
                  <a:ext cx="216024" cy="14401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直接连接符 75"/>
                <p:cNvCxnSpPr/>
                <p:nvPr/>
              </p:nvCxnSpPr>
              <p:spPr>
                <a:xfrm>
                  <a:off x="1259632" y="2636912"/>
                  <a:ext cx="0" cy="21602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9" name="文本框 68"/>
              <p:cNvSpPr txBox="1"/>
              <p:nvPr/>
            </p:nvSpPr>
            <p:spPr>
              <a:xfrm>
                <a:off x="6293818" y="2054901"/>
                <a:ext cx="576463" cy="6102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dirty="0" smtClean="0"/>
                  <a:t>T1</a:t>
                </a:r>
                <a:endParaRPr lang="zh-CN" altLang="en-US" sz="2800" dirty="0"/>
              </a:p>
            </p:txBody>
          </p:sp>
        </p:grpSp>
      </p:grpSp>
      <p:sp>
        <p:nvSpPr>
          <p:cNvPr id="36" name="TextBox 28"/>
          <p:cNvSpPr txBox="1"/>
          <p:nvPr/>
        </p:nvSpPr>
        <p:spPr>
          <a:xfrm>
            <a:off x="6767677" y="1755867"/>
            <a:ext cx="202709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T3 will get lock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37" name="TextBox 28"/>
          <p:cNvSpPr txBox="1"/>
          <p:nvPr/>
        </p:nvSpPr>
        <p:spPr>
          <a:xfrm>
            <a:off x="3687112" y="1755867"/>
            <a:ext cx="215392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T2 releases lock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38" name="TextBox 28"/>
          <p:cNvSpPr txBox="1"/>
          <p:nvPr/>
        </p:nvSpPr>
        <p:spPr>
          <a:xfrm>
            <a:off x="3940482" y="2975742"/>
            <a:ext cx="1647182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T2 gets lock</a:t>
            </a:r>
            <a:endParaRPr lang="en-US" sz="2400" dirty="0">
              <a:solidFill>
                <a:prstClr val="black"/>
              </a:solidFill>
            </a:endParaRPr>
          </a:p>
        </p:txBody>
      </p:sp>
      <p:cxnSp>
        <p:nvCxnSpPr>
          <p:cNvPr id="40" name="肘形连接符 39"/>
          <p:cNvCxnSpPr/>
          <p:nvPr/>
        </p:nvCxnSpPr>
        <p:spPr>
          <a:xfrm rot="5400000" flipH="1" flipV="1">
            <a:off x="4381384" y="2447632"/>
            <a:ext cx="752516" cy="303704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46"/>
          <p:cNvSpPr txBox="1"/>
          <p:nvPr/>
        </p:nvSpPr>
        <p:spPr>
          <a:xfrm>
            <a:off x="4996634" y="2392949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D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66" name="TextBox 28"/>
          <p:cNvSpPr txBox="1"/>
          <p:nvPr/>
        </p:nvSpPr>
        <p:spPr>
          <a:xfrm>
            <a:off x="878319" y="2975742"/>
            <a:ext cx="215392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T1 releases lock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68" name="TextBox 28"/>
          <p:cNvSpPr txBox="1"/>
          <p:nvPr/>
        </p:nvSpPr>
        <p:spPr>
          <a:xfrm>
            <a:off x="1104509" y="4182622"/>
            <a:ext cx="1647182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T1 gets lock</a:t>
            </a:r>
            <a:endParaRPr lang="en-US" sz="2400" dirty="0">
              <a:solidFill>
                <a:prstClr val="black"/>
              </a:solidFill>
            </a:endParaRPr>
          </a:p>
        </p:txBody>
      </p:sp>
      <p:cxnSp>
        <p:nvCxnSpPr>
          <p:cNvPr id="70" name="肘形连接符 69"/>
          <p:cNvCxnSpPr>
            <a:stCxn id="68" idx="0"/>
          </p:cNvCxnSpPr>
          <p:nvPr/>
        </p:nvCxnSpPr>
        <p:spPr>
          <a:xfrm rot="5400000" flipH="1" flipV="1">
            <a:off x="1719238" y="3682916"/>
            <a:ext cx="708569" cy="290844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文本框 70"/>
          <p:cNvSpPr txBox="1"/>
          <p:nvPr/>
        </p:nvSpPr>
        <p:spPr>
          <a:xfrm>
            <a:off x="2424140" y="3579182"/>
            <a:ext cx="4106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D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2945825" y="4102402"/>
            <a:ext cx="10145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i="1" dirty="0" smtClean="0">
                <a:solidFill>
                  <a:srgbClr val="FF0000"/>
                </a:solidFill>
              </a:rPr>
              <a:t>Enabled</a:t>
            </a:r>
          </a:p>
          <a:p>
            <a:r>
              <a:rPr lang="en-US" altLang="zh-CN" sz="2000" i="1" dirty="0" smtClean="0">
                <a:solidFill>
                  <a:srgbClr val="FF0000"/>
                </a:solidFill>
              </a:rPr>
              <a:t>initially</a:t>
            </a:r>
            <a:endParaRPr lang="zh-CN" altLang="en-US" sz="2000" i="1" dirty="0">
              <a:solidFill>
                <a:srgbClr val="FF0000"/>
              </a:solidFill>
            </a:endParaRPr>
          </a:p>
        </p:txBody>
      </p:sp>
      <p:cxnSp>
        <p:nvCxnSpPr>
          <p:cNvPr id="62" name="直接箭头连接符 61"/>
          <p:cNvCxnSpPr>
            <a:stCxn id="37" idx="3"/>
            <a:endCxn id="36" idx="1"/>
          </p:cNvCxnSpPr>
          <p:nvPr/>
        </p:nvCxnSpPr>
        <p:spPr>
          <a:xfrm>
            <a:off x="5841035" y="1986700"/>
            <a:ext cx="926642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箭头连接符 62"/>
          <p:cNvCxnSpPr>
            <a:stCxn id="66" idx="3"/>
            <a:endCxn id="38" idx="1"/>
          </p:cNvCxnSpPr>
          <p:nvPr/>
        </p:nvCxnSpPr>
        <p:spPr>
          <a:xfrm>
            <a:off x="3032242" y="3206575"/>
            <a:ext cx="908240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768" y="275276"/>
            <a:ext cx="8370001" cy="654416"/>
          </a:xfrm>
        </p:spPr>
        <p:txBody>
          <a:bodyPr>
            <a:no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SF</a:t>
            </a:r>
            <a:r>
              <a:rPr lang="en-US" altLang="zh-CN" sz="2800" b="1" dirty="0" smtClean="0"/>
              <a:t>: Blocked thread waits for a </a:t>
            </a:r>
            <a:r>
              <a:rPr lang="en-US" altLang="zh-CN" sz="2800" b="1" i="1" dirty="0" smtClean="0"/>
              <a:t>finite</a:t>
            </a:r>
            <a:r>
              <a:rPr lang="en-US" altLang="zh-CN" sz="2800" b="1" dirty="0" smtClean="0"/>
              <a:t> sequence of 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D</a:t>
            </a:r>
            <a:r>
              <a:rPr lang="en-US" altLang="zh-CN" sz="2800" b="1" dirty="0" smtClean="0"/>
              <a:t>s.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059804" y="2781716"/>
            <a:ext cx="9015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i="1" dirty="0" smtClean="0">
                <a:solidFill>
                  <a:srgbClr val="FF0000"/>
                </a:solidFill>
              </a:rPr>
              <a:t>Enable</a:t>
            </a:r>
            <a:endParaRPr lang="zh-CN" altLang="en-US" sz="2000" b="1" i="1" dirty="0">
              <a:solidFill>
                <a:srgbClr val="FF0000"/>
              </a:solidFill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451645" y="3597505"/>
            <a:ext cx="1418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i="1" dirty="0">
                <a:solidFill>
                  <a:srgbClr val="0000FF"/>
                </a:solidFill>
              </a:rPr>
              <a:t>f</a:t>
            </a:r>
            <a:r>
              <a:rPr lang="en-US" altLang="zh-CN" sz="2400" i="1" dirty="0" smtClean="0">
                <a:solidFill>
                  <a:srgbClr val="0000FF"/>
                </a:solidFill>
              </a:rPr>
              <a:t>air </a:t>
            </a:r>
            <a:r>
              <a:rPr lang="en-US" altLang="zh-CN" sz="2400" i="1" dirty="0" err="1" smtClean="0">
                <a:solidFill>
                  <a:srgbClr val="0000FF"/>
                </a:solidFill>
              </a:rPr>
              <a:t>sched</a:t>
            </a:r>
            <a:endParaRPr lang="zh-CN" altLang="en-US" sz="2400" i="1" dirty="0">
              <a:solidFill>
                <a:srgbClr val="0000FF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451645" y="1601836"/>
            <a:ext cx="5491113" cy="3317795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5735524" y="3091227"/>
            <a:ext cx="2815393" cy="830997"/>
          </a:xfrm>
          <a:prstGeom prst="rect">
            <a:avLst/>
          </a:prstGeom>
          <a:solidFill>
            <a:srgbClr val="DEEBF7"/>
          </a:solidFill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D</a:t>
            </a:r>
            <a:r>
              <a:rPr lang="en-US" altLang="zh-CN" sz="2400" dirty="0" smtClean="0"/>
              <a:t>-sequence </a:t>
            </a:r>
            <a:r>
              <a:rPr lang="en-US" altLang="zh-CN" sz="2400" dirty="0" smtClean="0"/>
              <a:t>length is </a:t>
            </a:r>
            <a:r>
              <a:rPr lang="en-US" altLang="zh-CN" sz="2400" dirty="0" smtClean="0"/>
              <a:t>a decreasing metric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424769" y="750679"/>
            <a:ext cx="69049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prstClr val="black"/>
                </a:solidFill>
                <a:latin typeface="Calibri Light" panose="020F0302020204030204"/>
                <a:cs typeface="+mj-cs"/>
              </a:rPr>
              <a:t>When </a:t>
            </a:r>
            <a:r>
              <a:rPr lang="en-US" altLang="zh-CN" sz="2800" b="1" dirty="0" smtClean="0">
                <a:solidFill>
                  <a:prstClr val="black"/>
                </a:solidFill>
                <a:latin typeface="Calibri Light" panose="020F0302020204030204"/>
                <a:cs typeface="+mj-cs"/>
              </a:rPr>
              <a:t>sequence </a:t>
            </a:r>
            <a:r>
              <a:rPr lang="en-US" altLang="zh-CN" sz="2800" b="1" dirty="0">
                <a:solidFill>
                  <a:prstClr val="black"/>
                </a:solidFill>
                <a:latin typeface="Calibri Light" panose="020F0302020204030204"/>
                <a:cs typeface="+mj-cs"/>
              </a:rPr>
              <a:t>is empty, </a:t>
            </a:r>
            <a:r>
              <a:rPr lang="en-US" altLang="zh-CN" sz="2800" b="1" dirty="0" smtClean="0">
                <a:solidFill>
                  <a:prstClr val="black"/>
                </a:solidFill>
                <a:latin typeface="Calibri Light" panose="020F0302020204030204"/>
                <a:cs typeface="+mj-cs"/>
              </a:rPr>
              <a:t>thread </a:t>
            </a:r>
            <a:r>
              <a:rPr lang="en-US" altLang="zh-CN" sz="2800" b="1" dirty="0">
                <a:solidFill>
                  <a:prstClr val="black"/>
                </a:solidFill>
                <a:latin typeface="Calibri Light" panose="020F0302020204030204"/>
                <a:cs typeface="+mj-cs"/>
              </a:rPr>
              <a:t>can progress.</a:t>
            </a:r>
            <a:endParaRPr lang="zh-CN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32603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47" grpId="0"/>
      <p:bldP spid="66" grpId="0" animBg="1"/>
      <p:bldP spid="68" grpId="0" animBg="1"/>
      <p:bldP spid="71" grpId="0"/>
      <p:bldP spid="61" grpId="0"/>
      <p:bldP spid="46" grpId="0"/>
      <p:bldP spid="49" grpId="0"/>
      <p:bldP spid="50" grpId="0" animBg="1"/>
      <p:bldP spid="5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dirty="0" smtClean="0"/>
              <a:t>Summary of the </a:t>
            </a:r>
            <a:r>
              <a:rPr lang="en-US" altLang="zh-CN" sz="4000" dirty="0"/>
              <a:t>I</a:t>
            </a:r>
            <a:r>
              <a:rPr lang="en-US" altLang="zh-CN" sz="4000" dirty="0" smtClean="0"/>
              <a:t>deas for Blocking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4659278"/>
            <a:ext cx="7886700" cy="1869095"/>
          </a:xfrm>
        </p:spPr>
        <p:txBody>
          <a:bodyPr>
            <a:normAutofit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en-US" altLang="zh-CN" dirty="0" smtClean="0">
                <a:sym typeface="Wingdings" panose="05000000000000000000" pitchFamily="2" charset="2"/>
              </a:rPr>
              <a:t> </a:t>
            </a:r>
            <a:r>
              <a:rPr lang="en-US" altLang="zh-CN" dirty="0" smtClean="0"/>
              <a:t>More </a:t>
            </a:r>
            <a:r>
              <a:rPr lang="en-US" altLang="zh-CN" dirty="0" smtClean="0">
                <a:solidFill>
                  <a:srgbClr val="FF0000"/>
                </a:solidFill>
              </a:rPr>
              <a:t>SF</a:t>
            </a:r>
            <a:r>
              <a:rPr lang="en-US" altLang="zh-CN" dirty="0" smtClean="0"/>
              <a:t> examples: queue locks, lock-coupling lists</a:t>
            </a:r>
            <a:endParaRPr lang="en-US" altLang="zh-CN" dirty="0"/>
          </a:p>
          <a:p>
            <a:pPr marL="0" indent="0">
              <a:spcBef>
                <a:spcPts val="3000"/>
              </a:spcBef>
              <a:buNone/>
            </a:pPr>
            <a:r>
              <a:rPr lang="en-US" altLang="zh-CN" dirty="0" smtClean="0">
                <a:solidFill>
                  <a:srgbClr val="FF0000"/>
                </a:solidFill>
                <a:sym typeface="Wingdings" panose="05000000000000000000" pitchFamily="2" charset="2"/>
              </a:rPr>
              <a:t> Too strong for </a:t>
            </a:r>
            <a:r>
              <a:rPr lang="en-US" altLang="zh-CN" dirty="0" smtClean="0">
                <a:solidFill>
                  <a:srgbClr val="FF0000"/>
                </a:solidFill>
              </a:rPr>
              <a:t>DF</a:t>
            </a:r>
            <a:endParaRPr lang="en-US" altLang="zh-CN" dirty="0" smtClean="0"/>
          </a:p>
        </p:txBody>
      </p:sp>
      <p:sp>
        <p:nvSpPr>
          <p:cNvPr id="25" name="文本框 24"/>
          <p:cNvSpPr txBox="1"/>
          <p:nvPr/>
        </p:nvSpPr>
        <p:spPr>
          <a:xfrm>
            <a:off x="2615181" y="2950892"/>
            <a:ext cx="3935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altLang="zh-CN" sz="24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D-sequence length decreases</a:t>
            </a:r>
            <a:endParaRPr lang="en-US" altLang="zh-CN" sz="2400" b="1" dirty="0">
              <a:solidFill>
                <a:srgbClr val="FF0000"/>
              </a:solidFill>
              <a:sym typeface="Symbol" panose="05050102010706020507" pitchFamily="18" charset="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1090341" y="3554224"/>
            <a:ext cx="73263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3040670" y="3774308"/>
            <a:ext cx="2678388" cy="461665"/>
            <a:chOff x="2701576" y="3376944"/>
            <a:chExt cx="3790625" cy="461665"/>
          </a:xfrm>
        </p:grpSpPr>
        <p:sp>
          <p:nvSpPr>
            <p:cNvPr id="39" name="文本框 38"/>
            <p:cNvSpPr txBox="1"/>
            <p:nvPr/>
          </p:nvSpPr>
          <p:spPr>
            <a:xfrm>
              <a:off x="2950491" y="3376944"/>
              <a:ext cx="35417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{p} </a:t>
              </a:r>
              <a:r>
                <a:rPr lang="en-US" altLang="zh-CN" sz="2400" b="1" dirty="0" smtClean="0"/>
                <a:t>while</a:t>
              </a:r>
              <a:r>
                <a:rPr lang="en-US" altLang="zh-CN" sz="2400" dirty="0" smtClean="0"/>
                <a:t> B </a:t>
              </a:r>
              <a:r>
                <a:rPr lang="en-US" altLang="zh-CN" sz="2400" b="1" dirty="0" smtClean="0"/>
                <a:t>do</a:t>
              </a:r>
              <a:r>
                <a:rPr lang="en-US" altLang="zh-CN" sz="2400" dirty="0" smtClean="0"/>
                <a:t> C</a:t>
              </a:r>
              <a:r>
                <a:rPr lang="en-US" altLang="zh-CN" sz="2400" dirty="0" smtClean="0">
                  <a:solidFill>
                    <a:srgbClr val="C00000"/>
                  </a:solidFill>
                </a:rPr>
                <a:t> </a:t>
              </a:r>
              <a:r>
                <a:rPr lang="en-US" altLang="zh-CN" sz="2400" dirty="0" smtClean="0"/>
                <a:t>{q}</a:t>
              </a:r>
              <a:endParaRPr lang="zh-CN" altLang="en-US" sz="2400" dirty="0"/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2701576" y="3496886"/>
              <a:ext cx="210279" cy="283336"/>
              <a:chOff x="1081825" y="3412901"/>
              <a:chExt cx="167426" cy="283336"/>
            </a:xfrm>
          </p:grpSpPr>
          <p:cxnSp>
            <p:nvCxnSpPr>
              <p:cNvPr id="41" name="直接连接符 40"/>
              <p:cNvCxnSpPr/>
              <p:nvPr/>
            </p:nvCxnSpPr>
            <p:spPr>
              <a:xfrm>
                <a:off x="1081825" y="3412901"/>
                <a:ext cx="0" cy="283336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>
                <a:off x="1081825" y="3554569"/>
                <a:ext cx="167426" cy="0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43" name="文本框 42"/>
          <p:cNvSpPr txBox="1"/>
          <p:nvPr/>
        </p:nvSpPr>
        <p:spPr>
          <a:xfrm>
            <a:off x="1517507" y="2076672"/>
            <a:ext cx="70871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ym typeface="Symbol" panose="05050102010706020507" pitchFamily="18" charset="2"/>
              </a:rPr>
              <a:t>some </a:t>
            </a:r>
            <a:r>
              <a:rPr lang="en-US" altLang="zh-CN" sz="2400" dirty="0" smtClean="0"/>
              <a:t>well-founded metric decreases at each round</a:t>
            </a:r>
            <a:endParaRPr lang="zh-CN" altLang="en-US" sz="2400" dirty="0"/>
          </a:p>
        </p:txBody>
      </p:sp>
      <p:sp>
        <p:nvSpPr>
          <p:cNvPr id="44" name="文本框 43"/>
          <p:cNvSpPr txBox="1"/>
          <p:nvPr/>
        </p:nvSpPr>
        <p:spPr>
          <a:xfrm>
            <a:off x="2615181" y="2541130"/>
            <a:ext cx="4237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ym typeface="Symbol" panose="05050102010706020507" pitchFamily="18" charset="2"/>
              </a:rPr>
              <a:t>blocked but not permanently:</a:t>
            </a:r>
            <a:endParaRPr lang="zh-CN" altLang="en-US" sz="2400" dirty="0"/>
          </a:p>
        </p:txBody>
      </p:sp>
      <p:sp>
        <p:nvSpPr>
          <p:cNvPr id="46" name="文本框 45"/>
          <p:cNvSpPr txBox="1"/>
          <p:nvPr/>
        </p:nvSpPr>
        <p:spPr>
          <a:xfrm>
            <a:off x="1517507" y="2541130"/>
            <a:ext cx="1042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sym typeface="Symbol" panose="05050102010706020507" pitchFamily="18" charset="2"/>
              </a:rPr>
              <a:t>unless</a:t>
            </a:r>
            <a:endParaRPr lang="zh-CN" altLang="en-US" sz="2400" b="1" i="1" dirty="0"/>
          </a:p>
        </p:txBody>
      </p:sp>
      <p:sp>
        <p:nvSpPr>
          <p:cNvPr id="14" name="文本框 13"/>
          <p:cNvSpPr txBox="1"/>
          <p:nvPr/>
        </p:nvSpPr>
        <p:spPr>
          <a:xfrm>
            <a:off x="2657985" y="3787849"/>
            <a:ext cx="50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altLang="zh-CN" sz="24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D</a:t>
            </a:r>
            <a:endParaRPr lang="en-US" altLang="zh-CN" sz="2400" b="1" dirty="0">
              <a:solidFill>
                <a:srgbClr val="FF0000"/>
              </a:solidFill>
              <a:sym typeface="Symbol" panose="05050102010706020507" pitchFamily="18" charset="2"/>
            </a:endParaRPr>
          </a:p>
        </p:txBody>
      </p:sp>
      <p:sp>
        <p:nvSpPr>
          <p:cNvPr id="4" name="圆角矩形标注 3"/>
          <p:cNvSpPr/>
          <p:nvPr/>
        </p:nvSpPr>
        <p:spPr>
          <a:xfrm>
            <a:off x="312235" y="2944533"/>
            <a:ext cx="2353086" cy="820900"/>
          </a:xfrm>
          <a:prstGeom prst="wedgeRoundRectCallout">
            <a:avLst>
              <a:gd name="adj1" fmla="val 54436"/>
              <a:gd name="adj2" fmla="val 7491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/>
              <a:t>Need to prove </a:t>
            </a:r>
          </a:p>
          <a:p>
            <a:pPr algn="ctr"/>
            <a:r>
              <a:rPr lang="en-US" altLang="zh-CN" sz="2000" b="1" dirty="0" smtClean="0">
                <a:solidFill>
                  <a:srgbClr val="FFFF00"/>
                </a:solidFill>
              </a:rPr>
              <a:t>D is indeed definite</a:t>
            </a:r>
            <a:endParaRPr lang="zh-CN" altLang="en-US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261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DF </a:t>
            </a:r>
            <a:r>
              <a:rPr lang="en-US" altLang="zh-CN" dirty="0" smtClean="0"/>
              <a:t>Counter with TAS Lock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751088" y="2030402"/>
            <a:ext cx="452691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2000" b="1" dirty="0" err="1" smtClean="0">
                <a:solidFill>
                  <a:prstClr val="black"/>
                </a:solidFill>
              </a:rPr>
              <a:t>incDF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() {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prstClr val="black"/>
                </a:solidFill>
              </a:rPr>
              <a:t>    local</a:t>
            </a:r>
            <a:r>
              <a:rPr lang="en-US" altLang="zh-CN" sz="2000" dirty="0" smtClean="0">
                <a:solidFill>
                  <a:prstClr val="black"/>
                </a:solidFill>
              </a:rPr>
              <a:t>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succ</a:t>
            </a:r>
            <a:r>
              <a:rPr lang="en-US" altLang="zh-CN" sz="2000" dirty="0" smtClean="0">
                <a:solidFill>
                  <a:prstClr val="black"/>
                </a:solidFill>
              </a:rPr>
              <a:t>, r;</a:t>
            </a:r>
          </a:p>
          <a:p>
            <a:pPr>
              <a:spcBef>
                <a:spcPts val="600"/>
              </a:spcBef>
            </a:pPr>
            <a:r>
              <a:rPr lang="en-US" altLang="zh-CN" sz="2000" dirty="0" smtClean="0">
                <a:solidFill>
                  <a:prstClr val="black"/>
                </a:solidFill>
              </a:rPr>
              <a:t>   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succ</a:t>
            </a:r>
            <a:r>
              <a:rPr lang="en-US" altLang="zh-CN" sz="2000" dirty="0" smtClean="0">
                <a:solidFill>
                  <a:prstClr val="black"/>
                </a:solidFill>
              </a:rPr>
              <a:t> := false; </a:t>
            </a:r>
          </a:p>
          <a:p>
            <a:pPr>
              <a:spcBef>
                <a:spcPts val="600"/>
              </a:spcBef>
            </a:pPr>
            <a:r>
              <a:rPr lang="en-US" altLang="zh-CN" sz="2000" dirty="0">
                <a:solidFill>
                  <a:prstClr val="black"/>
                </a:solidFill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</a:rPr>
              <a:t>   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while</a:t>
            </a:r>
            <a:r>
              <a:rPr lang="en-US" altLang="zh-CN" sz="2000" dirty="0" smtClean="0">
                <a:solidFill>
                  <a:prstClr val="black"/>
                </a:solidFill>
              </a:rPr>
              <a:t>( !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succ</a:t>
            </a:r>
            <a:r>
              <a:rPr lang="en-US" altLang="zh-CN" sz="2000" dirty="0" smtClean="0">
                <a:solidFill>
                  <a:prstClr val="black"/>
                </a:solidFill>
              </a:rPr>
              <a:t> ) {</a:t>
            </a:r>
          </a:p>
          <a:p>
            <a:pPr>
              <a:spcBef>
                <a:spcPts val="600"/>
              </a:spcBef>
            </a:pPr>
            <a:r>
              <a:rPr lang="en-US" altLang="zh-CN" sz="2000" dirty="0">
                <a:solidFill>
                  <a:prstClr val="black"/>
                </a:solidFill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</a:rPr>
              <a:t>       </a:t>
            </a:r>
            <a:r>
              <a:rPr lang="en-US" altLang="zh-CN" sz="2000" dirty="0" err="1" smtClean="0">
                <a:solidFill>
                  <a:prstClr val="black"/>
                </a:solidFill>
              </a:rPr>
              <a:t>succ</a:t>
            </a:r>
            <a:r>
              <a:rPr lang="en-US" altLang="zh-CN" sz="2000" dirty="0" smtClean="0">
                <a:solidFill>
                  <a:prstClr val="black"/>
                </a:solidFill>
              </a:rPr>
              <a:t> := </a:t>
            </a:r>
            <a:r>
              <a:rPr lang="en-US" altLang="zh-CN" sz="2000" b="1" dirty="0" err="1" smtClean="0">
                <a:solidFill>
                  <a:srgbClr val="FF0000"/>
                </a:solidFill>
              </a:rPr>
              <a:t>cas</a:t>
            </a:r>
            <a:r>
              <a:rPr lang="en-US" altLang="zh-CN" sz="2000" dirty="0" smtClean="0">
                <a:solidFill>
                  <a:prstClr val="black"/>
                </a:solidFill>
              </a:rPr>
              <a:t>(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L</a:t>
            </a:r>
            <a:r>
              <a:rPr lang="en-US" altLang="zh-CN" sz="2000" dirty="0" smtClean="0">
                <a:solidFill>
                  <a:prstClr val="black"/>
                </a:solidFill>
              </a:rPr>
              <a:t>, 0, 1);</a:t>
            </a:r>
          </a:p>
          <a:p>
            <a:pPr>
              <a:spcBef>
                <a:spcPts val="600"/>
              </a:spcBef>
            </a:pPr>
            <a:r>
              <a:rPr lang="en-US" altLang="zh-CN" sz="2000" dirty="0">
                <a:solidFill>
                  <a:prstClr val="black"/>
                </a:solidFill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</a:rPr>
              <a:t>   }</a:t>
            </a:r>
          </a:p>
          <a:p>
            <a:pPr>
              <a:spcBef>
                <a:spcPts val="600"/>
              </a:spcBef>
            </a:pPr>
            <a:r>
              <a:rPr lang="en-US" altLang="zh-CN" sz="2000" dirty="0"/>
              <a:t> </a:t>
            </a:r>
            <a:r>
              <a:rPr lang="en-US" altLang="zh-CN" sz="2000" dirty="0" smtClean="0"/>
              <a:t>   … // critical section  </a:t>
            </a:r>
          </a:p>
          <a:p>
            <a:pPr>
              <a:spcBef>
                <a:spcPts val="600"/>
              </a:spcBef>
            </a:pPr>
            <a:r>
              <a:rPr lang="en-US" altLang="zh-CN" sz="2000" dirty="0" smtClean="0">
                <a:solidFill>
                  <a:prstClr val="black"/>
                </a:solidFill>
              </a:rPr>
              <a:t>    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L</a:t>
            </a:r>
            <a:r>
              <a:rPr lang="en-US" altLang="zh-CN" sz="2000" dirty="0" smtClean="0">
                <a:solidFill>
                  <a:srgbClr val="0000FF"/>
                </a:solidFill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</a:rPr>
              <a:t>:= 0;         </a:t>
            </a:r>
            <a:r>
              <a:rPr lang="en-US" altLang="zh-CN" sz="2000" dirty="0" smtClean="0">
                <a:solidFill>
                  <a:srgbClr val="0000FF"/>
                </a:solidFill>
              </a:rPr>
              <a:t>// </a:t>
            </a:r>
            <a:r>
              <a:rPr lang="en-US" altLang="zh-CN" sz="2000" dirty="0">
                <a:solidFill>
                  <a:srgbClr val="0000FF"/>
                </a:solidFill>
              </a:rPr>
              <a:t>lock </a:t>
            </a:r>
            <a:r>
              <a:rPr lang="en-US" altLang="zh-CN" sz="2000" dirty="0" smtClean="0">
                <a:solidFill>
                  <a:srgbClr val="0000FF"/>
                </a:solidFill>
              </a:rPr>
              <a:t>release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prstClr val="black"/>
                </a:solidFill>
              </a:rPr>
              <a:t>}</a:t>
            </a:r>
            <a:endParaRPr lang="zh-CN" altLang="en-US" sz="2000" b="1" dirty="0">
              <a:solidFill>
                <a:prstClr val="black"/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4583775" y="2563326"/>
            <a:ext cx="4000500" cy="2381250"/>
            <a:chOff x="4583775" y="2563326"/>
            <a:chExt cx="4000500" cy="238125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83775" y="2563326"/>
              <a:ext cx="4000500" cy="2381250"/>
            </a:xfrm>
            <a:prstGeom prst="rect">
              <a:avLst/>
            </a:prstGeom>
          </p:spPr>
        </p:pic>
        <p:sp>
          <p:nvSpPr>
            <p:cNvPr id="35" name="矩形 34"/>
            <p:cNvSpPr/>
            <p:nvPr/>
          </p:nvSpPr>
          <p:spPr>
            <a:xfrm>
              <a:off x="6710810" y="2731081"/>
              <a:ext cx="857250" cy="30003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 smtClean="0">
                  <a:solidFill>
                    <a:schemeClr val="tx1"/>
                  </a:solidFill>
                </a:rPr>
                <a:t>Tickets</a:t>
              </a:r>
              <a:endParaRPr lang="zh-CN" altLang="en-US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5072062" y="5286375"/>
            <a:ext cx="34432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0000"/>
                </a:solidFill>
              </a:rPr>
              <a:t>TAS lock</a:t>
            </a:r>
            <a:r>
              <a:rPr lang="en-US" altLang="zh-CN" sz="2000" b="1" dirty="0" smtClean="0"/>
              <a:t>: may cause starvation, but can satisfy DF.</a:t>
            </a:r>
            <a:endParaRPr lang="zh-CN" altLang="en-US" sz="2000" b="1" dirty="0"/>
          </a:p>
        </p:txBody>
      </p:sp>
      <p:sp>
        <p:nvSpPr>
          <p:cNvPr id="3" name="右大括号 2"/>
          <p:cNvSpPr/>
          <p:nvPr/>
        </p:nvSpPr>
        <p:spPr>
          <a:xfrm>
            <a:off x="3256156" y="2888166"/>
            <a:ext cx="311404" cy="1338146"/>
          </a:xfrm>
          <a:prstGeom prst="rightBrace">
            <a:avLst>
              <a:gd name="adj1" fmla="val 42544"/>
              <a:gd name="adj2" fmla="val 51813"/>
            </a:avLst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639863" y="3369229"/>
            <a:ext cx="1430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0000FF"/>
                </a:solidFill>
              </a:rPr>
              <a:t>lock acquire</a:t>
            </a:r>
            <a:endParaRPr lang="zh-CN" altLang="en-US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847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855785" y="2133600"/>
            <a:ext cx="3798277" cy="2098431"/>
          </a:xfrm>
          <a:prstGeom prst="rect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2"/>
          <p:cNvGrpSpPr/>
          <p:nvPr/>
        </p:nvGrpSpPr>
        <p:grpSpPr>
          <a:xfrm>
            <a:off x="7319915" y="2052497"/>
            <a:ext cx="73976" cy="1419398"/>
            <a:chOff x="4191000" y="4221088"/>
            <a:chExt cx="76200" cy="1722512"/>
          </a:xfrm>
        </p:grpSpPr>
        <p:sp>
          <p:nvSpPr>
            <p:cNvPr id="4" name="Line 46"/>
            <p:cNvSpPr>
              <a:spLocks noChangeShapeType="1"/>
            </p:cNvSpPr>
            <p:nvPr/>
          </p:nvSpPr>
          <p:spPr bwMode="auto">
            <a:xfrm>
              <a:off x="4191000" y="4221088"/>
              <a:ext cx="0" cy="17225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2000"/>
            </a:p>
          </p:txBody>
        </p:sp>
        <p:sp>
          <p:nvSpPr>
            <p:cNvPr id="5" name="Line 47"/>
            <p:cNvSpPr>
              <a:spLocks noChangeShapeType="1"/>
            </p:cNvSpPr>
            <p:nvPr/>
          </p:nvSpPr>
          <p:spPr bwMode="auto">
            <a:xfrm>
              <a:off x="4267200" y="4221088"/>
              <a:ext cx="0" cy="17225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2000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5929470" y="1917623"/>
            <a:ext cx="1196481" cy="15542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7432" lvl="0">
              <a:spcBef>
                <a:spcPts val="600"/>
              </a:spcBef>
              <a:buClr>
                <a:srgbClr val="4F81BD"/>
              </a:buClr>
              <a:buSzPct val="80000"/>
              <a:defRPr/>
            </a:pPr>
            <a:r>
              <a:rPr lang="en-US" altLang="zh-CN" sz="2000" dirty="0" smtClean="0">
                <a:solidFill>
                  <a:prstClr val="black"/>
                </a:solidFill>
              </a:rPr>
              <a:t>…</a:t>
            </a:r>
          </a:p>
          <a:p>
            <a:pPr marL="27432" lvl="0">
              <a:spcBef>
                <a:spcPts val="600"/>
              </a:spcBef>
              <a:buClr>
                <a:srgbClr val="4F81BD"/>
              </a:buClr>
              <a:buSzPct val="80000"/>
              <a:defRPr/>
            </a:pPr>
            <a:r>
              <a:rPr lang="en-US" altLang="zh-CN" sz="2000" dirty="0" smtClean="0"/>
              <a:t>push(7);</a:t>
            </a:r>
          </a:p>
          <a:p>
            <a:pPr marL="27432" lvl="0">
              <a:spcBef>
                <a:spcPts val="600"/>
              </a:spcBef>
              <a:buClr>
                <a:srgbClr val="4F81BD"/>
              </a:buClr>
              <a:buSzPct val="80000"/>
              <a:defRPr/>
            </a:pPr>
            <a:r>
              <a:rPr lang="en-US" altLang="zh-CN" sz="2000" dirty="0" smtClean="0"/>
              <a:t>x = pop();</a:t>
            </a:r>
          </a:p>
          <a:p>
            <a:pPr marL="27432" lvl="0">
              <a:spcBef>
                <a:spcPts val="600"/>
              </a:spcBef>
              <a:buClr>
                <a:srgbClr val="4F81BD"/>
              </a:buClr>
              <a:buSzPct val="80000"/>
              <a:defRPr/>
            </a:pPr>
            <a:r>
              <a:rPr lang="en-US" altLang="zh-CN" sz="2000" dirty="0" smtClean="0">
                <a:solidFill>
                  <a:prstClr val="black"/>
                </a:solidFill>
              </a:rPr>
              <a:t>…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481933" y="2190410"/>
            <a:ext cx="107305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7432" lvl="0">
              <a:spcBef>
                <a:spcPts val="600"/>
              </a:spcBef>
              <a:buClr>
                <a:srgbClr val="4F81BD"/>
              </a:buClr>
              <a:buSzPct val="80000"/>
              <a:defRPr/>
            </a:pPr>
            <a:r>
              <a:rPr lang="en-US" altLang="zh-CN" sz="2000" dirty="0" smtClean="0">
                <a:solidFill>
                  <a:prstClr val="black"/>
                </a:solidFill>
              </a:rPr>
              <a:t>…</a:t>
            </a:r>
          </a:p>
          <a:p>
            <a:pPr marL="27432" lvl="0">
              <a:spcBef>
                <a:spcPts val="600"/>
              </a:spcBef>
              <a:buClr>
                <a:srgbClr val="4F81BD"/>
              </a:buClr>
              <a:buSzPct val="80000"/>
              <a:defRPr/>
            </a:pPr>
            <a:r>
              <a:rPr lang="en-US" altLang="zh-CN" sz="2000" dirty="0" smtClean="0"/>
              <a:t>push(6);</a:t>
            </a:r>
            <a:endParaRPr lang="en-US" altLang="zh-CN" sz="2000" dirty="0" smtClean="0">
              <a:solidFill>
                <a:prstClr val="black"/>
              </a:solidFill>
            </a:endParaRPr>
          </a:p>
          <a:p>
            <a:pPr marL="27432" lvl="0">
              <a:spcBef>
                <a:spcPts val="600"/>
              </a:spcBef>
              <a:buClr>
                <a:srgbClr val="4F81BD"/>
              </a:buClr>
              <a:buSzPct val="80000"/>
              <a:defRPr/>
            </a:pPr>
            <a:r>
              <a:rPr lang="en-US" altLang="zh-CN" sz="2000" dirty="0" smtClean="0">
                <a:solidFill>
                  <a:prstClr val="black"/>
                </a:solidFill>
              </a:rPr>
              <a:t>…</a:t>
            </a:r>
            <a:endParaRPr lang="he-IL" altLang="zh-CN" sz="2000" dirty="0" smtClean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5843268" y="1485575"/>
            <a:ext cx="2160240" cy="432048"/>
          </a:xfrm>
          <a:prstGeom prst="rect">
            <a:avLst/>
          </a:prstGeom>
        </p:spPr>
        <p:txBody>
          <a:bodyPr tIns="0" anchor="ctr" anchorCtr="0">
            <a:noAutofit/>
          </a:bodyPr>
          <a:lstStyle/>
          <a:p>
            <a:pPr marL="27432" algn="l" rtl="0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en-US" sz="2800" i="1" dirty="0" smtClean="0">
                <a:solidFill>
                  <a:schemeClr val="accent2"/>
                </a:solidFill>
                <a:latin typeface="+mn-lt"/>
                <a:cs typeface="+mn-cs"/>
              </a:rPr>
              <a:t>Client code </a:t>
            </a:r>
            <a:r>
              <a:rPr lang="en-US" sz="2800" b="1" dirty="0" smtClean="0">
                <a:latin typeface="+mn-lt"/>
                <a:cs typeface="+mn-cs"/>
              </a:rPr>
              <a:t>C</a:t>
            </a:r>
            <a:endParaRPr lang="he-IL" sz="2800" b="1" dirty="0">
              <a:latin typeface="+mn-lt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62445" y="4562322"/>
            <a:ext cx="26859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 err="1">
                <a:solidFill>
                  <a:srgbClr val="0000FF"/>
                </a:solidFill>
                <a:hlinkClick r:id="rId3"/>
              </a:rPr>
              <a:t>java</a:t>
            </a:r>
            <a:r>
              <a:rPr lang="en-US" altLang="zh-CN" sz="2400" b="1" dirty="0" err="1">
                <a:solidFill>
                  <a:srgbClr val="0000FF"/>
                </a:solidFill>
                <a:hlinkClick r:id="rId3"/>
              </a:rPr>
              <a:t>.</a:t>
            </a:r>
            <a:r>
              <a:rPr lang="en-US" altLang="zh-CN" sz="2400" b="1" i="1" dirty="0" err="1">
                <a:solidFill>
                  <a:srgbClr val="0000FF"/>
                </a:solidFill>
                <a:hlinkClick r:id="rId3"/>
              </a:rPr>
              <a:t>util</a:t>
            </a:r>
            <a:r>
              <a:rPr lang="en-US" altLang="zh-CN" sz="2400" b="1" dirty="0" err="1">
                <a:solidFill>
                  <a:srgbClr val="0000FF"/>
                </a:solidFill>
                <a:hlinkClick r:id="rId3"/>
              </a:rPr>
              <a:t>.</a:t>
            </a:r>
            <a:r>
              <a:rPr lang="en-US" altLang="zh-CN" sz="2400" b="1" i="1" dirty="0" err="1">
                <a:solidFill>
                  <a:srgbClr val="0000FF"/>
                </a:solidFill>
                <a:hlinkClick r:id="rId3"/>
              </a:rPr>
              <a:t>concurrent</a:t>
            </a:r>
            <a:endParaRPr lang="en-US" altLang="zh-CN" sz="2400" b="1" dirty="0">
              <a:solidFill>
                <a:srgbClr val="0000FF"/>
              </a:solidFill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956901" y="2248783"/>
            <a:ext cx="3564337" cy="1867848"/>
            <a:chOff x="5436097" y="2492896"/>
            <a:chExt cx="2638198" cy="1281605"/>
          </a:xfrm>
        </p:grpSpPr>
        <p:sp>
          <p:nvSpPr>
            <p:cNvPr id="35" name="TextBox 12"/>
            <p:cNvSpPr txBox="1"/>
            <p:nvPr/>
          </p:nvSpPr>
          <p:spPr>
            <a:xfrm>
              <a:off x="5436097" y="3140968"/>
              <a:ext cx="1565115" cy="633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2"/>
                  </a:solidFill>
                </a:rPr>
                <a:t>void push(</a:t>
              </a:r>
              <a:r>
                <a:rPr lang="en-US" altLang="zh-CN" dirty="0" err="1" smtClean="0">
                  <a:solidFill>
                    <a:schemeClr val="tx2"/>
                  </a:solidFill>
                </a:rPr>
                <a:t>int</a:t>
              </a:r>
              <a:r>
                <a:rPr lang="en-US" altLang="zh-CN" dirty="0" smtClean="0">
                  <a:solidFill>
                    <a:schemeClr val="tx2"/>
                  </a:solidFill>
                </a:rPr>
                <a:t> v) { </a:t>
              </a:r>
            </a:p>
            <a:p>
              <a:r>
                <a:rPr lang="en-US" altLang="zh-CN" dirty="0" smtClean="0">
                  <a:solidFill>
                    <a:schemeClr val="tx2"/>
                  </a:solidFill>
                </a:rPr>
                <a:t>     … </a:t>
              </a:r>
            </a:p>
            <a:p>
              <a:r>
                <a:rPr lang="en-US" altLang="zh-CN" dirty="0" smtClean="0">
                  <a:solidFill>
                    <a:schemeClr val="tx2"/>
                  </a:solidFill>
                </a:rPr>
                <a:t>}</a:t>
              </a:r>
            </a:p>
          </p:txBody>
        </p:sp>
        <p:grpSp>
          <p:nvGrpSpPr>
            <p:cNvPr id="36" name="组合 11"/>
            <p:cNvGrpSpPr/>
            <p:nvPr/>
          </p:nvGrpSpPr>
          <p:grpSpPr>
            <a:xfrm>
              <a:off x="5652120" y="2492896"/>
              <a:ext cx="2009680" cy="488654"/>
              <a:chOff x="134491" y="1624012"/>
              <a:chExt cx="4235997" cy="1108075"/>
            </a:xfrm>
          </p:grpSpPr>
          <p:sp>
            <p:nvSpPr>
              <p:cNvPr id="38" name="Rectangle 6"/>
              <p:cNvSpPr>
                <a:spLocks noChangeArrowheads="1"/>
              </p:cNvSpPr>
              <p:nvPr/>
            </p:nvSpPr>
            <p:spPr bwMode="auto">
              <a:xfrm>
                <a:off x="134491" y="1624012"/>
                <a:ext cx="533400" cy="3810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latin typeface="Calibri" pitchFamily="34" charset="0"/>
                </a:endParaRPr>
              </a:p>
            </p:txBody>
          </p:sp>
          <p:sp>
            <p:nvSpPr>
              <p:cNvPr id="39" name="Rectangle 5"/>
              <p:cNvSpPr>
                <a:spLocks noChangeArrowheads="1"/>
              </p:cNvSpPr>
              <p:nvPr/>
            </p:nvSpPr>
            <p:spPr bwMode="auto">
              <a:xfrm>
                <a:off x="855614" y="2198687"/>
                <a:ext cx="533400" cy="3810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latin typeface="Calibri" pitchFamily="34" charset="0"/>
                </a:endParaRPr>
              </a:p>
            </p:txBody>
          </p:sp>
          <p:sp>
            <p:nvSpPr>
              <p:cNvPr id="40" name="Rectangle 6"/>
              <p:cNvSpPr>
                <a:spLocks noChangeArrowheads="1"/>
              </p:cNvSpPr>
              <p:nvPr/>
            </p:nvSpPr>
            <p:spPr bwMode="auto">
              <a:xfrm>
                <a:off x="1389014" y="2198687"/>
                <a:ext cx="533400" cy="3810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latin typeface="Calibri" pitchFamily="34" charset="0"/>
                </a:endParaRPr>
              </a:p>
            </p:txBody>
          </p:sp>
          <p:sp>
            <p:nvSpPr>
              <p:cNvPr id="41" name="Line 7"/>
              <p:cNvSpPr>
                <a:spLocks noChangeShapeType="1"/>
              </p:cNvSpPr>
              <p:nvPr/>
            </p:nvSpPr>
            <p:spPr bwMode="auto">
              <a:xfrm>
                <a:off x="1922414" y="2389187"/>
                <a:ext cx="381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" name="Text Box 8"/>
              <p:cNvSpPr txBox="1">
                <a:spLocks noChangeArrowheads="1"/>
              </p:cNvSpPr>
              <p:nvPr/>
            </p:nvSpPr>
            <p:spPr bwMode="auto">
              <a:xfrm>
                <a:off x="2337497" y="2046288"/>
                <a:ext cx="504056" cy="628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1200" b="1" dirty="0">
                    <a:latin typeface="Calibri" pitchFamily="34" charset="0"/>
                  </a:rPr>
                  <a:t>…</a:t>
                </a:r>
              </a:p>
            </p:txBody>
          </p:sp>
          <p:sp>
            <p:nvSpPr>
              <p:cNvPr id="43" name="Rectangle 10"/>
              <p:cNvSpPr>
                <a:spLocks noChangeArrowheads="1"/>
              </p:cNvSpPr>
              <p:nvPr/>
            </p:nvSpPr>
            <p:spPr bwMode="auto">
              <a:xfrm>
                <a:off x="3303688" y="2198687"/>
                <a:ext cx="533400" cy="3810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latin typeface="Calibri" pitchFamily="34" charset="0"/>
                </a:endParaRPr>
              </a:p>
            </p:txBody>
          </p:sp>
          <p:sp>
            <p:nvSpPr>
              <p:cNvPr id="44" name="Rectangle 11"/>
              <p:cNvSpPr>
                <a:spLocks noChangeArrowheads="1"/>
              </p:cNvSpPr>
              <p:nvPr/>
            </p:nvSpPr>
            <p:spPr bwMode="auto">
              <a:xfrm>
                <a:off x="3837088" y="2198687"/>
                <a:ext cx="533400" cy="3810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>
                  <a:latin typeface="Calibri" pitchFamily="34" charset="0"/>
                </a:endParaRPr>
              </a:p>
            </p:txBody>
          </p:sp>
          <p:sp>
            <p:nvSpPr>
              <p:cNvPr id="45" name="Line 12"/>
              <p:cNvSpPr>
                <a:spLocks noChangeShapeType="1"/>
              </p:cNvSpPr>
              <p:nvPr/>
            </p:nvSpPr>
            <p:spPr bwMode="auto">
              <a:xfrm>
                <a:off x="2841552" y="2389187"/>
                <a:ext cx="462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6" name="Line 13"/>
              <p:cNvSpPr>
                <a:spLocks noChangeShapeType="1"/>
              </p:cNvSpPr>
              <p:nvPr/>
            </p:nvSpPr>
            <p:spPr bwMode="auto">
              <a:xfrm>
                <a:off x="4116488" y="2427287"/>
                <a:ext cx="0" cy="304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" name="Line 14"/>
              <p:cNvSpPr>
                <a:spLocks noChangeShapeType="1"/>
              </p:cNvSpPr>
              <p:nvPr/>
            </p:nvSpPr>
            <p:spPr bwMode="auto">
              <a:xfrm>
                <a:off x="3913288" y="2732087"/>
                <a:ext cx="4572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48" name="Group 21"/>
              <p:cNvGrpSpPr>
                <a:grpSpLocks/>
              </p:cNvGrpSpPr>
              <p:nvPr/>
            </p:nvGrpSpPr>
            <p:grpSpPr bwMode="auto">
              <a:xfrm>
                <a:off x="467866" y="2008187"/>
                <a:ext cx="342900" cy="381000"/>
                <a:chOff x="1200" y="1176"/>
                <a:chExt cx="432" cy="240"/>
              </a:xfrm>
            </p:grpSpPr>
            <p:sp>
              <p:nvSpPr>
                <p:cNvPr id="49" name="Line 22"/>
                <p:cNvSpPr>
                  <a:spLocks noChangeShapeType="1"/>
                </p:cNvSpPr>
                <p:nvPr/>
              </p:nvSpPr>
              <p:spPr bwMode="auto">
                <a:xfrm>
                  <a:off x="1200" y="1176"/>
                  <a:ext cx="0" cy="24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0" name="Line 23"/>
                <p:cNvSpPr>
                  <a:spLocks noChangeShapeType="1"/>
                </p:cNvSpPr>
                <p:nvPr/>
              </p:nvSpPr>
              <p:spPr bwMode="auto">
                <a:xfrm>
                  <a:off x="1200" y="1416"/>
                  <a:ext cx="43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stealth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37" name="TextBox 14"/>
            <p:cNvSpPr txBox="1"/>
            <p:nvPr/>
          </p:nvSpPr>
          <p:spPr>
            <a:xfrm>
              <a:off x="7155679" y="3140968"/>
              <a:ext cx="918616" cy="633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altLang="zh-CN" dirty="0" err="1" smtClean="0">
                  <a:solidFill>
                    <a:schemeClr val="tx2"/>
                  </a:solidFill>
                </a:rPr>
                <a:t>int</a:t>
              </a:r>
              <a:r>
                <a:rPr lang="en-US" altLang="zh-CN" dirty="0" smtClean="0">
                  <a:solidFill>
                    <a:schemeClr val="tx2"/>
                  </a:solidFill>
                </a:rPr>
                <a:t> pop() { </a:t>
              </a:r>
            </a:p>
            <a:p>
              <a:pPr lvl="0"/>
              <a:r>
                <a:rPr lang="en-US" altLang="zh-CN" dirty="0" smtClean="0">
                  <a:solidFill>
                    <a:schemeClr val="tx2"/>
                  </a:solidFill>
                </a:rPr>
                <a:t>     … </a:t>
              </a:r>
            </a:p>
            <a:p>
              <a:pPr lvl="0"/>
              <a:r>
                <a:rPr lang="en-US" altLang="zh-CN" dirty="0" smtClean="0">
                  <a:solidFill>
                    <a:schemeClr val="tx2"/>
                  </a:solidFill>
                </a:rPr>
                <a:t>}</a:t>
              </a:r>
              <a:endParaRPr lang="zh-CN" altLang="en-US" dirty="0" smtClean="0">
                <a:solidFill>
                  <a:schemeClr val="tx2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Concurrent Object </a:t>
            </a:r>
            <a:r>
              <a:rPr lang="en-US" altLang="zh-CN" b="1" dirty="0" smtClean="0"/>
              <a:t>O</a:t>
            </a:r>
            <a:endParaRPr lang="zh-CN" altLang="en-US" b="1" dirty="0"/>
          </a:p>
        </p:txBody>
      </p:sp>
      <p:grpSp>
        <p:nvGrpSpPr>
          <p:cNvPr id="10" name="组合 9"/>
          <p:cNvGrpSpPr/>
          <p:nvPr/>
        </p:nvGrpSpPr>
        <p:grpSpPr>
          <a:xfrm>
            <a:off x="6218634" y="3859682"/>
            <a:ext cx="1784874" cy="2421590"/>
            <a:chOff x="6020979" y="1969429"/>
            <a:chExt cx="1784874" cy="2421590"/>
          </a:xfrm>
        </p:grpSpPr>
        <p:cxnSp>
          <p:nvCxnSpPr>
            <p:cNvPr id="55" name="直接连接符 54"/>
            <p:cNvCxnSpPr>
              <a:stCxn id="56" idx="2"/>
            </p:cNvCxnSpPr>
            <p:nvPr/>
          </p:nvCxnSpPr>
          <p:spPr>
            <a:xfrm>
              <a:off x="6327979" y="2369539"/>
              <a:ext cx="0" cy="202148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文本框 55"/>
            <p:cNvSpPr txBox="1"/>
            <p:nvPr/>
          </p:nvSpPr>
          <p:spPr>
            <a:xfrm>
              <a:off x="6108207" y="1969429"/>
              <a:ext cx="43954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/>
                <a:t>T1</a:t>
              </a:r>
              <a:endParaRPr lang="zh-CN" altLang="en-US" sz="2000" dirty="0"/>
            </a:p>
          </p:txBody>
        </p:sp>
        <p:cxnSp>
          <p:nvCxnSpPr>
            <p:cNvPr id="57" name="直接连接符 56"/>
            <p:cNvCxnSpPr>
              <a:stCxn id="58" idx="2"/>
            </p:cNvCxnSpPr>
            <p:nvPr/>
          </p:nvCxnSpPr>
          <p:spPr>
            <a:xfrm>
              <a:off x="6909832" y="2369539"/>
              <a:ext cx="0" cy="202148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文本框 57"/>
            <p:cNvSpPr txBox="1"/>
            <p:nvPr/>
          </p:nvSpPr>
          <p:spPr>
            <a:xfrm>
              <a:off x="6690060" y="1969429"/>
              <a:ext cx="43954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/>
                <a:t>T2</a:t>
              </a:r>
              <a:endParaRPr lang="zh-CN" altLang="en-US" sz="2000" dirty="0"/>
            </a:p>
          </p:txBody>
        </p:sp>
        <p:cxnSp>
          <p:nvCxnSpPr>
            <p:cNvPr id="59" name="直接连接符 58"/>
            <p:cNvCxnSpPr>
              <a:stCxn id="60" idx="2"/>
            </p:cNvCxnSpPr>
            <p:nvPr/>
          </p:nvCxnSpPr>
          <p:spPr>
            <a:xfrm>
              <a:off x="7488106" y="2369539"/>
              <a:ext cx="0" cy="202148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文本框 59"/>
            <p:cNvSpPr txBox="1"/>
            <p:nvPr/>
          </p:nvSpPr>
          <p:spPr>
            <a:xfrm>
              <a:off x="7268334" y="1969429"/>
              <a:ext cx="43954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/>
                <a:t>T3</a:t>
              </a:r>
              <a:endParaRPr lang="zh-CN" altLang="en-US" sz="2000" dirty="0"/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6020979" y="2823382"/>
              <a:ext cx="1784874" cy="1077218"/>
            </a:xfrm>
            <a:prstGeom prst="rect">
              <a:avLst/>
            </a:prstGeom>
            <a:solidFill>
              <a:schemeClr val="bg1">
                <a:alpha val="86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altLang="zh-CN" b="1" dirty="0" smtClean="0">
                  <a:solidFill>
                    <a:prstClr val="black"/>
                  </a:solidFill>
                </a:rPr>
                <a:t>push() {</a:t>
              </a:r>
            </a:p>
            <a:p>
              <a:pPr>
                <a:spcBef>
                  <a:spcPts val="600"/>
                </a:spcBef>
              </a:pPr>
              <a:r>
                <a:rPr lang="en-US" altLang="zh-CN" b="1" dirty="0">
                  <a:solidFill>
                    <a:prstClr val="black"/>
                  </a:solidFill>
                </a:rPr>
                <a:t> </a:t>
              </a:r>
              <a:r>
                <a:rPr lang="en-US" altLang="zh-CN" b="1" dirty="0" smtClean="0">
                  <a:solidFill>
                    <a:prstClr val="black"/>
                  </a:solidFill>
                </a:rPr>
                <a:t>  </a:t>
              </a:r>
              <a:r>
                <a:rPr lang="en-US" altLang="zh-CN" b="1" dirty="0" smtClean="0"/>
                <a:t> </a:t>
              </a:r>
              <a:r>
                <a:rPr lang="en-US" altLang="zh-CN" dirty="0" smtClean="0"/>
                <a:t>…</a:t>
              </a:r>
              <a:endParaRPr lang="en-US" altLang="zh-CN" b="1" dirty="0" smtClean="0"/>
            </a:p>
            <a:p>
              <a:pPr>
                <a:spcBef>
                  <a:spcPts val="600"/>
                </a:spcBef>
              </a:pPr>
              <a:r>
                <a:rPr lang="en-US" altLang="zh-CN" b="1" dirty="0" smtClean="0">
                  <a:solidFill>
                    <a:prstClr val="black"/>
                  </a:solidFill>
                </a:rPr>
                <a:t>}</a:t>
              </a:r>
              <a:endParaRPr lang="zh-CN" altLang="en-US" b="1" dirty="0">
                <a:solidFill>
                  <a:prstClr val="black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903331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08367"/>
          </a:xfrm>
        </p:spPr>
        <p:txBody>
          <a:bodyPr>
            <a:normAutofit/>
          </a:bodyPr>
          <a:lstStyle/>
          <a:p>
            <a:r>
              <a:rPr lang="en-US" altLang="zh-CN" sz="4000" dirty="0" smtClean="0"/>
              <a:t>DF: Blocking &amp; delay are intertwined</a:t>
            </a:r>
            <a:endParaRPr lang="zh-CN" altLang="en-US" sz="4000" dirty="0"/>
          </a:p>
        </p:txBody>
      </p:sp>
      <p:sp>
        <p:nvSpPr>
          <p:cNvPr id="4" name="文本框 3"/>
          <p:cNvSpPr txBox="1"/>
          <p:nvPr/>
        </p:nvSpPr>
        <p:spPr>
          <a:xfrm>
            <a:off x="1503664" y="1602639"/>
            <a:ext cx="996841" cy="707886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</a:rPr>
              <a:t>critical section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356073" y="1538924"/>
            <a:ext cx="542136" cy="895931"/>
            <a:chOff x="7706699" y="2064916"/>
            <a:chExt cx="542136" cy="895931"/>
          </a:xfrm>
        </p:grpSpPr>
        <p:grpSp>
          <p:nvGrpSpPr>
            <p:cNvPr id="23" name="组合 22"/>
            <p:cNvGrpSpPr/>
            <p:nvPr/>
          </p:nvGrpSpPr>
          <p:grpSpPr>
            <a:xfrm>
              <a:off x="7735771" y="2096751"/>
              <a:ext cx="432048" cy="864096"/>
              <a:chOff x="1043608" y="1988840"/>
              <a:chExt cx="432048" cy="864096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1043608" y="1988840"/>
                <a:ext cx="432048" cy="432048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 sz="900" dirty="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26" name="直接连接符 25"/>
              <p:cNvCxnSpPr/>
              <p:nvPr/>
            </p:nvCxnSpPr>
            <p:spPr>
              <a:xfrm>
                <a:off x="1043608" y="2492896"/>
                <a:ext cx="43204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>
                <a:stCxn id="25" idx="4"/>
              </p:cNvCxnSpPr>
              <p:nvPr/>
            </p:nvCxnSpPr>
            <p:spPr>
              <a:xfrm>
                <a:off x="1259632" y="2420888"/>
                <a:ext cx="0" cy="21602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 flipH="1">
                <a:off x="1043608" y="2636912"/>
                <a:ext cx="216024" cy="14401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>
                <a:off x="1259632" y="2636912"/>
                <a:ext cx="0" cy="21602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4" name="文本框 23"/>
            <p:cNvSpPr txBox="1"/>
            <p:nvPr/>
          </p:nvSpPr>
          <p:spPr>
            <a:xfrm>
              <a:off x="7706699" y="2064916"/>
              <a:ext cx="54213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/>
                <a:t>T4</a:t>
              </a:r>
              <a:endParaRPr lang="zh-CN" altLang="en-US" sz="2800"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721322" y="2674307"/>
            <a:ext cx="576463" cy="895931"/>
            <a:chOff x="6999696" y="2064916"/>
            <a:chExt cx="576463" cy="895931"/>
          </a:xfrm>
        </p:grpSpPr>
        <p:grpSp>
          <p:nvGrpSpPr>
            <p:cNvPr id="16" name="组合 15"/>
            <p:cNvGrpSpPr/>
            <p:nvPr/>
          </p:nvGrpSpPr>
          <p:grpSpPr>
            <a:xfrm>
              <a:off x="7036997" y="2096751"/>
              <a:ext cx="432048" cy="864096"/>
              <a:chOff x="1043608" y="1988840"/>
              <a:chExt cx="432048" cy="864096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1043608" y="1988840"/>
                <a:ext cx="432048" cy="432048"/>
              </a:xfrm>
              <a:prstGeom prst="ellipse">
                <a:avLst/>
              </a:prstGeom>
              <a:solidFill>
                <a:schemeClr val="accent6"/>
              </a:solidFill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 sz="900" dirty="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19" name="直接连接符 18"/>
              <p:cNvCxnSpPr/>
              <p:nvPr/>
            </p:nvCxnSpPr>
            <p:spPr>
              <a:xfrm>
                <a:off x="1043608" y="2492896"/>
                <a:ext cx="43204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>
                <a:stCxn id="18" idx="4"/>
              </p:cNvCxnSpPr>
              <p:nvPr/>
            </p:nvCxnSpPr>
            <p:spPr>
              <a:xfrm>
                <a:off x="1259632" y="2420888"/>
                <a:ext cx="0" cy="21602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 flipH="1">
                <a:off x="1043608" y="2636912"/>
                <a:ext cx="216024" cy="14401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1259632" y="2636912"/>
                <a:ext cx="0" cy="21602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7" name="文本框 16"/>
            <p:cNvSpPr txBox="1"/>
            <p:nvPr/>
          </p:nvSpPr>
          <p:spPr>
            <a:xfrm>
              <a:off x="6999696" y="2064916"/>
              <a:ext cx="576463" cy="6102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/>
                <a:t>T2</a:t>
              </a:r>
              <a:endParaRPr lang="zh-CN" altLang="en-US" sz="2800" dirty="0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59156" y="2674307"/>
            <a:ext cx="576463" cy="921863"/>
            <a:chOff x="6293818" y="2054901"/>
            <a:chExt cx="576463" cy="905946"/>
          </a:xfrm>
        </p:grpSpPr>
        <p:grpSp>
          <p:nvGrpSpPr>
            <p:cNvPr id="9" name="组合 8"/>
            <p:cNvGrpSpPr/>
            <p:nvPr/>
          </p:nvGrpSpPr>
          <p:grpSpPr>
            <a:xfrm>
              <a:off x="6325661" y="2096751"/>
              <a:ext cx="432048" cy="864096"/>
              <a:chOff x="1043608" y="1988840"/>
              <a:chExt cx="432048" cy="864096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1043608" y="1988840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 sz="900" dirty="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>
                <a:off x="1043608" y="2492896"/>
                <a:ext cx="43204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>
                <a:stCxn id="11" idx="4"/>
              </p:cNvCxnSpPr>
              <p:nvPr/>
            </p:nvCxnSpPr>
            <p:spPr>
              <a:xfrm>
                <a:off x="1259632" y="2420888"/>
                <a:ext cx="0" cy="21602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 flipH="1">
                <a:off x="1043608" y="2636912"/>
                <a:ext cx="216024" cy="14401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>
                <a:off x="1259632" y="2636912"/>
                <a:ext cx="0" cy="21602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0" name="文本框 9"/>
            <p:cNvSpPr txBox="1"/>
            <p:nvPr/>
          </p:nvSpPr>
          <p:spPr>
            <a:xfrm>
              <a:off x="6293818" y="2054901"/>
              <a:ext cx="576463" cy="6102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/>
                <a:t>T1</a:t>
              </a:r>
              <a:endParaRPr lang="zh-CN" altLang="en-US" sz="2800" dirty="0"/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4025208" y="3091414"/>
            <a:ext cx="42565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Delay</a:t>
            </a:r>
            <a:r>
              <a:rPr lang="en-US" altLang="zh-CN" sz="2400" dirty="0" smtClean="0"/>
              <a:t>: T1 may fail to get the lock when T2 gets it first.</a:t>
            </a:r>
            <a:endParaRPr lang="zh-CN" altLang="en-US" sz="2400" dirty="0"/>
          </a:p>
        </p:txBody>
      </p:sp>
      <p:sp>
        <p:nvSpPr>
          <p:cNvPr id="31" name="文本框 30"/>
          <p:cNvSpPr txBox="1"/>
          <p:nvPr/>
        </p:nvSpPr>
        <p:spPr>
          <a:xfrm>
            <a:off x="4025208" y="1527030"/>
            <a:ext cx="45782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Blocking</a:t>
            </a:r>
            <a:r>
              <a:rPr lang="en-US" altLang="zh-CN" sz="2400" dirty="0" smtClean="0"/>
              <a:t>: T4 holds lock, so T1 is waiting for 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D</a:t>
            </a:r>
            <a:r>
              <a:rPr lang="en-US" altLang="zh-CN" sz="2400" dirty="0" smtClean="0"/>
              <a:t> (lock release) from T4. </a:t>
            </a:r>
            <a:endParaRPr lang="zh-CN" altLang="en-US" sz="2400" dirty="0"/>
          </a:p>
        </p:txBody>
      </p:sp>
      <p:sp>
        <p:nvSpPr>
          <p:cNvPr id="32" name="文本框 31"/>
          <p:cNvSpPr txBox="1"/>
          <p:nvPr/>
        </p:nvSpPr>
        <p:spPr>
          <a:xfrm>
            <a:off x="4025208" y="2494375"/>
            <a:ext cx="4801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After T4 finishes 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D</a:t>
            </a:r>
            <a:r>
              <a:rPr lang="en-US" altLang="zh-CN" sz="2400" dirty="0" smtClean="0"/>
              <a:t>, T1 waits for no 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D</a:t>
            </a:r>
            <a:r>
              <a:rPr lang="en-US" altLang="zh-CN" sz="2400" dirty="0" smtClean="0"/>
              <a:t>.</a:t>
            </a:r>
            <a:endParaRPr lang="zh-CN" altLang="en-US" sz="2400" dirty="0"/>
          </a:p>
        </p:txBody>
      </p:sp>
      <p:sp>
        <p:nvSpPr>
          <p:cNvPr id="33" name="文本框 32"/>
          <p:cNvSpPr txBox="1"/>
          <p:nvPr/>
        </p:nvSpPr>
        <p:spPr>
          <a:xfrm>
            <a:off x="4025208" y="4057785"/>
            <a:ext cx="42565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Blocking</a:t>
            </a:r>
            <a:r>
              <a:rPr lang="en-US" altLang="zh-CN" sz="2400" dirty="0" smtClean="0"/>
              <a:t>: T1 is waiting for 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D</a:t>
            </a:r>
            <a:r>
              <a:rPr lang="en-US" altLang="zh-CN" sz="2400" dirty="0" smtClean="0"/>
              <a:t> (lock release) from T2. </a:t>
            </a:r>
            <a:endParaRPr lang="zh-CN" altLang="en-US" sz="2400" dirty="0"/>
          </a:p>
        </p:txBody>
      </p:sp>
      <p:sp>
        <p:nvSpPr>
          <p:cNvPr id="34" name="文本框 33"/>
          <p:cNvSpPr txBox="1"/>
          <p:nvPr/>
        </p:nvSpPr>
        <p:spPr>
          <a:xfrm>
            <a:off x="4025208" y="4887808"/>
            <a:ext cx="7431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…</a:t>
            </a:r>
            <a:endParaRPr lang="zh-CN" altLang="en-US" sz="2400" dirty="0"/>
          </a:p>
        </p:txBody>
      </p:sp>
      <p:grpSp>
        <p:nvGrpSpPr>
          <p:cNvPr id="35" name="组合 34"/>
          <p:cNvGrpSpPr/>
          <p:nvPr/>
        </p:nvGrpSpPr>
        <p:grpSpPr>
          <a:xfrm>
            <a:off x="2723272" y="2674307"/>
            <a:ext cx="542136" cy="895931"/>
            <a:chOff x="7706699" y="2064916"/>
            <a:chExt cx="542136" cy="895931"/>
          </a:xfrm>
        </p:grpSpPr>
        <p:grpSp>
          <p:nvGrpSpPr>
            <p:cNvPr id="36" name="组合 35"/>
            <p:cNvGrpSpPr/>
            <p:nvPr/>
          </p:nvGrpSpPr>
          <p:grpSpPr>
            <a:xfrm>
              <a:off x="7735771" y="2096751"/>
              <a:ext cx="432048" cy="864096"/>
              <a:chOff x="1043608" y="1988840"/>
              <a:chExt cx="432048" cy="864096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1043608" y="1988840"/>
                <a:ext cx="432048" cy="432048"/>
              </a:xfrm>
              <a:prstGeom prst="ellipse">
                <a:avLst/>
              </a:prstGeom>
              <a:solidFill>
                <a:schemeClr val="accent2"/>
              </a:solidFill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 sz="900" dirty="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>
                <a:off x="1043608" y="2492896"/>
                <a:ext cx="43204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>
                <a:stCxn id="38" idx="4"/>
              </p:cNvCxnSpPr>
              <p:nvPr/>
            </p:nvCxnSpPr>
            <p:spPr>
              <a:xfrm>
                <a:off x="1259632" y="2420888"/>
                <a:ext cx="0" cy="21602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flipH="1">
                <a:off x="1043608" y="2636912"/>
                <a:ext cx="216024" cy="14401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>
                <a:off x="1259632" y="2636912"/>
                <a:ext cx="0" cy="21602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7" name="文本框 36"/>
            <p:cNvSpPr txBox="1"/>
            <p:nvPr/>
          </p:nvSpPr>
          <p:spPr>
            <a:xfrm>
              <a:off x="7706699" y="2064916"/>
              <a:ext cx="54213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/>
                <a:t>T3</a:t>
              </a:r>
              <a:endParaRPr lang="zh-CN" altLang="en-US" sz="2800" dirty="0"/>
            </a:p>
          </p:txBody>
        </p:sp>
      </p:grpSp>
      <p:sp>
        <p:nvSpPr>
          <p:cNvPr id="43" name="左弧形箭头 42"/>
          <p:cNvSpPr/>
          <p:nvPr/>
        </p:nvSpPr>
        <p:spPr>
          <a:xfrm>
            <a:off x="3580250" y="2716892"/>
            <a:ext cx="530489" cy="203554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25568" y="4115421"/>
            <a:ext cx="29653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D-sequence</a:t>
            </a:r>
            <a:r>
              <a:rPr lang="en-US" altLang="zh-CN" sz="2800" b="1" dirty="0" smtClean="0">
                <a:solidFill>
                  <a:srgbClr val="0000FF"/>
                </a:solidFill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length increases!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289777" y="3608725"/>
            <a:ext cx="33395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/>
              <a:t>TAS lock</a:t>
            </a:r>
            <a:r>
              <a:rPr lang="en-US" altLang="zh-CN" sz="2000" dirty="0" smtClean="0"/>
              <a:t>: all threads compete.</a:t>
            </a:r>
            <a:endParaRPr lang="zh-CN" altLang="en-US" sz="2000" dirty="0"/>
          </a:p>
        </p:txBody>
      </p:sp>
      <p:sp>
        <p:nvSpPr>
          <p:cNvPr id="46" name="文本框 45"/>
          <p:cNvSpPr txBox="1"/>
          <p:nvPr/>
        </p:nvSpPr>
        <p:spPr>
          <a:xfrm>
            <a:off x="628650" y="5481616"/>
            <a:ext cx="80832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/>
              <a:t>DF allows </a:t>
            </a:r>
            <a:r>
              <a:rPr lang="en-US" altLang="zh-CN" sz="2800" b="1" dirty="0" smtClean="0"/>
              <a:t>this, </a:t>
            </a:r>
            <a:r>
              <a:rPr lang="en-US" altLang="zh-CN" sz="2800" b="1" dirty="0"/>
              <a:t>but </a:t>
            </a:r>
            <a:r>
              <a:rPr lang="en-US" altLang="zh-CN" sz="2800" b="1" dirty="0" smtClean="0"/>
              <a:t>the delaying threads cannot do infinite delays without finishing method calls.</a:t>
            </a:r>
            <a:endParaRPr lang="zh-CN" altLang="en-US" sz="2800" b="1" dirty="0"/>
          </a:p>
        </p:txBody>
      </p:sp>
      <p:sp>
        <p:nvSpPr>
          <p:cNvPr id="47" name="圆角矩形标注 46"/>
          <p:cNvSpPr/>
          <p:nvPr/>
        </p:nvSpPr>
        <p:spPr>
          <a:xfrm>
            <a:off x="5002604" y="4008903"/>
            <a:ext cx="3940673" cy="1068196"/>
          </a:xfrm>
          <a:prstGeom prst="wedgeRoundRectCallout">
            <a:avLst>
              <a:gd name="adj1" fmla="val 3988"/>
              <a:gd name="adj2" fmla="val -8703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/>
              <a:t>OK for DF since the delaying thread (T2) </a:t>
            </a:r>
            <a:r>
              <a:rPr lang="en-US" altLang="zh-CN" sz="2400" b="1" dirty="0" smtClean="0"/>
              <a:t>will progress first.</a:t>
            </a:r>
            <a:endParaRPr lang="zh-CN" altLang="en-US" sz="2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421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07407E-6 L 0.06927 -0.16319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5" y="-81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2" grpId="0"/>
      <p:bldP spid="33" grpId="0"/>
      <p:bldP spid="34" grpId="0"/>
      <p:bldP spid="43" grpId="0" animBg="1"/>
      <p:bldP spid="44" grpId="0"/>
      <p:bldP spid="46" grpId="0"/>
      <p:bldP spid="4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Elaborate Our “</a:t>
            </a:r>
            <a:r>
              <a:rPr lang="en-US" altLang="zh-CN" b="1" dirty="0" smtClean="0">
                <a:solidFill>
                  <a:srgbClr val="FF0000"/>
                </a:solidFill>
              </a:rPr>
              <a:t>D</a:t>
            </a:r>
            <a:r>
              <a:rPr lang="en-US" altLang="zh-CN" dirty="0" smtClean="0"/>
              <a:t>” Ideas for DF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D-sequence length </a:t>
            </a:r>
            <a:r>
              <a:rPr lang="en-US" altLang="zh-CN" dirty="0" smtClean="0"/>
              <a:t>can increase if </a:t>
            </a:r>
            <a:r>
              <a:rPr lang="en-US" altLang="zh-CN" dirty="0" smtClean="0">
                <a:solidFill>
                  <a:srgbClr val="FF0000"/>
                </a:solidFill>
              </a:rPr>
              <a:t>delayed</a:t>
            </a:r>
          </a:p>
          <a:p>
            <a:pPr>
              <a:spcBef>
                <a:spcPts val="1200"/>
              </a:spcBef>
            </a:pPr>
            <a:r>
              <a:rPr lang="en-US" altLang="zh-CN" dirty="0" smtClean="0">
                <a:solidFill>
                  <a:srgbClr val="FF0000"/>
                </a:solidFill>
              </a:rPr>
              <a:t>DF</a:t>
            </a:r>
            <a:r>
              <a:rPr lang="en-US" altLang="zh-CN" dirty="0" smtClean="0"/>
              <a:t>: we should </a:t>
            </a:r>
            <a:r>
              <a:rPr lang="en-US" altLang="zh-CN" dirty="0" smtClean="0">
                <a:solidFill>
                  <a:prstClr val="black"/>
                </a:solidFill>
              </a:rPr>
              <a:t>ensure </a:t>
            </a:r>
            <a:r>
              <a:rPr lang="en-US" altLang="zh-CN" b="1" dirty="0" smtClean="0"/>
              <a:t>no </a:t>
            </a:r>
            <a:r>
              <a:rPr lang="en-US" altLang="zh-CN" b="1" dirty="0"/>
              <a:t>infinite delays before </a:t>
            </a:r>
            <a:r>
              <a:rPr lang="en-US" altLang="zh-CN" b="1" dirty="0">
                <a:solidFill>
                  <a:srgbClr val="FF0000"/>
                </a:solidFill>
              </a:rPr>
              <a:t>whole-system </a:t>
            </a:r>
            <a:r>
              <a:rPr lang="en-US" altLang="zh-CN" b="1" dirty="0" smtClean="0">
                <a:solidFill>
                  <a:srgbClr val="FF0000"/>
                </a:solidFill>
              </a:rPr>
              <a:t>progress</a:t>
            </a:r>
          </a:p>
          <a:p>
            <a:pPr lvl="1">
              <a:spcBef>
                <a:spcPts val="1200"/>
              </a:spcBef>
            </a:pPr>
            <a:r>
              <a:rPr lang="en-US" altLang="zh-CN" dirty="0" smtClean="0"/>
              <a:t>Assign </a:t>
            </a:r>
            <a:r>
              <a:rPr lang="en-US" altLang="zh-CN" dirty="0"/>
              <a:t>tokens</a:t>
            </a:r>
          </a:p>
          <a:p>
            <a:pPr lvl="1">
              <a:spcBef>
                <a:spcPts val="1200"/>
              </a:spcBef>
            </a:pPr>
            <a:r>
              <a:rPr lang="en-US" altLang="zh-CN" dirty="0"/>
              <a:t>Consume a token for a delaying action (e.g. </a:t>
            </a:r>
            <a:r>
              <a:rPr lang="en-US" altLang="zh-CN" dirty="0" err="1"/>
              <a:t>cas</a:t>
            </a:r>
            <a:r>
              <a:rPr lang="en-US" altLang="zh-CN" dirty="0" smtClean="0"/>
              <a:t>)</a:t>
            </a:r>
            <a:endParaRPr lang="en-US" altLang="zh-CN" dirty="0"/>
          </a:p>
          <a:p>
            <a:pPr marL="457200" lvl="1" indent="0">
              <a:spcBef>
                <a:spcPts val="1200"/>
              </a:spcBef>
              <a:buNone/>
            </a:pPr>
            <a:r>
              <a:rPr lang="en-US" altLang="zh-CN" dirty="0" smtClean="0">
                <a:sym typeface="Wingdings" panose="05000000000000000000" pitchFamily="2" charset="2"/>
              </a:rPr>
              <a:t> </a:t>
            </a:r>
            <a:r>
              <a:rPr lang="en-US" altLang="zh-CN" dirty="0" smtClean="0"/>
              <a:t>Similar </a:t>
            </a:r>
            <a:r>
              <a:rPr lang="en-US" altLang="zh-CN" dirty="0"/>
              <a:t>ideas have been used to verify LF</a:t>
            </a:r>
          </a:p>
          <a:p>
            <a:pPr lvl="1">
              <a:spcBef>
                <a:spcPts val="1200"/>
              </a:spcBef>
            </a:pP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4098443" y="4627991"/>
            <a:ext cx="4645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sym typeface="Wingdings" panose="05000000000000000000" pitchFamily="2" charset="2"/>
              </a:rPr>
              <a:t>[Hoffmann et al LICS’13, Liang et al CSL-LICS’14]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05284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209375" y="3274114"/>
            <a:ext cx="6363159" cy="42055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Elaborate </a:t>
            </a:r>
            <a:r>
              <a:rPr lang="en-US" altLang="zh-CN" dirty="0" smtClean="0"/>
              <a:t>Our </a:t>
            </a:r>
            <a:r>
              <a:rPr lang="en-US" altLang="zh-CN" dirty="0"/>
              <a:t>Loop Rule</a:t>
            </a:r>
            <a:endParaRPr lang="zh-CN" altLang="en-US" dirty="0"/>
          </a:p>
        </p:txBody>
      </p:sp>
      <p:cxnSp>
        <p:nvCxnSpPr>
          <p:cNvPr id="15" name="直接连接符 14"/>
          <p:cNvCxnSpPr/>
          <p:nvPr/>
        </p:nvCxnSpPr>
        <p:spPr>
          <a:xfrm>
            <a:off x="1120166" y="3887919"/>
            <a:ext cx="66576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3112665" y="4041836"/>
            <a:ext cx="2678388" cy="461665"/>
            <a:chOff x="2701576" y="3376944"/>
            <a:chExt cx="3790625" cy="461665"/>
          </a:xfrm>
        </p:grpSpPr>
        <p:sp>
          <p:nvSpPr>
            <p:cNvPr id="17" name="文本框 16"/>
            <p:cNvSpPr txBox="1"/>
            <p:nvPr/>
          </p:nvSpPr>
          <p:spPr>
            <a:xfrm>
              <a:off x="2950491" y="3376944"/>
              <a:ext cx="35417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{p} </a:t>
              </a:r>
              <a:r>
                <a:rPr lang="en-US" altLang="zh-CN" sz="2400" b="1" dirty="0" smtClean="0"/>
                <a:t>while</a:t>
              </a:r>
              <a:r>
                <a:rPr lang="en-US" altLang="zh-CN" sz="2400" dirty="0" smtClean="0"/>
                <a:t> B </a:t>
              </a:r>
              <a:r>
                <a:rPr lang="en-US" altLang="zh-CN" sz="2400" b="1" dirty="0" smtClean="0"/>
                <a:t>do</a:t>
              </a:r>
              <a:r>
                <a:rPr lang="en-US" altLang="zh-CN" sz="2400" dirty="0" smtClean="0"/>
                <a:t> C</a:t>
              </a:r>
              <a:r>
                <a:rPr lang="en-US" altLang="zh-CN" sz="2400" dirty="0" smtClean="0">
                  <a:solidFill>
                    <a:srgbClr val="C00000"/>
                  </a:solidFill>
                </a:rPr>
                <a:t> </a:t>
              </a:r>
              <a:r>
                <a:rPr lang="en-US" altLang="zh-CN" sz="2400" dirty="0" smtClean="0"/>
                <a:t>{q}</a:t>
              </a:r>
              <a:endParaRPr lang="zh-CN" altLang="en-US" sz="2400" dirty="0"/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2701576" y="3496886"/>
              <a:ext cx="210279" cy="283336"/>
              <a:chOff x="1081825" y="3412901"/>
              <a:chExt cx="167426" cy="283336"/>
            </a:xfrm>
          </p:grpSpPr>
          <p:cxnSp>
            <p:nvCxnSpPr>
              <p:cNvPr id="19" name="直接连接符 18"/>
              <p:cNvCxnSpPr/>
              <p:nvPr/>
            </p:nvCxnSpPr>
            <p:spPr>
              <a:xfrm>
                <a:off x="1081825" y="3412901"/>
                <a:ext cx="0" cy="283336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>
                <a:off x="1081825" y="3554569"/>
                <a:ext cx="167426" cy="0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21" name="文本框 20"/>
          <p:cNvSpPr txBox="1"/>
          <p:nvPr/>
        </p:nvSpPr>
        <p:spPr>
          <a:xfrm>
            <a:off x="1209376" y="1961095"/>
            <a:ext cx="65684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ym typeface="Symbol" panose="05050102010706020507" pitchFamily="18" charset="2"/>
              </a:rPr>
              <a:t>some </a:t>
            </a:r>
            <a:r>
              <a:rPr lang="en-US" altLang="zh-CN" sz="2400" dirty="0" smtClean="0"/>
              <a:t>well-founded metric decreases at each round</a:t>
            </a:r>
            <a:endParaRPr lang="zh-CN" altLang="en-US" sz="2400" dirty="0"/>
          </a:p>
        </p:txBody>
      </p:sp>
      <p:sp>
        <p:nvSpPr>
          <p:cNvPr id="23" name="文本框 22"/>
          <p:cNvSpPr txBox="1"/>
          <p:nvPr/>
        </p:nvSpPr>
        <p:spPr>
          <a:xfrm>
            <a:off x="2251444" y="3249716"/>
            <a:ext cx="5231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delayed but number </a:t>
            </a:r>
            <a:r>
              <a:rPr lang="en-US" altLang="zh-CN" sz="2400" dirty="0">
                <a:solidFill>
                  <a:srgbClr val="0000FF"/>
                </a:solidFill>
                <a:sym typeface="Symbol" panose="05050102010706020507" pitchFamily="18" charset="2"/>
              </a:rPr>
              <a:t>of tokens </a:t>
            </a:r>
            <a:r>
              <a:rPr lang="en-US" altLang="zh-CN" sz="2400" dirty="0" smtClean="0">
                <a:solidFill>
                  <a:srgbClr val="0000FF"/>
                </a:solidFill>
                <a:sym typeface="Symbol" panose="05050102010706020507" pitchFamily="18" charset="2"/>
              </a:rPr>
              <a:t>decreases</a:t>
            </a:r>
            <a:endParaRPr lang="zh-CN" altLang="en-US" sz="2400" dirty="0">
              <a:solidFill>
                <a:srgbClr val="0000FF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209375" y="2574158"/>
            <a:ext cx="1042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sym typeface="Symbol" panose="05050102010706020507" pitchFamily="18" charset="2"/>
              </a:rPr>
              <a:t>unless</a:t>
            </a:r>
            <a:endParaRPr lang="zh-CN" altLang="en-US" sz="2400" b="1" i="1" dirty="0"/>
          </a:p>
        </p:txBody>
      </p:sp>
      <p:sp>
        <p:nvSpPr>
          <p:cNvPr id="25" name="文本框 24"/>
          <p:cNvSpPr txBox="1"/>
          <p:nvPr/>
        </p:nvSpPr>
        <p:spPr>
          <a:xfrm>
            <a:off x="1209376" y="3233000"/>
            <a:ext cx="1042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sym typeface="Symbol" panose="05050102010706020507" pitchFamily="18" charset="2"/>
              </a:rPr>
              <a:t>unless</a:t>
            </a:r>
            <a:endParaRPr lang="zh-CN" altLang="en-US" sz="2400" b="1" i="1" dirty="0"/>
          </a:p>
        </p:txBody>
      </p:sp>
      <p:sp>
        <p:nvSpPr>
          <p:cNvPr id="27" name="文本框 26"/>
          <p:cNvSpPr txBox="1"/>
          <p:nvPr/>
        </p:nvSpPr>
        <p:spPr>
          <a:xfrm>
            <a:off x="2251428" y="2569185"/>
            <a:ext cx="55264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altLang="zh-CN" sz="2400" dirty="0" smtClean="0">
                <a:solidFill>
                  <a:srgbClr val="FF0000"/>
                </a:solidFill>
                <a:sym typeface="Symbol" panose="05050102010706020507" pitchFamily="18" charset="2"/>
              </a:rPr>
              <a:t>blocked but D-sequence </a:t>
            </a:r>
            <a:r>
              <a:rPr lang="en-US" altLang="zh-CN" sz="2400" dirty="0">
                <a:solidFill>
                  <a:srgbClr val="FF0000"/>
                </a:solidFill>
                <a:sym typeface="Symbol" panose="05050102010706020507" pitchFamily="18" charset="2"/>
              </a:rPr>
              <a:t>length decreases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684266" y="4041836"/>
            <a:ext cx="50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altLang="zh-CN" sz="24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D</a:t>
            </a:r>
            <a:endParaRPr lang="en-US" altLang="zh-CN" sz="2400" b="1" dirty="0">
              <a:solidFill>
                <a:srgbClr val="FF0000"/>
              </a:solidFill>
              <a:sym typeface="Symbol" panose="05050102010706020507" pitchFamily="18" charset="2"/>
            </a:endParaRPr>
          </a:p>
        </p:txBody>
      </p:sp>
      <p:sp>
        <p:nvSpPr>
          <p:cNvPr id="28" name="内容占位符 2"/>
          <p:cNvSpPr txBox="1">
            <a:spLocks/>
          </p:cNvSpPr>
          <p:nvPr/>
        </p:nvSpPr>
        <p:spPr>
          <a:xfrm>
            <a:off x="1119309" y="5353079"/>
            <a:ext cx="6363159" cy="4622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800"/>
              </a:spcBef>
              <a:buFont typeface="Arial" panose="020B0604020202020204" pitchFamily="34" charset="0"/>
              <a:buNone/>
            </a:pPr>
            <a:r>
              <a:rPr lang="en-US" altLang="zh-CN" b="1" dirty="0" smtClean="0">
                <a:sym typeface="Wingdings" panose="05000000000000000000" pitchFamily="2" charset="2"/>
              </a:rPr>
              <a:t> </a:t>
            </a:r>
            <a:r>
              <a:rPr lang="en-US" altLang="zh-CN" b="1" dirty="0" smtClean="0"/>
              <a:t>Can reason about both DF and SF</a:t>
            </a:r>
          </a:p>
        </p:txBody>
      </p:sp>
    </p:spTree>
    <p:extLst>
      <p:ext uri="{BB962C8B-B14F-4D97-AF65-F5344CB8AC3E}">
        <p14:creationId xmlns:p14="http://schemas.microsoft.com/office/powerpoint/2010/main" val="1841348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Trickier</a:t>
            </a:r>
            <a:r>
              <a:rPr lang="en-US" altLang="zh-CN" sz="4000" dirty="0" smtClean="0"/>
              <a:t>: Blocking + Delay + </a:t>
            </a:r>
            <a:r>
              <a:rPr lang="en-US" altLang="zh-CN" sz="4000" b="1" dirty="0" smtClean="0">
                <a:solidFill>
                  <a:srgbClr val="FF0000"/>
                </a:solidFill>
              </a:rPr>
              <a:t>Rollback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3919" y="2255268"/>
            <a:ext cx="373137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2000" b="1" dirty="0" smtClean="0"/>
              <a:t>add(</a:t>
            </a:r>
            <a:r>
              <a:rPr lang="en-US" altLang="zh-CN" sz="2000" dirty="0" smtClean="0"/>
              <a:t>e</a:t>
            </a:r>
            <a:r>
              <a:rPr lang="en-US" altLang="zh-CN" sz="2000" b="1" dirty="0" smtClean="0"/>
              <a:t>) {  </a:t>
            </a:r>
            <a:r>
              <a:rPr lang="en-US" altLang="zh-CN" sz="2000" dirty="0" smtClean="0"/>
              <a:t>// all locks </a:t>
            </a:r>
            <a:r>
              <a:rPr lang="en-US" altLang="zh-CN" sz="2000" dirty="0"/>
              <a:t>are </a:t>
            </a:r>
            <a:r>
              <a:rPr lang="en-US" altLang="zh-CN" sz="2000" dirty="0" smtClean="0"/>
              <a:t>TAS </a:t>
            </a:r>
            <a:r>
              <a:rPr lang="en-US" altLang="zh-CN" sz="2000" dirty="0" smtClean="0"/>
              <a:t>locks</a:t>
            </a:r>
            <a:endParaRPr lang="en-US" altLang="zh-CN" sz="2000" dirty="0"/>
          </a:p>
          <a:p>
            <a:pPr>
              <a:spcBef>
                <a:spcPts val="600"/>
              </a:spcBef>
            </a:pPr>
            <a:r>
              <a:rPr lang="en-US" altLang="zh-CN" sz="2000" dirty="0"/>
              <a:t>    </a:t>
            </a:r>
            <a:r>
              <a:rPr lang="en-US" altLang="zh-CN" sz="2000" dirty="0" smtClean="0"/>
              <a:t>local b := false, p, c; </a:t>
            </a:r>
          </a:p>
          <a:p>
            <a:pPr>
              <a:spcBef>
                <a:spcPts val="600"/>
              </a:spcBef>
            </a:pPr>
            <a:r>
              <a:rPr lang="en-US" altLang="zh-CN" sz="2000" dirty="0" smtClean="0"/>
              <a:t>    </a:t>
            </a:r>
            <a:r>
              <a:rPr lang="en-US" altLang="zh-CN" sz="2000" b="1" dirty="0" smtClean="0"/>
              <a:t>while</a:t>
            </a:r>
            <a:r>
              <a:rPr lang="en-US" altLang="zh-CN" sz="2000" dirty="0" smtClean="0"/>
              <a:t> (!b) {</a:t>
            </a:r>
          </a:p>
          <a:p>
            <a:pPr>
              <a:spcBef>
                <a:spcPts val="600"/>
              </a:spcBef>
            </a:pPr>
            <a:r>
              <a:rPr lang="en-US" altLang="zh-CN" sz="2000" dirty="0"/>
              <a:t> </a:t>
            </a:r>
            <a:r>
              <a:rPr lang="en-US" altLang="zh-CN" sz="2000" dirty="0" smtClean="0"/>
              <a:t>       (p, c) := </a:t>
            </a:r>
            <a:r>
              <a:rPr lang="en-US" altLang="zh-CN" sz="2000" b="1" dirty="0" smtClean="0"/>
              <a:t>find</a:t>
            </a:r>
            <a:r>
              <a:rPr lang="en-US" altLang="zh-CN" sz="2000" dirty="0" smtClean="0"/>
              <a:t>(e);</a:t>
            </a:r>
            <a:endParaRPr lang="en-US" altLang="zh-CN" sz="2000" dirty="0"/>
          </a:p>
          <a:p>
            <a:pPr>
              <a:spcBef>
                <a:spcPts val="600"/>
              </a:spcBef>
            </a:pPr>
            <a:r>
              <a:rPr lang="en-US" altLang="zh-CN" sz="2000" dirty="0"/>
              <a:t>   </a:t>
            </a:r>
            <a:r>
              <a:rPr lang="en-US" altLang="zh-CN" sz="2000" dirty="0" smtClean="0"/>
              <a:t>     </a:t>
            </a:r>
            <a:r>
              <a:rPr lang="en-US" altLang="zh-CN" sz="2000" b="1" dirty="0">
                <a:solidFill>
                  <a:srgbClr val="0000FF"/>
                </a:solidFill>
              </a:rPr>
              <a:t>lock</a:t>
            </a:r>
            <a:r>
              <a:rPr lang="en-US" altLang="zh-CN" sz="2000" dirty="0"/>
              <a:t> </a:t>
            </a:r>
            <a:r>
              <a:rPr lang="en-US" altLang="zh-CN" sz="2000" dirty="0">
                <a:solidFill>
                  <a:srgbClr val="FF0000"/>
                </a:solidFill>
              </a:rPr>
              <a:t>p</a:t>
            </a:r>
            <a:r>
              <a:rPr lang="en-US" altLang="zh-CN" sz="2000" dirty="0" smtClean="0"/>
              <a:t>;  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lock</a:t>
            </a:r>
            <a:r>
              <a:rPr lang="en-US" altLang="zh-CN" sz="2000" dirty="0" smtClean="0"/>
              <a:t> </a:t>
            </a:r>
            <a:r>
              <a:rPr lang="en-US" altLang="zh-CN" sz="2000" dirty="0" smtClean="0">
                <a:solidFill>
                  <a:srgbClr val="FF0000"/>
                </a:solidFill>
              </a:rPr>
              <a:t>c</a:t>
            </a:r>
            <a:r>
              <a:rPr lang="en-US" altLang="zh-CN" sz="2000" dirty="0" smtClean="0"/>
              <a:t>;</a:t>
            </a:r>
          </a:p>
          <a:p>
            <a:pPr>
              <a:spcBef>
                <a:spcPts val="600"/>
              </a:spcBef>
            </a:pPr>
            <a:r>
              <a:rPr lang="en-US" altLang="zh-CN" sz="2000" dirty="0"/>
              <a:t> </a:t>
            </a:r>
            <a:r>
              <a:rPr lang="en-US" altLang="zh-CN" sz="2000" dirty="0" smtClean="0"/>
              <a:t>       b := </a:t>
            </a:r>
            <a:r>
              <a:rPr lang="en-US" altLang="zh-CN" sz="2000" b="1" dirty="0" smtClean="0"/>
              <a:t>validate</a:t>
            </a:r>
            <a:r>
              <a:rPr lang="en-US" altLang="zh-CN" sz="2000" dirty="0" smtClean="0"/>
              <a:t>(p, c);</a:t>
            </a:r>
          </a:p>
          <a:p>
            <a:pPr>
              <a:spcBef>
                <a:spcPts val="600"/>
              </a:spcBef>
            </a:pPr>
            <a:r>
              <a:rPr lang="en-US" altLang="zh-CN" sz="2000" dirty="0" smtClean="0"/>
              <a:t>        if ( !b ) { 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unlock</a:t>
            </a:r>
            <a:r>
              <a:rPr lang="en-US" altLang="zh-CN" sz="2000" dirty="0" smtClean="0"/>
              <a:t> </a:t>
            </a:r>
            <a:r>
              <a:rPr lang="en-US" altLang="zh-CN" sz="2000" dirty="0" smtClean="0">
                <a:solidFill>
                  <a:srgbClr val="FF0000"/>
                </a:solidFill>
              </a:rPr>
              <a:t>c</a:t>
            </a:r>
            <a:r>
              <a:rPr lang="en-US" altLang="zh-CN" sz="2000" dirty="0"/>
              <a:t>; </a:t>
            </a:r>
            <a:r>
              <a:rPr lang="en-US" altLang="zh-CN" sz="2000" b="1" dirty="0">
                <a:solidFill>
                  <a:srgbClr val="0000FF"/>
                </a:solidFill>
              </a:rPr>
              <a:t>unlock</a:t>
            </a:r>
            <a:r>
              <a:rPr lang="en-US" altLang="zh-CN" sz="2000" dirty="0"/>
              <a:t> </a:t>
            </a:r>
            <a:r>
              <a:rPr lang="en-US" altLang="zh-CN" sz="2000" dirty="0" smtClean="0">
                <a:solidFill>
                  <a:srgbClr val="FF0000"/>
                </a:solidFill>
              </a:rPr>
              <a:t>p</a:t>
            </a:r>
            <a:r>
              <a:rPr lang="en-US" altLang="zh-CN" sz="2000" dirty="0" smtClean="0"/>
              <a:t>; }</a:t>
            </a:r>
            <a:endParaRPr lang="en-US" altLang="zh-CN" sz="2000" dirty="0"/>
          </a:p>
          <a:p>
            <a:pPr>
              <a:spcBef>
                <a:spcPts val="600"/>
              </a:spcBef>
            </a:pPr>
            <a:r>
              <a:rPr lang="en-US" altLang="zh-CN" sz="2000" dirty="0" smtClean="0"/>
              <a:t>    }</a:t>
            </a:r>
            <a:endParaRPr lang="en-US" altLang="zh-CN" sz="2000" b="1" dirty="0"/>
          </a:p>
          <a:p>
            <a:pPr>
              <a:spcBef>
                <a:spcPts val="600"/>
              </a:spcBef>
            </a:pPr>
            <a:r>
              <a:rPr lang="en-US" altLang="zh-CN" sz="2000" dirty="0" smtClean="0"/>
              <a:t>    … // insert e between p and c</a:t>
            </a:r>
            <a:endParaRPr lang="en-US" altLang="zh-CN" sz="2000" dirty="0"/>
          </a:p>
          <a:p>
            <a:pPr>
              <a:spcBef>
                <a:spcPts val="600"/>
              </a:spcBef>
            </a:pPr>
            <a:r>
              <a:rPr lang="en-US" altLang="zh-CN" sz="2000" dirty="0" smtClean="0"/>
              <a:t>    </a:t>
            </a:r>
            <a:r>
              <a:rPr lang="en-US" altLang="zh-CN" sz="2000" dirty="0">
                <a:solidFill>
                  <a:srgbClr val="0000FF"/>
                </a:solidFill>
              </a:rPr>
              <a:t>unlock</a:t>
            </a:r>
            <a:r>
              <a:rPr lang="en-US" altLang="zh-CN" sz="2000" dirty="0"/>
              <a:t> </a:t>
            </a:r>
            <a:r>
              <a:rPr lang="en-US" altLang="zh-CN" sz="2000" dirty="0" smtClean="0">
                <a:solidFill>
                  <a:srgbClr val="FF0000"/>
                </a:solidFill>
              </a:rPr>
              <a:t>c</a:t>
            </a:r>
            <a:r>
              <a:rPr lang="en-US" altLang="zh-CN" sz="2000" dirty="0"/>
              <a:t>; </a:t>
            </a:r>
            <a:r>
              <a:rPr lang="en-US" altLang="zh-CN" sz="2000" dirty="0">
                <a:solidFill>
                  <a:srgbClr val="0000FF"/>
                </a:solidFill>
              </a:rPr>
              <a:t>unlock</a:t>
            </a:r>
            <a:r>
              <a:rPr lang="en-US" altLang="zh-CN" sz="2000" dirty="0"/>
              <a:t> </a:t>
            </a:r>
            <a:r>
              <a:rPr lang="en-US" altLang="zh-CN" sz="2000" dirty="0" smtClean="0">
                <a:solidFill>
                  <a:srgbClr val="FF0000"/>
                </a:solidFill>
              </a:rPr>
              <a:t>p</a:t>
            </a:r>
            <a:r>
              <a:rPr lang="en-US" altLang="zh-CN" sz="2000" dirty="0" smtClean="0"/>
              <a:t>;</a:t>
            </a:r>
            <a:endParaRPr lang="en-US" altLang="zh-CN" sz="2000" dirty="0"/>
          </a:p>
          <a:p>
            <a:pPr>
              <a:spcBef>
                <a:spcPts val="600"/>
              </a:spcBef>
            </a:pPr>
            <a:r>
              <a:rPr lang="en-US" altLang="zh-CN" sz="2000" b="1" dirty="0" smtClean="0"/>
              <a:t>}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89640" y="1572009"/>
            <a:ext cx="5726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prstClr val="black"/>
                </a:solidFill>
                <a:cs typeface="+mj-cs"/>
              </a:rPr>
              <a:t>Examples: optimistic lists and lazy lists</a:t>
            </a:r>
            <a:endParaRPr lang="zh-CN" altLang="en-US" sz="1400" dirty="0"/>
          </a:p>
        </p:txBody>
      </p:sp>
      <p:sp>
        <p:nvSpPr>
          <p:cNvPr id="15" name="文本框 14"/>
          <p:cNvSpPr txBox="1"/>
          <p:nvPr/>
        </p:nvSpPr>
        <p:spPr>
          <a:xfrm>
            <a:off x="4640185" y="2405870"/>
            <a:ext cx="2426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</a:rPr>
              <a:t>It’s deadlock-free.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894185" y="3019988"/>
            <a:ext cx="4014270" cy="16712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90000"/>
              </a:lnSpc>
            </a:pPr>
            <a:r>
              <a:rPr lang="en-US" altLang="zh-CN" sz="2400" b="1" dirty="0" smtClean="0">
                <a:solidFill>
                  <a:prstClr val="black"/>
                </a:solidFill>
                <a:sym typeface="Symbol" panose="05050102010706020507" pitchFamily="18" charset="2"/>
              </a:rPr>
              <a:t>Problem:</a:t>
            </a:r>
          </a:p>
          <a:p>
            <a:pPr lvl="0">
              <a:lnSpc>
                <a:spcPct val="90000"/>
              </a:lnSpc>
            </a:pPr>
            <a:r>
              <a:rPr lang="en-US" altLang="zh-CN" sz="2400" dirty="0" smtClean="0">
                <a:solidFill>
                  <a:prstClr val="black"/>
                </a:solidFill>
                <a:sym typeface="Symbol" panose="05050102010706020507" pitchFamily="18" charset="2"/>
              </a:rPr>
              <a:t>A (TAS) lock consumes a token.</a:t>
            </a:r>
          </a:p>
          <a:p>
            <a:pPr lvl="0">
              <a:lnSpc>
                <a:spcPct val="90000"/>
              </a:lnSpc>
            </a:pPr>
            <a:endParaRPr lang="en-US" altLang="zh-CN" sz="1400" dirty="0" smtClean="0">
              <a:solidFill>
                <a:prstClr val="black"/>
              </a:solidFill>
              <a:sym typeface="Symbol" panose="05050102010706020507" pitchFamily="18" charset="2"/>
            </a:endParaRPr>
          </a:p>
          <a:p>
            <a:pPr lvl="0">
              <a:lnSpc>
                <a:spcPct val="90000"/>
              </a:lnSpc>
            </a:pPr>
            <a:r>
              <a:rPr lang="en-US" altLang="zh-CN" sz="2400" dirty="0" smtClean="0">
                <a:solidFill>
                  <a:prstClr val="black"/>
                </a:solidFill>
                <a:sym typeface="Symbol" panose="05050102010706020507" pitchFamily="18" charset="2"/>
              </a:rPr>
              <a:t>But: A thread may lock a node for an unbounded no. of times.  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894185" y="4744517"/>
            <a:ext cx="2841996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90000"/>
              </a:lnSpc>
            </a:pPr>
            <a:r>
              <a:rPr lang="en-US" altLang="zh-CN" sz="2400" dirty="0">
                <a:sym typeface="Symbol" panose="05050102010706020507" pitchFamily="18" charset="2"/>
              </a:rPr>
              <a:t>Need infinite </a:t>
            </a:r>
            <a:r>
              <a:rPr lang="en-US" altLang="zh-CN" sz="2400" dirty="0" smtClean="0">
                <a:sym typeface="Symbol" panose="05050102010706020507" pitchFamily="18" charset="2"/>
              </a:rPr>
              <a:t>tokens?</a:t>
            </a:r>
            <a:endParaRPr lang="en-US" altLang="zh-CN" sz="2400" dirty="0">
              <a:sym typeface="Symbol" panose="05050102010706020507" pitchFamily="18" charset="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894185" y="5326864"/>
            <a:ext cx="39747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FF0000"/>
                </a:solidFill>
              </a:rPr>
              <a:t>Our solution: </a:t>
            </a:r>
          </a:p>
          <a:p>
            <a:r>
              <a:rPr lang="en-US" altLang="zh-CN" sz="2800" dirty="0" smtClean="0">
                <a:solidFill>
                  <a:srgbClr val="FF0000"/>
                </a:solidFill>
              </a:rPr>
              <a:t>stratify </a:t>
            </a:r>
            <a:r>
              <a:rPr lang="en-US" altLang="zh-CN" sz="2800" dirty="0" smtClean="0">
                <a:solidFill>
                  <a:srgbClr val="FF0000"/>
                </a:solidFill>
                <a:sym typeface="Symbol" panose="05050102010706020507" pitchFamily="18" charset="2"/>
              </a:rPr>
              <a:t>tokens </a:t>
            </a:r>
            <a:r>
              <a:rPr lang="en-US" altLang="zh-CN" sz="2000" dirty="0" smtClean="0">
                <a:solidFill>
                  <a:srgbClr val="FF0000"/>
                </a:solidFill>
                <a:sym typeface="Symbol" panose="05050102010706020507" pitchFamily="18" charset="2"/>
              </a:rPr>
              <a:t>(see the paper)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423864" y="3302110"/>
            <a:ext cx="1031116" cy="1359137"/>
            <a:chOff x="3662874" y="3302110"/>
            <a:chExt cx="1031116" cy="1359137"/>
          </a:xfrm>
        </p:grpSpPr>
        <p:sp>
          <p:nvSpPr>
            <p:cNvPr id="11" name="左弧形箭头 10"/>
            <p:cNvSpPr/>
            <p:nvPr/>
          </p:nvSpPr>
          <p:spPr>
            <a:xfrm rot="10800000">
              <a:off x="3863192" y="3302110"/>
              <a:ext cx="277008" cy="1359137"/>
            </a:xfrm>
            <a:prstGeom prst="curvedRightArrow">
              <a:avLst>
                <a:gd name="adj1" fmla="val 25000"/>
                <a:gd name="adj2" fmla="val 72662"/>
                <a:gd name="adj3" fmla="val 5003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662874" y="4048773"/>
              <a:ext cx="10311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FF0000"/>
                  </a:solidFill>
                </a:rPr>
                <a:t>rollback</a:t>
              </a:r>
              <a:endParaRPr lang="zh-CN" altLang="en-US" sz="2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865756" y="3302112"/>
            <a:ext cx="703782" cy="1359137"/>
            <a:chOff x="3104766" y="3302112"/>
            <a:chExt cx="703782" cy="1359137"/>
          </a:xfrm>
        </p:grpSpPr>
        <p:sp>
          <p:nvSpPr>
            <p:cNvPr id="5" name="左弧形箭头 4"/>
            <p:cNvSpPr/>
            <p:nvPr/>
          </p:nvSpPr>
          <p:spPr>
            <a:xfrm>
              <a:off x="3481137" y="3302112"/>
              <a:ext cx="277008" cy="1359137"/>
            </a:xfrm>
            <a:prstGeom prst="curvedRightArrow">
              <a:avLst>
                <a:gd name="adj1" fmla="val 28180"/>
                <a:gd name="adj2" fmla="val 86270"/>
                <a:gd name="adj3" fmla="val 25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104766" y="3648663"/>
              <a:ext cx="7037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FF0000"/>
                  </a:solidFill>
                </a:rPr>
                <a:t>retry</a:t>
              </a:r>
              <a:endParaRPr lang="zh-CN" altLang="en-US" sz="20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1365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8" grpId="0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Soundness Theorem for </a:t>
            </a:r>
            <a:r>
              <a:rPr lang="en-US" altLang="zh-CN" dirty="0" err="1" smtClean="0"/>
              <a:t>LiLi</a:t>
            </a:r>
            <a:endParaRPr lang="zh-CN" altLang="en-US" dirty="0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035733" y="3204313"/>
            <a:ext cx="554205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sym typeface="Symbol" pitchFamily="18" charset="2"/>
              </a:rPr>
              <a:t> </a:t>
            </a: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sym typeface="Symbol" pitchFamily="18" charset="2"/>
              </a:rPr>
              <a:t>O</a:t>
            </a: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Symbol" pitchFamily="18" charset="2"/>
              </a:rPr>
              <a:t>  </a:t>
            </a:r>
            <a:r>
              <a:rPr lang="en-US" altLang="zh-CN" sz="2800" kern="0" dirty="0">
                <a:solidFill>
                  <a:sysClr val="windowText" lastClr="000000"/>
                </a:solidFill>
                <a:sym typeface="Symbol" pitchFamily="18" charset="2"/>
              </a:rPr>
              <a:t>is </a:t>
            </a:r>
            <a:r>
              <a:rPr lang="en-US" altLang="zh-CN" sz="2800" kern="0" dirty="0" err="1" smtClean="0">
                <a:solidFill>
                  <a:srgbClr val="FF0000"/>
                </a:solidFill>
                <a:sym typeface="Symbol" pitchFamily="18" charset="2"/>
              </a:rPr>
              <a:t>linearizable</a:t>
            </a:r>
            <a:r>
              <a:rPr lang="en-US" altLang="zh-CN" sz="2800" kern="0" dirty="0" smtClean="0">
                <a:solidFill>
                  <a:sysClr val="windowText" lastClr="000000"/>
                </a:solidFill>
                <a:sym typeface="Symbol" pitchFamily="18" charset="2"/>
              </a:rPr>
              <a:t> w.r.t.  </a:t>
            </a: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sym typeface="Symbol" pitchFamily="18" charset="2"/>
              </a:rPr>
              <a:t>A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1035733" y="2542776"/>
            <a:ext cx="7102678" cy="524382"/>
            <a:chOff x="1058035" y="1690689"/>
            <a:chExt cx="7102678" cy="524382"/>
          </a:xfrm>
        </p:grpSpPr>
        <p:sp>
          <p:nvSpPr>
            <p:cNvPr id="3" name="Text Box 5"/>
            <p:cNvSpPr txBox="1">
              <a:spLocks noChangeArrowheads="1"/>
            </p:cNvSpPr>
            <p:nvPr/>
          </p:nvSpPr>
          <p:spPr bwMode="auto">
            <a:xfrm>
              <a:off x="1058035" y="1691270"/>
              <a:ext cx="414997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lvl="0">
                <a:spcBef>
                  <a:spcPct val="50000"/>
                </a:spcBef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If                                         ,</a:t>
              </a:r>
              <a:endPara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Symbol" pitchFamily="18" charset="2"/>
              </a:endParaRPr>
            </a:p>
          </p:txBody>
        </p:sp>
        <p:sp>
          <p:nvSpPr>
            <p:cNvPr id="4" name="Text Box 6"/>
            <p:cNvSpPr txBox="1">
              <a:spLocks noChangeArrowheads="1"/>
            </p:cNvSpPr>
            <p:nvPr/>
          </p:nvSpPr>
          <p:spPr bwMode="auto">
            <a:xfrm>
              <a:off x="5036513" y="1690689"/>
              <a:ext cx="31242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then we have:</a:t>
              </a:r>
              <a:endPara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Symbol" pitchFamily="18" charset="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1629507" y="1691270"/>
              <a:ext cx="3946688" cy="523801"/>
              <a:chOff x="2086626" y="2877870"/>
              <a:chExt cx="3946688" cy="523801"/>
            </a:xfrm>
          </p:grpSpPr>
          <p:sp>
            <p:nvSpPr>
              <p:cNvPr id="6" name="文本框 5"/>
              <p:cNvSpPr txBox="1"/>
              <p:nvPr/>
            </p:nvSpPr>
            <p:spPr>
              <a:xfrm>
                <a:off x="3693738" y="2878451"/>
                <a:ext cx="233957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{p} </a:t>
                </a:r>
                <a:r>
                  <a:rPr kumimoji="0" lang="en-US" altLang="zh-CN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</a:rPr>
                  <a:t>O</a:t>
                </a:r>
                <a:r>
                  <a:rPr kumimoji="0" lang="en-US" altLang="zh-CN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 : </a:t>
                </a:r>
                <a:r>
                  <a:rPr kumimoji="0" lang="en-US" altLang="zh-CN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</a:rPr>
                  <a:t>A</a:t>
                </a:r>
                <a:endParaRPr kumimoji="0" lang="zh-CN" alt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3481972" y="3028589"/>
                <a:ext cx="210279" cy="283336"/>
                <a:chOff x="3458988" y="2997812"/>
                <a:chExt cx="210279" cy="283336"/>
              </a:xfrm>
            </p:grpSpPr>
            <p:cxnSp>
              <p:nvCxnSpPr>
                <p:cNvPr id="8" name="直接连接符 7"/>
                <p:cNvCxnSpPr/>
                <p:nvPr/>
              </p:nvCxnSpPr>
              <p:spPr>
                <a:xfrm>
                  <a:off x="3458988" y="2997812"/>
                  <a:ext cx="0" cy="283336"/>
                </a:xfrm>
                <a:prstGeom prst="line">
                  <a:avLst/>
                </a:prstGeom>
                <a:noFill/>
                <a:ln w="317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9" name="直接连接符 8"/>
                <p:cNvCxnSpPr/>
                <p:nvPr/>
              </p:nvCxnSpPr>
              <p:spPr>
                <a:xfrm>
                  <a:off x="3458988" y="3140968"/>
                  <a:ext cx="210279" cy="0"/>
                </a:xfrm>
                <a:prstGeom prst="line">
                  <a:avLst/>
                </a:prstGeom>
                <a:noFill/>
                <a:ln w="317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10" name="文本框 9"/>
              <p:cNvSpPr txBox="1"/>
              <p:nvPr/>
            </p:nvSpPr>
            <p:spPr>
              <a:xfrm>
                <a:off x="2086626" y="2877870"/>
                <a:ext cx="130017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rPr>
                  <a:t>D</a:t>
                </a:r>
                <a:r>
                  <a:rPr kumimoji="0" lang="en-US" altLang="zh-CN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, R, </a:t>
                </a:r>
                <a:r>
                  <a:rPr kumimoji="0" lang="en-US" altLang="zh-CN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sym typeface="Symbol" panose="05050102010706020507" pitchFamily="18" charset="2"/>
                  </a:rPr>
                  <a:t>G</a:t>
                </a:r>
                <a:endParaRPr kumimoji="0" lang="zh-CN" alt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034254" y="3777081"/>
            <a:ext cx="554205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+mj-lt"/>
              <a:buAutoNum type="alphaLcParenR" startAt="2"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sym typeface="Symbol" pitchFamily="18" charset="2"/>
              </a:rPr>
              <a:t> </a:t>
            </a: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sym typeface="Symbol" pitchFamily="18" charset="2"/>
              </a:rPr>
              <a:t>O</a:t>
            </a: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Symbol" pitchFamily="18" charset="2"/>
              </a:rPr>
              <a:t>  </a:t>
            </a:r>
            <a:r>
              <a:rPr lang="en-US" altLang="zh-CN" sz="2800" kern="0" dirty="0">
                <a:solidFill>
                  <a:sysClr val="windowText" lastClr="000000"/>
                </a:solidFill>
                <a:sym typeface="Symbol" pitchFamily="18" charset="2"/>
              </a:rPr>
              <a:t>is </a:t>
            </a:r>
            <a:r>
              <a:rPr lang="en-US" altLang="zh-CN" sz="2800" kern="0" dirty="0" smtClean="0">
                <a:solidFill>
                  <a:srgbClr val="FF0000"/>
                </a:solidFill>
                <a:sym typeface="Symbol" pitchFamily="18" charset="2"/>
              </a:rPr>
              <a:t>deadlock-free</a:t>
            </a:r>
            <a:endParaRPr kumimoji="0" lang="en-US" altLang="zh-CN" sz="28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sym typeface="Symbol" pitchFamily="18" charset="2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1034254" y="4399397"/>
            <a:ext cx="70308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+mj-lt"/>
              <a:buAutoNum type="alphaLcParenR" startAt="3"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sym typeface="Symbol" pitchFamily="18" charset="2"/>
              </a:rPr>
              <a:t>if R</a:t>
            </a:r>
            <a:r>
              <a:rPr kumimoji="0" lang="en-US" altLang="zh-CN" sz="28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sym typeface="Symbol" pitchFamily="18" charset="2"/>
              </a:rPr>
              <a:t> &amp; G do not </a:t>
            </a:r>
            <a:r>
              <a:rPr lang="en-US" altLang="zh-CN" sz="2800" kern="0" dirty="0" smtClean="0">
                <a:sym typeface="Symbol" pitchFamily="18" charset="2"/>
              </a:rPr>
              <a:t>have delaying actions, then </a:t>
            </a: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sym typeface="Symbol" pitchFamily="18" charset="2"/>
              </a:rPr>
              <a:t>O</a:t>
            </a: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Symbol" pitchFamily="18" charset="2"/>
              </a:rPr>
              <a:t>  </a:t>
            </a:r>
            <a:r>
              <a:rPr lang="en-US" altLang="zh-CN" sz="2800" kern="0" dirty="0">
                <a:solidFill>
                  <a:sysClr val="windowText" lastClr="000000"/>
                </a:solidFill>
                <a:sym typeface="Symbol" pitchFamily="18" charset="2"/>
              </a:rPr>
              <a:t>is </a:t>
            </a:r>
            <a:r>
              <a:rPr lang="en-US" altLang="zh-CN" sz="2800" kern="0" dirty="0" smtClean="0">
                <a:solidFill>
                  <a:srgbClr val="FF0000"/>
                </a:solidFill>
                <a:sym typeface="Symbol" pitchFamily="18" charset="2"/>
              </a:rPr>
              <a:t>starvation-free</a:t>
            </a:r>
            <a:endParaRPr kumimoji="0" lang="en-US" altLang="zh-CN" sz="28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sym typeface="Symbol" pitchFamily="18" charset="2"/>
            </a:endParaRPr>
          </a:p>
        </p:txBody>
      </p:sp>
      <p:sp>
        <p:nvSpPr>
          <p:cNvPr id="15" name="圆角矩形标注 14"/>
          <p:cNvSpPr/>
          <p:nvPr/>
        </p:nvSpPr>
        <p:spPr>
          <a:xfrm>
            <a:off x="1248299" y="1382608"/>
            <a:ext cx="3135806" cy="947854"/>
          </a:xfrm>
          <a:prstGeom prst="wedgeRoundRectCallout">
            <a:avLst>
              <a:gd name="adj1" fmla="val 34214"/>
              <a:gd name="adj2" fmla="val 8459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concrete method </a:t>
            </a:r>
            <a:r>
              <a:rPr lang="en-US" altLang="zh-CN" sz="2400" dirty="0" err="1"/>
              <a:t>impl</a:t>
            </a:r>
            <a:r>
              <a:rPr lang="en-US" altLang="zh-CN" sz="2400" dirty="0"/>
              <a:t> (e.g. </a:t>
            </a:r>
            <a:r>
              <a:rPr lang="en-US" altLang="zh-CN" sz="2400" dirty="0" smtClean="0"/>
              <a:t>TAS-lock </a:t>
            </a:r>
            <a:r>
              <a:rPr lang="en-US" altLang="zh-CN" sz="2400" dirty="0"/>
              <a:t>counter)</a:t>
            </a:r>
            <a:endParaRPr lang="zh-CN" altLang="en-US" sz="2400" dirty="0">
              <a:solidFill>
                <a:prstClr val="white"/>
              </a:solidFill>
            </a:endParaRPr>
          </a:p>
        </p:txBody>
      </p:sp>
      <p:sp>
        <p:nvSpPr>
          <p:cNvPr id="17" name="圆角矩形标注 16"/>
          <p:cNvSpPr/>
          <p:nvPr/>
        </p:nvSpPr>
        <p:spPr>
          <a:xfrm>
            <a:off x="4572000" y="1382608"/>
            <a:ext cx="3135806" cy="958862"/>
          </a:xfrm>
          <a:prstGeom prst="wedgeRoundRectCallout">
            <a:avLst>
              <a:gd name="adj1" fmla="val -53976"/>
              <a:gd name="adj2" fmla="val 8403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abstract </a:t>
            </a:r>
            <a:r>
              <a:rPr lang="en-US" altLang="zh-CN" sz="2400" dirty="0"/>
              <a:t>atomic spec (e.g. &lt;</a:t>
            </a:r>
            <a:r>
              <a:rPr lang="en-US" altLang="zh-CN" sz="2400" b="1" dirty="0" err="1"/>
              <a:t>cnt</a:t>
            </a:r>
            <a:r>
              <a:rPr lang="en-US" altLang="zh-CN" sz="2400" dirty="0"/>
              <a:t>++&gt;)</a:t>
            </a:r>
            <a:endParaRPr lang="zh-CN" altLang="en-US" sz="2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583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/>
      <p:bldP spid="15" grpId="0" animBg="1"/>
      <p:bldP spid="1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Summary: </a:t>
            </a:r>
            <a:br>
              <a:rPr lang="en-US" altLang="zh-CN" dirty="0" smtClean="0"/>
            </a:br>
            <a:r>
              <a:rPr lang="en-US" altLang="zh-CN" dirty="0" err="1" smtClean="0"/>
              <a:t>LiLi</a:t>
            </a:r>
            <a:r>
              <a:rPr lang="en-US" altLang="zh-CN" dirty="0" smtClean="0"/>
              <a:t> for </a:t>
            </a:r>
            <a:r>
              <a:rPr lang="en-US" altLang="zh-CN" dirty="0" err="1" smtClean="0"/>
              <a:t>Linearzability</a:t>
            </a:r>
            <a:r>
              <a:rPr lang="en-US" altLang="zh-CN" dirty="0"/>
              <a:t> </a:t>
            </a:r>
            <a:r>
              <a:rPr lang="en-US" altLang="zh-CN" dirty="0" smtClean="0"/>
              <a:t>&amp; Liveness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946031"/>
            <a:ext cx="7886700" cy="4230932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altLang="zh-CN" sz="2400" dirty="0">
                <a:solidFill>
                  <a:srgbClr val="0000FF"/>
                </a:solidFill>
              </a:rPr>
              <a:t>B</a:t>
            </a:r>
            <a:r>
              <a:rPr lang="en-US" altLang="zh-CN" sz="2400" dirty="0" smtClean="0">
                <a:solidFill>
                  <a:srgbClr val="0000FF"/>
                </a:solidFill>
              </a:rPr>
              <a:t>locking</a:t>
            </a:r>
            <a:r>
              <a:rPr lang="en-US" altLang="zh-CN" sz="2400" dirty="0" smtClean="0"/>
              <a:t>: definite actions</a:t>
            </a:r>
          </a:p>
          <a:p>
            <a:pPr>
              <a:spcBef>
                <a:spcPts val="1200"/>
              </a:spcBef>
            </a:pPr>
            <a:r>
              <a:rPr lang="en-US" altLang="zh-CN" sz="2400" dirty="0" smtClean="0">
                <a:solidFill>
                  <a:srgbClr val="FF0000"/>
                </a:solidFill>
              </a:rPr>
              <a:t>Delay</a:t>
            </a:r>
            <a:r>
              <a:rPr lang="en-US" altLang="zh-CN" sz="2400" dirty="0" smtClean="0"/>
              <a:t>: tokens</a:t>
            </a:r>
          </a:p>
          <a:p>
            <a:pPr>
              <a:spcBef>
                <a:spcPts val="1200"/>
              </a:spcBef>
            </a:pPr>
            <a:r>
              <a:rPr lang="en-US" altLang="zh-CN" sz="2400" dirty="0" smtClean="0">
                <a:solidFill>
                  <a:srgbClr val="00B050"/>
                </a:solidFill>
              </a:rPr>
              <a:t>Unified</a:t>
            </a:r>
            <a:r>
              <a:rPr lang="en-US" altLang="zh-CN" sz="2400" dirty="0" smtClean="0"/>
              <a:t>: By ignoring either or both features, </a:t>
            </a:r>
            <a:r>
              <a:rPr lang="en-US" altLang="zh-CN" sz="2400" dirty="0" err="1" smtClean="0"/>
              <a:t>LiLi</a:t>
            </a:r>
            <a:r>
              <a:rPr lang="en-US" altLang="zh-CN" sz="2400" dirty="0" smtClean="0"/>
              <a:t> can be instantiated to support all the four progress properties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9536493"/>
              </p:ext>
            </p:extLst>
          </p:nvPr>
        </p:nvGraphicFramePr>
        <p:xfrm>
          <a:off x="1301261" y="4061497"/>
          <a:ext cx="6541477" cy="16482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9390"/>
                <a:gridCol w="2336003"/>
                <a:gridCol w="487315"/>
                <a:gridCol w="2168769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20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rgbClr val="FF0000"/>
                          </a:solidFill>
                        </a:rPr>
                        <a:t>non-delay</a:t>
                      </a:r>
                      <a:endParaRPr lang="zh-CN" alt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zh-CN" alt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rgbClr val="FF0000"/>
                          </a:solidFill>
                        </a:rPr>
                        <a:t>delay</a:t>
                      </a:r>
                      <a:endParaRPr lang="zh-CN" alt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5954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rgbClr val="0000FF"/>
                          </a:solidFill>
                        </a:rPr>
                        <a:t>non-blocking</a:t>
                      </a:r>
                      <a:endParaRPr lang="zh-CN" altLang="en-US" sz="20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wait-freedom</a:t>
                      </a:r>
                      <a:endParaRPr lang="zh-CN" altLang="en-US" sz="20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sym typeface="Symbol" panose="05050102010706020507" pitchFamily="18" charset="2"/>
                        </a:rPr>
                        <a:t></a:t>
                      </a:r>
                      <a:endParaRPr lang="zh-CN" alt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lock-freedom</a:t>
                      </a:r>
                      <a:endParaRPr lang="zh-CN" alt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059">
                <a:tc>
                  <a:txBody>
                    <a:bodyPr/>
                    <a:lstStyle/>
                    <a:p>
                      <a:pPr algn="ctr"/>
                      <a:endParaRPr lang="zh-CN" altLang="en-US" sz="20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sym typeface="Symbol" panose="05050102010706020507" pitchFamily="18" charset="2"/>
                        </a:rPr>
                        <a:t></a:t>
                      </a:r>
                      <a:endParaRPr lang="zh-CN" altLang="en-US" sz="20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sym typeface="Symbol" panose="05050102010706020507" pitchFamily="18" charset="2"/>
                        </a:rPr>
                        <a:t></a:t>
                      </a:r>
                      <a:endParaRPr lang="zh-CN" alt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rgbClr val="0000FF"/>
                          </a:solidFill>
                        </a:rPr>
                        <a:t>blocking</a:t>
                      </a:r>
                      <a:endParaRPr lang="zh-CN" altLang="en-US" sz="20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starvation-freedom</a:t>
                      </a:r>
                      <a:endParaRPr lang="zh-CN" altLang="en-US" sz="20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>
                          <a:sym typeface="Symbol" panose="05050102010706020507" pitchFamily="18" charset="2"/>
                        </a:rPr>
                        <a:t></a:t>
                      </a:r>
                      <a:endParaRPr lang="zh-CN" altLang="en-US" sz="2000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deadlock-freedom</a:t>
                      </a:r>
                      <a:endParaRPr lang="zh-CN" alt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916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422310" y="2664027"/>
            <a:ext cx="29784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/>
              <a:t>Thank you!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08605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Backup Slides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184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Obstruction-Freedom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Progress when the thread executes in isolation (without interference from </a:t>
            </a:r>
            <a:r>
              <a:rPr lang="en-US" altLang="zh-CN" dirty="0" err="1" smtClean="0"/>
              <a:t>env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1121020" y="3096846"/>
          <a:ext cx="6299688" cy="249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6640"/>
                <a:gridCol w="1400279"/>
                <a:gridCol w="422031"/>
                <a:gridCol w="1359877"/>
                <a:gridCol w="363415"/>
                <a:gridCol w="1547446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rgbClr val="FF0000"/>
                          </a:solidFill>
                        </a:rPr>
                        <a:t>non-delay</a:t>
                      </a:r>
                      <a:endParaRPr lang="zh-CN" alt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zh-CN" alt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rgbClr val="FF0000"/>
                          </a:solidFill>
                        </a:rPr>
                        <a:t>“good” delay</a:t>
                      </a:r>
                      <a:endParaRPr lang="zh-CN" alt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</a:rPr>
                        <a:t>unlimited delay</a:t>
                      </a:r>
                      <a:endParaRPr lang="zh-CN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5954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rgbClr val="0000FF"/>
                          </a:solidFill>
                        </a:rPr>
                        <a:t>non-blocking</a:t>
                      </a:r>
                      <a:endParaRPr lang="zh-CN" altLang="en-US" sz="20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wait-freedom</a:t>
                      </a:r>
                      <a:endParaRPr lang="zh-CN" altLang="en-US" sz="20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sym typeface="Symbol" panose="05050102010706020507" pitchFamily="18" charset="2"/>
                        </a:rPr>
                        <a:t></a:t>
                      </a:r>
                      <a:endParaRPr lang="zh-CN" alt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lock-freedom</a:t>
                      </a:r>
                      <a:endParaRPr lang="zh-CN" alt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>
                          <a:sym typeface="Symbol" panose="05050102010706020507" pitchFamily="18" charset="2"/>
                        </a:rPr>
                        <a:t></a:t>
                      </a:r>
                      <a:endParaRPr lang="zh-CN" altLang="en-US" sz="2000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/>
                        <a:t>obstruction-freedom</a:t>
                      </a:r>
                      <a:endParaRPr lang="zh-CN" altLang="en-US" sz="2000" b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059"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sym typeface="Symbol" panose="05050102010706020507" pitchFamily="18" charset="2"/>
                        </a:rPr>
                        <a:t></a:t>
                      </a:r>
                      <a:endParaRPr lang="zh-CN" altLang="en-US" sz="20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sym typeface="Symbol" panose="05050102010706020507" pitchFamily="18" charset="2"/>
                        </a:rPr>
                        <a:t></a:t>
                      </a:r>
                      <a:endParaRPr lang="zh-CN" alt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rgbClr val="0000FF"/>
                          </a:solidFill>
                        </a:rPr>
                        <a:t>“good” blocking</a:t>
                      </a:r>
                      <a:endParaRPr lang="zh-CN" altLang="en-US" sz="20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starvation-freedom</a:t>
                      </a:r>
                      <a:endParaRPr lang="zh-CN" altLang="en-US" sz="20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>
                          <a:sym typeface="Symbol" panose="05050102010706020507" pitchFamily="18" charset="2"/>
                        </a:rPr>
                        <a:t></a:t>
                      </a:r>
                      <a:endParaRPr lang="zh-CN" altLang="en-US" sz="2000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deadlock-freedom</a:t>
                      </a:r>
                      <a:endParaRPr lang="zh-CN" alt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340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Obstruction-Freedom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Progress when the thread executes in isolation (without interference from </a:t>
            </a:r>
            <a:r>
              <a:rPr lang="en-US" altLang="zh-CN" dirty="0" err="1" smtClean="0"/>
              <a:t>env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1777317" y="3565357"/>
            <a:ext cx="5197642" cy="1531190"/>
            <a:chOff x="3164305" y="4142521"/>
            <a:chExt cx="5197642" cy="1531190"/>
          </a:xfrm>
        </p:grpSpPr>
        <p:grpSp>
          <p:nvGrpSpPr>
            <p:cNvPr id="7" name="组合 6"/>
            <p:cNvGrpSpPr/>
            <p:nvPr/>
          </p:nvGrpSpPr>
          <p:grpSpPr>
            <a:xfrm>
              <a:off x="3268056" y="4196382"/>
              <a:ext cx="5093891" cy="1477329"/>
              <a:chOff x="3268056" y="4196382"/>
              <a:chExt cx="5093891" cy="1477329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3268056" y="4196383"/>
                <a:ext cx="2539980" cy="1477328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>
                    <a:solidFill>
                      <a:prstClr val="black"/>
                    </a:solidFill>
                  </a:rPr>
                  <a:t>g1() {</a:t>
                </a:r>
              </a:p>
              <a:p>
                <a:r>
                  <a:rPr lang="en-US" altLang="zh-CN" dirty="0">
                    <a:solidFill>
                      <a:prstClr val="black"/>
                    </a:solidFill>
                  </a:rPr>
                  <a:t>    </a:t>
                </a:r>
                <a:r>
                  <a:rPr lang="en-US" altLang="zh-CN" b="1" dirty="0" smtClean="0"/>
                  <a:t>while </a:t>
                </a:r>
                <a:r>
                  <a:rPr lang="en-US" altLang="zh-CN" dirty="0" smtClean="0"/>
                  <a:t>(x &gt; 0) {</a:t>
                </a:r>
              </a:p>
              <a:p>
                <a:r>
                  <a:rPr lang="en-US" altLang="zh-CN" dirty="0"/>
                  <a:t> </a:t>
                </a:r>
                <a:r>
                  <a:rPr lang="en-US" altLang="zh-CN" dirty="0" smtClean="0"/>
                  <a:t>       x--;</a:t>
                </a:r>
              </a:p>
              <a:p>
                <a:r>
                  <a:rPr lang="en-US" altLang="zh-CN" dirty="0"/>
                  <a:t> </a:t>
                </a:r>
                <a:r>
                  <a:rPr lang="en-US" altLang="zh-CN" dirty="0" smtClean="0"/>
                  <a:t>   }</a:t>
                </a:r>
                <a:endParaRPr lang="en-US" altLang="zh-CN" dirty="0"/>
              </a:p>
              <a:p>
                <a:r>
                  <a:rPr lang="en-US" altLang="zh-CN" b="1" dirty="0">
                    <a:solidFill>
                      <a:prstClr val="black"/>
                    </a:solidFill>
                  </a:rPr>
                  <a:t>}</a:t>
                </a: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5892901" y="4196382"/>
                <a:ext cx="2469046" cy="1477328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 smtClean="0">
                    <a:solidFill>
                      <a:prstClr val="black"/>
                    </a:solidFill>
                  </a:rPr>
                  <a:t>g2() </a:t>
                </a:r>
                <a:r>
                  <a:rPr lang="en-US" altLang="zh-CN" b="1" dirty="0">
                    <a:solidFill>
                      <a:prstClr val="black"/>
                    </a:solidFill>
                  </a:rPr>
                  <a:t>{</a:t>
                </a:r>
              </a:p>
              <a:p>
                <a:r>
                  <a:rPr lang="en-US" altLang="zh-CN" dirty="0">
                    <a:solidFill>
                      <a:prstClr val="black"/>
                    </a:solidFill>
                  </a:rPr>
                  <a:t>    </a:t>
                </a:r>
                <a:r>
                  <a:rPr lang="en-US" altLang="zh-CN" b="1" dirty="0"/>
                  <a:t>while </a:t>
                </a:r>
                <a:r>
                  <a:rPr lang="en-US" altLang="zh-CN" dirty="0"/>
                  <a:t>(x </a:t>
                </a:r>
                <a:r>
                  <a:rPr lang="en-US" altLang="zh-CN" dirty="0" smtClean="0"/>
                  <a:t>&lt; 10</a:t>
                </a:r>
                <a:r>
                  <a:rPr lang="en-US" altLang="zh-CN" dirty="0"/>
                  <a:t>) {</a:t>
                </a:r>
              </a:p>
              <a:p>
                <a:r>
                  <a:rPr lang="en-US" altLang="zh-CN" dirty="0"/>
                  <a:t>        </a:t>
                </a:r>
                <a:r>
                  <a:rPr lang="en-US" altLang="zh-CN" dirty="0" smtClean="0"/>
                  <a:t>x++;</a:t>
                </a:r>
                <a:endParaRPr lang="en-US" altLang="zh-CN" dirty="0"/>
              </a:p>
              <a:p>
                <a:r>
                  <a:rPr lang="en-US" altLang="zh-CN" dirty="0"/>
                  <a:t>    }</a:t>
                </a:r>
              </a:p>
              <a:p>
                <a:r>
                  <a:rPr lang="en-US" altLang="zh-CN" b="1" dirty="0">
                    <a:solidFill>
                      <a:prstClr val="black"/>
                    </a:solidFill>
                  </a:rPr>
                  <a:t>}</a:t>
                </a:r>
              </a:p>
            </p:txBody>
          </p:sp>
        </p:grpSp>
        <p:sp>
          <p:nvSpPr>
            <p:cNvPr id="8" name="矩形 7"/>
            <p:cNvSpPr/>
            <p:nvPr/>
          </p:nvSpPr>
          <p:spPr>
            <a:xfrm>
              <a:off x="3164305" y="4142521"/>
              <a:ext cx="5197642" cy="153119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7660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标题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Correctness of </a:t>
            </a:r>
            <a:r>
              <a:rPr lang="en-US" b="1" dirty="0" smtClean="0"/>
              <a:t>O</a:t>
            </a:r>
            <a:endParaRPr lang="en-US" b="1" dirty="0"/>
          </a:p>
        </p:txBody>
      </p:sp>
      <p:sp>
        <p:nvSpPr>
          <p:cNvPr id="33" name="内容占位符 3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err="1" smtClean="0"/>
              <a:t>Linearizability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Correctness </a:t>
            </a:r>
            <a:r>
              <a:rPr lang="en-US" altLang="zh-CN" dirty="0" err="1" smtClean="0"/>
              <a:t>w.r.t</a:t>
            </a:r>
            <a:r>
              <a:rPr lang="en-US" altLang="zh-CN" dirty="0" smtClean="0"/>
              <a:t>. functionality</a:t>
            </a:r>
          </a:p>
          <a:p>
            <a:pPr lvl="1"/>
            <a:r>
              <a:rPr lang="en-US" altLang="zh-CN" dirty="0" smtClean="0"/>
              <a:t>Not talk about termination/</a:t>
            </a:r>
            <a:r>
              <a:rPr lang="en-US" altLang="zh-CN" dirty="0" err="1" smtClean="0"/>
              <a:t>liveness</a:t>
            </a:r>
            <a:r>
              <a:rPr lang="en-US" altLang="zh-CN" dirty="0" smtClean="0"/>
              <a:t> properties</a:t>
            </a:r>
          </a:p>
          <a:p>
            <a:pPr>
              <a:spcBef>
                <a:spcPts val="1268"/>
              </a:spcBef>
            </a:pPr>
            <a:r>
              <a:rPr lang="en-US" altLang="zh-CN" dirty="0" smtClean="0"/>
              <a:t>Progress properties</a:t>
            </a:r>
          </a:p>
          <a:p>
            <a:pPr lvl="1">
              <a:spcBef>
                <a:spcPts val="1200"/>
              </a:spcBef>
            </a:pPr>
            <a:r>
              <a:rPr lang="en-US" altLang="zh-CN" dirty="0" smtClean="0"/>
              <a:t>Lock-freedom (LF)</a:t>
            </a:r>
          </a:p>
          <a:p>
            <a:pPr lvl="1">
              <a:spcBef>
                <a:spcPts val="1200"/>
              </a:spcBef>
            </a:pPr>
            <a:r>
              <a:rPr lang="en-US" altLang="zh-CN" dirty="0" smtClean="0"/>
              <a:t>Wait-freedom (WF)</a:t>
            </a:r>
          </a:p>
          <a:p>
            <a:pPr lvl="1">
              <a:spcBef>
                <a:spcPts val="1200"/>
              </a:spcBef>
            </a:pPr>
            <a:r>
              <a:rPr lang="en-US" altLang="zh-CN" dirty="0" smtClean="0"/>
              <a:t>Obstruction-freedom (OF)</a:t>
            </a:r>
          </a:p>
          <a:p>
            <a:pPr lvl="1">
              <a:spcBef>
                <a:spcPts val="1200"/>
              </a:spcBef>
            </a:pPr>
            <a:r>
              <a:rPr lang="en-US" altLang="zh-CN" dirty="0"/>
              <a:t>Starvation-freedom (SF</a:t>
            </a:r>
            <a:r>
              <a:rPr lang="en-US" altLang="zh-CN" dirty="0" smtClean="0"/>
              <a:t>)</a:t>
            </a:r>
          </a:p>
          <a:p>
            <a:pPr lvl="1">
              <a:spcBef>
                <a:spcPts val="1200"/>
              </a:spcBef>
            </a:pPr>
            <a:r>
              <a:rPr lang="en-US" altLang="zh-CN" dirty="0"/>
              <a:t>Deadlock-freedom (DF)</a:t>
            </a:r>
            <a:endParaRPr lang="en-US" altLang="zh-CN" dirty="0" smtClean="0"/>
          </a:p>
          <a:p>
            <a:endParaRPr lang="en-US" dirty="0"/>
          </a:p>
        </p:txBody>
      </p:sp>
      <p:grpSp>
        <p:nvGrpSpPr>
          <p:cNvPr id="34" name="组合 33"/>
          <p:cNvGrpSpPr/>
          <p:nvPr/>
        </p:nvGrpSpPr>
        <p:grpSpPr>
          <a:xfrm>
            <a:off x="4642121" y="3641869"/>
            <a:ext cx="4501879" cy="1323439"/>
            <a:chOff x="4532615" y="3564594"/>
            <a:chExt cx="4501879" cy="1323439"/>
          </a:xfrm>
        </p:grpSpPr>
        <p:sp>
          <p:nvSpPr>
            <p:cNvPr id="35" name="右大括号 34"/>
            <p:cNvSpPr/>
            <p:nvPr/>
          </p:nvSpPr>
          <p:spPr>
            <a:xfrm>
              <a:off x="4532615" y="3645024"/>
              <a:ext cx="360040" cy="1224136"/>
            </a:xfrm>
            <a:prstGeom prst="rightBrace">
              <a:avLst>
                <a:gd name="adj1" fmla="val 40584"/>
                <a:gd name="adj2" fmla="val 50000"/>
              </a:avLst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101076" y="3564594"/>
              <a:ext cx="393341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smtClean="0"/>
                <a:t>Non-blocking synchronization</a:t>
              </a:r>
            </a:p>
            <a:p>
              <a:r>
                <a:rPr lang="en-US" altLang="zh-CN" sz="2000" dirty="0" smtClean="0"/>
                <a:t>- Program Logics:</a:t>
              </a:r>
            </a:p>
            <a:p>
              <a:r>
                <a:rPr lang="en-US" altLang="zh-CN" sz="2000" dirty="0" smtClean="0"/>
                <a:t>   </a:t>
              </a:r>
              <a:r>
                <a:rPr lang="en-US" altLang="zh-CN" sz="2000" dirty="0" err="1" smtClean="0"/>
                <a:t>Gotsman</a:t>
              </a:r>
              <a:r>
                <a:rPr lang="en-US" altLang="zh-CN" sz="2000" dirty="0" smtClean="0"/>
                <a:t> et al. POPL’09,</a:t>
              </a:r>
            </a:p>
            <a:p>
              <a:r>
                <a:rPr lang="en-US" altLang="zh-CN" sz="2000" dirty="0"/>
                <a:t> </a:t>
              </a:r>
              <a:r>
                <a:rPr lang="en-US" altLang="zh-CN" sz="2000" dirty="0" smtClean="0"/>
                <a:t>  Hoffmann et al. LICS’13, …</a:t>
              </a:r>
              <a:endParaRPr lang="zh-CN" altLang="en-US" sz="2000" dirty="0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630615" y="5200318"/>
            <a:ext cx="4196862" cy="792088"/>
            <a:chOff x="4535364" y="5085184"/>
            <a:chExt cx="4196862" cy="792088"/>
          </a:xfrm>
        </p:grpSpPr>
        <p:sp>
          <p:nvSpPr>
            <p:cNvPr id="38" name="右大括号 37"/>
            <p:cNvSpPr/>
            <p:nvPr/>
          </p:nvSpPr>
          <p:spPr>
            <a:xfrm>
              <a:off x="4535364" y="5085184"/>
              <a:ext cx="360040" cy="792088"/>
            </a:xfrm>
            <a:prstGeom prst="rightBrace">
              <a:avLst>
                <a:gd name="adj1" fmla="val 40584"/>
                <a:gd name="adj2" fmla="val 50000"/>
              </a:avLst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115332" y="5085184"/>
              <a:ext cx="361689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FF0000"/>
                  </a:solidFill>
                </a:rPr>
                <a:t>Blocking synchronization</a:t>
              </a:r>
              <a:endParaRPr lang="en-US" altLang="zh-CN" sz="2400" b="1" dirty="0" smtClean="0">
                <a:solidFill>
                  <a:srgbClr val="FF0000"/>
                </a:solidFill>
              </a:endParaRPr>
            </a:p>
            <a:p>
              <a:pPr lvl="0"/>
              <a:r>
                <a:rPr lang="en-US" altLang="zh-CN" sz="2000" dirty="0">
                  <a:solidFill>
                    <a:srgbClr val="FF0000"/>
                  </a:solidFill>
                </a:rPr>
                <a:t>- Program Logics</a:t>
              </a:r>
              <a:r>
                <a:rPr lang="en-US" altLang="zh-CN" sz="2000" dirty="0" smtClean="0">
                  <a:solidFill>
                    <a:srgbClr val="FF0000"/>
                  </a:solidFill>
                </a:rPr>
                <a:t>:  </a:t>
              </a:r>
              <a:r>
                <a:rPr lang="en-US" altLang="zh-CN" sz="2400" dirty="0" smtClean="0">
                  <a:solidFill>
                    <a:srgbClr val="FF0000"/>
                  </a:solidFill>
                </a:rPr>
                <a:t>???</a:t>
              </a:r>
              <a:endParaRPr lang="zh-CN" altLang="en-US" sz="24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92897" y="238346"/>
            <a:ext cx="1417962" cy="1827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文本框 1"/>
          <p:cNvSpPr txBox="1"/>
          <p:nvPr/>
        </p:nvSpPr>
        <p:spPr>
          <a:xfrm>
            <a:off x="7190252" y="2065940"/>
            <a:ext cx="16394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FF0000"/>
                </a:solidFill>
              </a:rPr>
              <a:t>[</a:t>
            </a:r>
            <a:r>
              <a:rPr lang="en-US" altLang="zh-CN" sz="1600" dirty="0" err="1" smtClean="0">
                <a:solidFill>
                  <a:srgbClr val="FF0000"/>
                </a:solidFill>
              </a:rPr>
              <a:t>Herlihy</a:t>
            </a:r>
            <a:r>
              <a:rPr lang="en-US" altLang="zh-CN" sz="1600" dirty="0" smtClean="0">
                <a:solidFill>
                  <a:srgbClr val="FF0000"/>
                </a:solidFill>
              </a:rPr>
              <a:t> &amp; </a:t>
            </a:r>
            <a:r>
              <a:rPr lang="en-US" altLang="zh-CN" sz="1600" dirty="0" err="1" smtClean="0">
                <a:solidFill>
                  <a:srgbClr val="FF0000"/>
                </a:solidFill>
              </a:rPr>
              <a:t>Shavit</a:t>
            </a:r>
            <a:r>
              <a:rPr lang="en-US" altLang="zh-CN" sz="1600" dirty="0" smtClean="0">
                <a:solidFill>
                  <a:srgbClr val="FF0000"/>
                </a:solidFill>
              </a:rPr>
              <a:t>]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70239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002" y="365126"/>
            <a:ext cx="8233996" cy="1325563"/>
          </a:xfrm>
        </p:spPr>
        <p:txBody>
          <a:bodyPr>
            <a:normAutofit/>
          </a:bodyPr>
          <a:lstStyle/>
          <a:p>
            <a:r>
              <a:rPr lang="en-US" altLang="zh-CN" sz="3600" dirty="0" smtClean="0"/>
              <a:t>Comparisons with earlier token-based work for LF verification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altLang="zh-CN" sz="2400" dirty="0" smtClean="0"/>
              <a:t>We all assign </a:t>
            </a:r>
            <a:r>
              <a:rPr lang="en-US" altLang="zh-CN" sz="2400" dirty="0" smtClean="0">
                <a:sym typeface="Symbol" panose="05050102010706020507" pitchFamily="18" charset="2"/>
              </a:rPr>
              <a:t>-</a:t>
            </a:r>
            <a:r>
              <a:rPr lang="en-US" altLang="zh-CN" sz="2400" dirty="0" smtClean="0"/>
              <a:t>tokens to loops (pay </a:t>
            </a:r>
            <a:r>
              <a:rPr lang="en-US" altLang="zh-CN" sz="2400" dirty="0" smtClean="0">
                <a:sym typeface="Symbol" panose="05050102010706020507" pitchFamily="18" charset="2"/>
              </a:rPr>
              <a:t> at each round)</a:t>
            </a:r>
          </a:p>
          <a:p>
            <a:pPr>
              <a:spcBef>
                <a:spcPts val="1200"/>
              </a:spcBef>
            </a:pPr>
            <a:r>
              <a:rPr lang="en-US" altLang="zh-CN" sz="2400" dirty="0" smtClean="0">
                <a:sym typeface="Symbol" panose="05050102010706020507" pitchFamily="18" charset="2"/>
              </a:rPr>
              <a:t>But </a:t>
            </a:r>
            <a:r>
              <a:rPr lang="en-US" altLang="zh-CN" sz="2400" dirty="0" err="1" smtClean="0">
                <a:sym typeface="Symbol" panose="05050102010706020507" pitchFamily="18" charset="2"/>
              </a:rPr>
              <a:t>LiLi</a:t>
            </a:r>
            <a:r>
              <a:rPr lang="en-US" altLang="zh-CN" sz="2400" dirty="0" smtClean="0">
                <a:sym typeface="Symbol" panose="05050102010706020507" pitchFamily="18" charset="2"/>
              </a:rPr>
              <a:t> also assigns -tokens for delaying actions</a:t>
            </a:r>
          </a:p>
          <a:p>
            <a:pPr>
              <a:spcBef>
                <a:spcPts val="1200"/>
              </a:spcBef>
            </a:pPr>
            <a:r>
              <a:rPr lang="en-US" altLang="zh-CN" sz="2400" dirty="0" smtClean="0">
                <a:sym typeface="Symbol" panose="05050102010706020507" pitchFamily="18" charset="2"/>
              </a:rPr>
              <a:t>Earlier work assumes each method has only one delaying action, which is at the linearization point (LP)</a:t>
            </a:r>
          </a:p>
          <a:p>
            <a:endParaRPr lang="en-US" altLang="zh-CN" dirty="0">
              <a:sym typeface="Symbol" panose="05050102010706020507" pitchFamily="18" charset="2"/>
            </a:endParaRPr>
          </a:p>
          <a:p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5314499" y="1027907"/>
            <a:ext cx="36474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FF0000"/>
                </a:solidFill>
                <a:sym typeface="Wingdings" panose="05000000000000000000" pitchFamily="2" charset="2"/>
              </a:rPr>
              <a:t>[Hoffmann et al LICS’13, Liang et al CSL-LICS’14]</a:t>
            </a:r>
            <a:endParaRPr lang="zh-CN" altLang="en-US" sz="1400" dirty="0"/>
          </a:p>
        </p:txBody>
      </p:sp>
      <p:sp>
        <p:nvSpPr>
          <p:cNvPr id="6" name="文本框 5"/>
          <p:cNvSpPr txBox="1"/>
          <p:nvPr/>
        </p:nvSpPr>
        <p:spPr>
          <a:xfrm>
            <a:off x="791154" y="3752008"/>
            <a:ext cx="3511216" cy="28469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b="1" dirty="0" err="1" smtClean="0"/>
              <a:t>incLF</a:t>
            </a:r>
            <a:r>
              <a:rPr lang="en-US" altLang="zh-CN" b="1" dirty="0" smtClean="0"/>
              <a:t>(){</a:t>
            </a:r>
          </a:p>
          <a:p>
            <a:pPr>
              <a:spcBef>
                <a:spcPts val="600"/>
              </a:spcBef>
            </a:pPr>
            <a:r>
              <a:rPr lang="en-US" altLang="zh-CN" b="1" dirty="0" smtClean="0"/>
              <a:t>    local</a:t>
            </a:r>
            <a:r>
              <a:rPr lang="en-US" altLang="zh-CN" dirty="0" smtClean="0"/>
              <a:t> done, r;</a:t>
            </a:r>
          </a:p>
          <a:p>
            <a:pPr>
              <a:spcBef>
                <a:spcPts val="600"/>
              </a:spcBef>
            </a:pPr>
            <a:r>
              <a:rPr lang="en-US" altLang="zh-CN" dirty="0" smtClean="0"/>
              <a:t>    done := false;</a:t>
            </a:r>
          </a:p>
          <a:p>
            <a:pPr>
              <a:spcBef>
                <a:spcPts val="600"/>
              </a:spcBef>
            </a:pPr>
            <a:r>
              <a:rPr lang="en-US" altLang="zh-CN" b="1" dirty="0" smtClean="0"/>
              <a:t>    while</a:t>
            </a:r>
            <a:r>
              <a:rPr lang="en-US" altLang="zh-CN" dirty="0" smtClean="0"/>
              <a:t> (!done) {</a:t>
            </a:r>
          </a:p>
          <a:p>
            <a:pPr>
              <a:spcBef>
                <a:spcPts val="600"/>
              </a:spcBef>
            </a:pPr>
            <a:r>
              <a:rPr lang="en-US" altLang="zh-CN" dirty="0" smtClean="0"/>
              <a:t>        r := </a:t>
            </a:r>
            <a:r>
              <a:rPr lang="en-US" altLang="zh-CN" b="1" dirty="0" err="1" smtClean="0"/>
              <a:t>cnt</a:t>
            </a:r>
            <a:r>
              <a:rPr lang="en-US" altLang="zh-CN" dirty="0" smtClean="0"/>
              <a:t>;</a:t>
            </a:r>
          </a:p>
          <a:p>
            <a:pPr>
              <a:spcBef>
                <a:spcPts val="600"/>
              </a:spcBef>
            </a:pPr>
            <a:r>
              <a:rPr lang="en-US" altLang="zh-CN" dirty="0" smtClean="0"/>
              <a:t>        done := </a:t>
            </a:r>
            <a:r>
              <a:rPr lang="en-US" altLang="zh-CN" b="1" dirty="0" err="1" smtClean="0">
                <a:solidFill>
                  <a:srgbClr val="FF0000"/>
                </a:solidFill>
              </a:rPr>
              <a:t>cas</a:t>
            </a:r>
            <a:r>
              <a:rPr lang="en-US" altLang="zh-CN" dirty="0" smtClean="0"/>
              <a:t>(</a:t>
            </a:r>
            <a:r>
              <a:rPr lang="en-US" altLang="zh-CN" b="1" dirty="0" err="1" smtClean="0"/>
              <a:t>cnt</a:t>
            </a:r>
            <a:r>
              <a:rPr lang="en-US" altLang="zh-CN" dirty="0" smtClean="0"/>
              <a:t>, r, r + 1);  // LP</a:t>
            </a:r>
          </a:p>
          <a:p>
            <a:pPr>
              <a:spcBef>
                <a:spcPts val="600"/>
              </a:spcBef>
            </a:pPr>
            <a:r>
              <a:rPr lang="en-US" altLang="zh-CN" dirty="0" smtClean="0"/>
              <a:t>    }</a:t>
            </a:r>
          </a:p>
          <a:p>
            <a:pPr>
              <a:spcBef>
                <a:spcPts val="600"/>
              </a:spcBef>
            </a:pPr>
            <a:r>
              <a:rPr lang="en-US" altLang="zh-CN" dirty="0"/>
              <a:t>}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096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50952" y="345687"/>
            <a:ext cx="7886700" cy="635619"/>
          </a:xfrm>
        </p:spPr>
        <p:txBody>
          <a:bodyPr>
            <a:normAutofit fontScale="90000"/>
          </a:bodyPr>
          <a:lstStyle/>
          <a:p>
            <a:r>
              <a:rPr lang="en-US" altLang="zh-CN" sz="4000" dirty="0" smtClean="0"/>
              <a:t>Stratify </a:t>
            </a:r>
            <a:r>
              <a:rPr lang="en-US" altLang="zh-CN" sz="4000" dirty="0" smtClean="0">
                <a:sym typeface="Symbol" panose="05050102010706020507" pitchFamily="18" charset="2"/>
              </a:rPr>
              <a:t>tokens and</a:t>
            </a:r>
            <a:r>
              <a:rPr lang="en-US" altLang="zh-CN" sz="4000" dirty="0" smtClean="0"/>
              <a:t> delaying actions</a:t>
            </a:r>
            <a:endParaRPr lang="zh-CN" altLang="en-US" sz="4000" dirty="0"/>
          </a:p>
        </p:txBody>
      </p:sp>
      <p:sp>
        <p:nvSpPr>
          <p:cNvPr id="11" name="文本框 10"/>
          <p:cNvSpPr txBox="1"/>
          <p:nvPr/>
        </p:nvSpPr>
        <p:spPr>
          <a:xfrm>
            <a:off x="904925" y="1416553"/>
            <a:ext cx="6789416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2000" b="1" dirty="0" smtClean="0"/>
              <a:t>add(</a:t>
            </a:r>
            <a:r>
              <a:rPr lang="en-US" altLang="zh-CN" sz="2000" dirty="0" smtClean="0"/>
              <a:t>e</a:t>
            </a:r>
            <a:r>
              <a:rPr lang="en-US" altLang="zh-CN" sz="2000" b="1" dirty="0" smtClean="0"/>
              <a:t>) {</a:t>
            </a:r>
          </a:p>
          <a:p>
            <a:pPr lvl="0">
              <a:spcBef>
                <a:spcPts val="600"/>
              </a:spcBef>
            </a:pPr>
            <a:r>
              <a:rPr lang="en-US" altLang="zh-CN" sz="2000" dirty="0" smtClean="0">
                <a:solidFill>
                  <a:srgbClr val="00B050"/>
                </a:solidFill>
              </a:rPr>
              <a:t>    { </a:t>
            </a:r>
            <a:r>
              <a:rPr lang="en-US" altLang="zh-CN" sz="2000" dirty="0" smtClean="0">
                <a:solidFill>
                  <a:srgbClr val="FF0000"/>
                </a:solidFill>
                <a:sym typeface="Symbol" panose="05050102010706020507" pitchFamily="18" charset="2"/>
              </a:rPr>
              <a:t></a:t>
            </a:r>
            <a:r>
              <a:rPr lang="en-US" altLang="zh-CN" sz="2000" dirty="0">
                <a:solidFill>
                  <a:srgbClr val="FF0000"/>
                </a:solidFill>
                <a:sym typeface="Symbol" panose="05050102010706020507" pitchFamily="18" charset="2"/>
              </a:rPr>
              <a:t>(1, </a:t>
            </a:r>
            <a:r>
              <a:rPr lang="en-US" altLang="zh-CN" sz="2000" dirty="0" smtClean="0">
                <a:solidFill>
                  <a:srgbClr val="FF0000"/>
                </a:solidFill>
                <a:sym typeface="Symbol" panose="05050102010706020507" pitchFamily="18" charset="2"/>
              </a:rPr>
              <a:t>2) </a:t>
            </a:r>
            <a:r>
              <a:rPr lang="en-US" altLang="zh-CN" sz="2000" dirty="0" smtClean="0">
                <a:solidFill>
                  <a:srgbClr val="00B050"/>
                </a:solidFill>
                <a:sym typeface="Symbol" panose="05050102010706020507" pitchFamily="18" charset="2"/>
              </a:rPr>
              <a:t></a:t>
            </a:r>
            <a:r>
              <a:rPr lang="en-US" altLang="zh-CN" sz="2000" dirty="0" smtClean="0">
                <a:solidFill>
                  <a:srgbClr val="00B050"/>
                </a:solidFill>
              </a:rPr>
              <a:t> … </a:t>
            </a:r>
            <a:r>
              <a:rPr lang="en-US" altLang="zh-CN" sz="2000" dirty="0" smtClean="0">
                <a:solidFill>
                  <a:srgbClr val="00B050"/>
                </a:solidFill>
                <a:sym typeface="Symbol" panose="05050102010706020507" pitchFamily="18" charset="2"/>
              </a:rPr>
              <a:t>}</a:t>
            </a:r>
            <a:endParaRPr lang="en-US" altLang="zh-CN" sz="2000" b="1" dirty="0" smtClean="0"/>
          </a:p>
          <a:p>
            <a:pPr>
              <a:spcBef>
                <a:spcPts val="600"/>
              </a:spcBef>
            </a:pPr>
            <a:r>
              <a:rPr lang="en-US" altLang="zh-CN" sz="2000" b="1" dirty="0"/>
              <a:t> </a:t>
            </a:r>
            <a:r>
              <a:rPr lang="en-US" altLang="zh-CN" sz="2000" b="1" dirty="0" smtClean="0"/>
              <a:t>   </a:t>
            </a:r>
            <a:r>
              <a:rPr lang="en-US" altLang="zh-CN" sz="2000" dirty="0" smtClean="0"/>
              <a:t>local b := false, p, c; </a:t>
            </a:r>
          </a:p>
          <a:p>
            <a:pPr>
              <a:spcBef>
                <a:spcPts val="600"/>
              </a:spcBef>
            </a:pPr>
            <a:r>
              <a:rPr lang="en-US" altLang="zh-CN" sz="2000" dirty="0" smtClean="0"/>
              <a:t>    </a:t>
            </a:r>
            <a:r>
              <a:rPr lang="en-US" altLang="zh-CN" sz="2000" b="1" dirty="0" smtClean="0"/>
              <a:t>while</a:t>
            </a:r>
            <a:r>
              <a:rPr lang="en-US" altLang="zh-CN" sz="2000" dirty="0" smtClean="0"/>
              <a:t> (!b) {</a:t>
            </a:r>
          </a:p>
          <a:p>
            <a:pPr>
              <a:spcBef>
                <a:spcPts val="600"/>
              </a:spcBef>
            </a:pPr>
            <a:r>
              <a:rPr lang="en-US" altLang="zh-CN" sz="2000" dirty="0"/>
              <a:t> </a:t>
            </a:r>
            <a:r>
              <a:rPr lang="en-US" altLang="zh-CN" sz="2000" dirty="0" smtClean="0"/>
              <a:t>       (p, c) := </a:t>
            </a:r>
            <a:r>
              <a:rPr lang="en-US" altLang="zh-CN" sz="2000" b="1" dirty="0" smtClean="0"/>
              <a:t>find</a:t>
            </a:r>
            <a:r>
              <a:rPr lang="en-US" altLang="zh-CN" sz="2000" dirty="0" smtClean="0"/>
              <a:t>(e);</a:t>
            </a:r>
            <a:endParaRPr lang="en-US" altLang="zh-CN" sz="2000" b="1" dirty="0"/>
          </a:p>
          <a:p>
            <a:pPr>
              <a:spcBef>
                <a:spcPts val="600"/>
              </a:spcBef>
            </a:pPr>
            <a:r>
              <a:rPr lang="en-US" altLang="zh-CN" sz="2000" dirty="0" smtClean="0">
                <a:solidFill>
                  <a:srgbClr val="00B050"/>
                </a:solidFill>
              </a:rPr>
              <a:t>        </a:t>
            </a:r>
            <a:r>
              <a:rPr lang="en-US" altLang="zh-CN" sz="2000" dirty="0">
                <a:solidFill>
                  <a:srgbClr val="00B050"/>
                </a:solidFill>
              </a:rPr>
              <a:t>{ </a:t>
            </a:r>
            <a:r>
              <a:rPr lang="en-US" altLang="zh-CN" sz="2000" dirty="0" smtClean="0">
                <a:solidFill>
                  <a:srgbClr val="00B050"/>
                </a:solidFill>
              </a:rPr>
              <a:t>valid(p, c) </a:t>
            </a:r>
            <a:r>
              <a:rPr lang="en-US" altLang="zh-CN" sz="2000" dirty="0">
                <a:solidFill>
                  <a:srgbClr val="00B050"/>
                </a:solidFill>
                <a:sym typeface="Symbol" panose="05050102010706020507" pitchFamily="18" charset="2"/>
              </a:rPr>
              <a:t></a:t>
            </a:r>
            <a:r>
              <a:rPr lang="en-US" altLang="zh-CN" sz="2000" dirty="0" smtClean="0">
                <a:solidFill>
                  <a:srgbClr val="00B050"/>
                </a:solidFill>
                <a:sym typeface="Symbol" panose="05050102010706020507" pitchFamily="18" charset="2"/>
              </a:rPr>
              <a:t> </a:t>
            </a:r>
            <a:r>
              <a:rPr lang="en-US" altLang="zh-CN" sz="2000" dirty="0" smtClean="0">
                <a:solidFill>
                  <a:srgbClr val="FF0000"/>
                </a:solidFill>
                <a:sym typeface="Symbol" panose="05050102010706020507" pitchFamily="18" charset="2"/>
              </a:rPr>
              <a:t></a:t>
            </a:r>
            <a:r>
              <a:rPr lang="en-US" altLang="zh-CN" sz="2000" dirty="0">
                <a:solidFill>
                  <a:srgbClr val="FF0000"/>
                </a:solidFill>
                <a:sym typeface="Symbol" panose="05050102010706020507" pitchFamily="18" charset="2"/>
              </a:rPr>
              <a:t>(1, 2) </a:t>
            </a:r>
            <a:r>
              <a:rPr lang="en-US" altLang="zh-CN" sz="2000" dirty="0">
                <a:solidFill>
                  <a:srgbClr val="00B050"/>
                </a:solidFill>
                <a:sym typeface="Symbol" panose="05050102010706020507" pitchFamily="18" charset="2"/>
              </a:rPr>
              <a:t></a:t>
            </a:r>
            <a:r>
              <a:rPr lang="en-US" altLang="zh-CN" sz="2000" dirty="0">
                <a:solidFill>
                  <a:srgbClr val="00B050"/>
                </a:solidFill>
              </a:rPr>
              <a:t> … </a:t>
            </a:r>
            <a:r>
              <a:rPr lang="en-US" altLang="zh-CN" sz="2000" dirty="0" smtClean="0">
                <a:solidFill>
                  <a:srgbClr val="00B050"/>
                </a:solidFill>
              </a:rPr>
              <a:t>  </a:t>
            </a:r>
            <a:r>
              <a:rPr lang="en-US" altLang="zh-CN" sz="2000" dirty="0" smtClean="0">
                <a:solidFill>
                  <a:srgbClr val="00B050"/>
                </a:solidFill>
                <a:sym typeface="Symbol" panose="05050102010706020507" pitchFamily="18" charset="2"/>
              </a:rPr>
              <a:t> </a:t>
            </a:r>
            <a:r>
              <a:rPr lang="en-US" altLang="zh-CN" sz="2000" dirty="0" smtClean="0">
                <a:solidFill>
                  <a:srgbClr val="00B050"/>
                </a:solidFill>
              </a:rPr>
              <a:t>  </a:t>
            </a:r>
            <a:r>
              <a:rPr lang="en-US" altLang="zh-CN" sz="2000" dirty="0">
                <a:solidFill>
                  <a:srgbClr val="00B050"/>
                </a:solidFill>
              </a:rPr>
              <a:t>…  </a:t>
            </a:r>
            <a:r>
              <a:rPr lang="en-US" altLang="zh-CN" sz="2000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US" altLang="zh-CN" sz="2000" dirty="0" smtClean="0">
                <a:solidFill>
                  <a:srgbClr val="00B050"/>
                </a:solidFill>
                <a:sym typeface="Symbol" panose="05050102010706020507" pitchFamily="18" charset="2"/>
              </a:rPr>
              <a:t>}</a:t>
            </a:r>
            <a:endParaRPr lang="en-US" altLang="zh-CN" sz="2000" b="1" dirty="0"/>
          </a:p>
          <a:p>
            <a:pPr>
              <a:spcBef>
                <a:spcPts val="600"/>
              </a:spcBef>
            </a:pPr>
            <a:r>
              <a:rPr lang="en-US" altLang="zh-CN" sz="2000" dirty="0" smtClean="0"/>
              <a:t>        </a:t>
            </a:r>
            <a:r>
              <a:rPr lang="en-US" altLang="zh-CN" sz="2000" dirty="0"/>
              <a:t>lock </a:t>
            </a:r>
            <a:r>
              <a:rPr lang="en-US" altLang="zh-CN" sz="2000" dirty="0">
                <a:solidFill>
                  <a:srgbClr val="FF0000"/>
                </a:solidFill>
              </a:rPr>
              <a:t>p</a:t>
            </a:r>
            <a:r>
              <a:rPr lang="en-US" altLang="zh-CN" sz="2000" dirty="0" smtClean="0"/>
              <a:t>;  lock </a:t>
            </a:r>
            <a:r>
              <a:rPr lang="en-US" altLang="zh-CN" sz="2000" dirty="0" smtClean="0">
                <a:solidFill>
                  <a:srgbClr val="FF0000"/>
                </a:solidFill>
              </a:rPr>
              <a:t>c</a:t>
            </a:r>
            <a:r>
              <a:rPr lang="en-US" altLang="zh-CN" sz="2000" dirty="0" smtClean="0"/>
              <a:t>;</a:t>
            </a:r>
          </a:p>
          <a:p>
            <a:r>
              <a:rPr lang="en-US" altLang="zh-CN" sz="2000" dirty="0" smtClean="0">
                <a:solidFill>
                  <a:srgbClr val="00B050"/>
                </a:solidFill>
              </a:rPr>
              <a:t>        </a:t>
            </a:r>
            <a:r>
              <a:rPr lang="en-US" altLang="zh-CN" sz="2000" dirty="0">
                <a:solidFill>
                  <a:srgbClr val="00B050"/>
                </a:solidFill>
              </a:rPr>
              <a:t>{ valid(p, c) </a:t>
            </a:r>
            <a:r>
              <a:rPr lang="en-US" altLang="zh-CN" sz="2000" dirty="0">
                <a:solidFill>
                  <a:srgbClr val="00B050"/>
                </a:solidFill>
                <a:sym typeface="Symbol" panose="05050102010706020507" pitchFamily="18" charset="2"/>
              </a:rPr>
              <a:t> </a:t>
            </a:r>
            <a:r>
              <a:rPr lang="en-US" altLang="zh-CN" sz="2000" dirty="0">
                <a:solidFill>
                  <a:srgbClr val="FF0000"/>
                </a:solidFill>
                <a:sym typeface="Symbol" panose="05050102010706020507" pitchFamily="18" charset="2"/>
              </a:rPr>
              <a:t>(1, </a:t>
            </a:r>
            <a:r>
              <a:rPr lang="en-US" altLang="zh-CN" sz="2000" dirty="0" smtClean="0">
                <a:solidFill>
                  <a:srgbClr val="FF0000"/>
                </a:solidFill>
                <a:sym typeface="Symbol" panose="05050102010706020507" pitchFamily="18" charset="2"/>
              </a:rPr>
              <a:t>0) </a:t>
            </a:r>
            <a:r>
              <a:rPr lang="en-US" altLang="zh-CN" sz="2000" dirty="0">
                <a:solidFill>
                  <a:srgbClr val="00B050"/>
                </a:solidFill>
                <a:sym typeface="Symbol" panose="05050102010706020507" pitchFamily="18" charset="2"/>
              </a:rPr>
              <a:t></a:t>
            </a:r>
            <a:r>
              <a:rPr lang="en-US" altLang="zh-CN" sz="2000" dirty="0">
                <a:solidFill>
                  <a:srgbClr val="00B050"/>
                </a:solidFill>
              </a:rPr>
              <a:t> …   </a:t>
            </a:r>
            <a:r>
              <a:rPr lang="en-US" altLang="zh-CN" sz="2000" dirty="0">
                <a:solidFill>
                  <a:srgbClr val="00B050"/>
                </a:solidFill>
                <a:sym typeface="Symbol" panose="05050102010706020507" pitchFamily="18" charset="2"/>
              </a:rPr>
              <a:t> </a:t>
            </a:r>
            <a:r>
              <a:rPr lang="en-US" altLang="zh-CN" sz="2000" dirty="0">
                <a:solidFill>
                  <a:srgbClr val="00B050"/>
                </a:solidFill>
              </a:rPr>
              <a:t>  </a:t>
            </a:r>
            <a:r>
              <a:rPr lang="en-US" altLang="zh-CN" sz="2000" dirty="0" smtClean="0">
                <a:solidFill>
                  <a:srgbClr val="00B050"/>
                </a:solidFill>
              </a:rPr>
              <a:t> </a:t>
            </a:r>
            <a:r>
              <a:rPr lang="en-US" altLang="zh-CN" sz="2000" dirty="0" smtClean="0">
                <a:solidFill>
                  <a:srgbClr val="00B050"/>
                </a:solidFill>
                <a:sym typeface="Symbol" panose="05050102010706020507" pitchFamily="18" charset="2"/>
              </a:rPr>
              <a:t>invalid(p</a:t>
            </a:r>
            <a:r>
              <a:rPr lang="en-US" altLang="zh-CN" sz="2000" dirty="0">
                <a:solidFill>
                  <a:srgbClr val="00B050"/>
                </a:solidFill>
                <a:sym typeface="Symbol" panose="05050102010706020507" pitchFamily="18" charset="2"/>
              </a:rPr>
              <a:t>, c)  </a:t>
            </a:r>
            <a:r>
              <a:rPr lang="en-US" altLang="zh-CN" sz="2000" dirty="0">
                <a:solidFill>
                  <a:srgbClr val="FF0000"/>
                </a:solidFill>
                <a:sym typeface="Symbol" panose="05050102010706020507" pitchFamily="18" charset="2"/>
              </a:rPr>
              <a:t>(1, </a:t>
            </a:r>
            <a:r>
              <a:rPr lang="en-US" altLang="zh-CN" sz="2000" dirty="0" smtClean="0">
                <a:solidFill>
                  <a:srgbClr val="FF0000"/>
                </a:solidFill>
                <a:sym typeface="Symbol" panose="05050102010706020507" pitchFamily="18" charset="2"/>
              </a:rPr>
              <a:t>2) </a:t>
            </a:r>
            <a:r>
              <a:rPr lang="en-US" altLang="zh-CN" sz="2000" dirty="0">
                <a:solidFill>
                  <a:srgbClr val="00B050"/>
                </a:solidFill>
                <a:sym typeface="Symbol" panose="05050102010706020507" pitchFamily="18" charset="2"/>
              </a:rPr>
              <a:t> …</a:t>
            </a:r>
            <a:r>
              <a:rPr lang="en-US" altLang="zh-CN" sz="2000" dirty="0">
                <a:solidFill>
                  <a:srgbClr val="0000FF"/>
                </a:solidFill>
                <a:sym typeface="Symbol" panose="05050102010706020507" pitchFamily="18" charset="2"/>
              </a:rPr>
              <a:t>  </a:t>
            </a:r>
            <a:r>
              <a:rPr lang="en-US" altLang="zh-CN" sz="2000" dirty="0">
                <a:solidFill>
                  <a:srgbClr val="00B050"/>
                </a:solidFill>
                <a:sym typeface="Symbol" panose="05050102010706020507" pitchFamily="18" charset="2"/>
              </a:rPr>
              <a:t>}</a:t>
            </a:r>
            <a:endParaRPr lang="zh-CN" altLang="en-US" sz="2000" dirty="0">
              <a:solidFill>
                <a:srgbClr val="00B050"/>
              </a:solidFill>
            </a:endParaRPr>
          </a:p>
          <a:p>
            <a:pPr>
              <a:spcBef>
                <a:spcPts val="600"/>
              </a:spcBef>
            </a:pPr>
            <a:r>
              <a:rPr lang="en-US" altLang="zh-CN" sz="2000" dirty="0" smtClean="0"/>
              <a:t>        b := </a:t>
            </a:r>
            <a:r>
              <a:rPr lang="en-US" altLang="zh-CN" sz="2000" b="1" dirty="0" smtClean="0"/>
              <a:t>validate</a:t>
            </a:r>
            <a:r>
              <a:rPr lang="en-US" altLang="zh-CN" sz="2000" dirty="0" smtClean="0"/>
              <a:t>(p, c);  if (!b) { unlock </a:t>
            </a:r>
            <a:r>
              <a:rPr lang="en-US" altLang="zh-CN" sz="2000" dirty="0" smtClean="0">
                <a:solidFill>
                  <a:srgbClr val="FF0000"/>
                </a:solidFill>
              </a:rPr>
              <a:t>c</a:t>
            </a:r>
            <a:r>
              <a:rPr lang="en-US" altLang="zh-CN" sz="2000" dirty="0"/>
              <a:t>; unlock </a:t>
            </a:r>
            <a:r>
              <a:rPr lang="en-US" altLang="zh-CN" sz="2000" dirty="0" smtClean="0">
                <a:solidFill>
                  <a:srgbClr val="FF0000"/>
                </a:solidFill>
              </a:rPr>
              <a:t>p</a:t>
            </a:r>
            <a:r>
              <a:rPr lang="en-US" altLang="zh-CN" sz="2000" dirty="0" smtClean="0"/>
              <a:t>; }</a:t>
            </a:r>
            <a:endParaRPr lang="en-US" altLang="zh-CN" sz="2000" dirty="0"/>
          </a:p>
          <a:p>
            <a:pPr>
              <a:spcBef>
                <a:spcPts val="600"/>
              </a:spcBef>
            </a:pPr>
            <a:r>
              <a:rPr lang="en-US" altLang="zh-CN" sz="2000" dirty="0" smtClean="0"/>
              <a:t>    }</a:t>
            </a:r>
            <a:endParaRPr lang="en-US" altLang="zh-CN" sz="2000" b="1" dirty="0"/>
          </a:p>
          <a:p>
            <a:pPr>
              <a:spcBef>
                <a:spcPts val="600"/>
              </a:spcBef>
            </a:pPr>
            <a:r>
              <a:rPr lang="en-US" altLang="zh-CN" sz="2000" dirty="0" smtClean="0"/>
              <a:t>    … // insert e between p and c</a:t>
            </a:r>
            <a:endParaRPr lang="en-US" altLang="zh-CN" sz="2000" dirty="0"/>
          </a:p>
          <a:p>
            <a:pPr>
              <a:spcBef>
                <a:spcPts val="600"/>
              </a:spcBef>
            </a:pPr>
            <a:r>
              <a:rPr lang="en-US" altLang="zh-CN" sz="2000" dirty="0" smtClean="0"/>
              <a:t>    </a:t>
            </a:r>
            <a:r>
              <a:rPr lang="en-US" altLang="zh-CN" sz="2000" dirty="0"/>
              <a:t>unlock </a:t>
            </a:r>
            <a:r>
              <a:rPr lang="en-US" altLang="zh-CN" sz="2000" dirty="0" smtClean="0">
                <a:solidFill>
                  <a:srgbClr val="FF0000"/>
                </a:solidFill>
              </a:rPr>
              <a:t>c</a:t>
            </a:r>
            <a:r>
              <a:rPr lang="en-US" altLang="zh-CN" sz="2000" dirty="0"/>
              <a:t>; unlock </a:t>
            </a:r>
            <a:r>
              <a:rPr lang="en-US" altLang="zh-CN" sz="2000" dirty="0" smtClean="0">
                <a:solidFill>
                  <a:srgbClr val="FF0000"/>
                </a:solidFill>
              </a:rPr>
              <a:t>p</a:t>
            </a:r>
            <a:r>
              <a:rPr lang="en-US" altLang="zh-CN" sz="2000" dirty="0" smtClean="0"/>
              <a:t>;</a:t>
            </a:r>
            <a:endParaRPr lang="en-US" altLang="zh-CN" sz="2000" dirty="0"/>
          </a:p>
          <a:p>
            <a:pPr>
              <a:spcBef>
                <a:spcPts val="600"/>
              </a:spcBef>
            </a:pPr>
            <a:r>
              <a:rPr lang="en-US" altLang="zh-CN" sz="2000" b="1" dirty="0" smtClean="0"/>
              <a:t>}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495621" y="3312989"/>
            <a:ext cx="304282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00B050"/>
                </a:solidFill>
                <a:sym typeface="Symbol" panose="05050102010706020507" pitchFamily="18" charset="2"/>
              </a:rPr>
              <a:t>invalid(p, c</a:t>
            </a:r>
            <a:r>
              <a:rPr lang="en-US" altLang="zh-CN" sz="2000" dirty="0">
                <a:solidFill>
                  <a:srgbClr val="00B050"/>
                </a:solidFill>
                <a:sym typeface="Symbol" panose="05050102010706020507" pitchFamily="18" charset="2"/>
              </a:rPr>
              <a:t>)  </a:t>
            </a:r>
            <a:r>
              <a:rPr lang="en-US" altLang="zh-CN" sz="2000" dirty="0">
                <a:solidFill>
                  <a:srgbClr val="FF0000"/>
                </a:solidFill>
                <a:sym typeface="Symbol" panose="05050102010706020507" pitchFamily="18" charset="2"/>
              </a:rPr>
              <a:t>(1, </a:t>
            </a:r>
            <a:r>
              <a:rPr lang="en-US" altLang="zh-CN" sz="2000" dirty="0" smtClean="0">
                <a:solidFill>
                  <a:srgbClr val="FF0000"/>
                </a:solidFill>
                <a:sym typeface="Symbol" panose="05050102010706020507" pitchFamily="18" charset="2"/>
              </a:rPr>
              <a:t>4) </a:t>
            </a:r>
            <a:r>
              <a:rPr lang="en-US" altLang="zh-CN" sz="2000" dirty="0" smtClean="0">
                <a:solidFill>
                  <a:srgbClr val="00B050"/>
                </a:solidFill>
                <a:sym typeface="Symbol" panose="05050102010706020507" pitchFamily="18" charset="2"/>
              </a:rPr>
              <a:t> …</a:t>
            </a:r>
            <a:r>
              <a:rPr lang="en-US" altLang="zh-CN" sz="2000" dirty="0" smtClean="0">
                <a:solidFill>
                  <a:srgbClr val="0000FF"/>
                </a:solidFill>
                <a:sym typeface="Symbol" panose="05050102010706020507" pitchFamily="18" charset="2"/>
              </a:rPr>
              <a:t>  </a:t>
            </a:r>
            <a:r>
              <a:rPr lang="en-US" altLang="zh-CN" sz="2000" dirty="0" smtClean="0">
                <a:solidFill>
                  <a:srgbClr val="00B050"/>
                </a:solidFill>
                <a:sym typeface="Symbol" panose="05050102010706020507" pitchFamily="18" charset="2"/>
              </a:rPr>
              <a:t>}</a:t>
            </a:r>
            <a:endParaRPr lang="zh-CN" altLang="en-US" dirty="0">
              <a:solidFill>
                <a:srgbClr val="00B050"/>
              </a:solidFill>
            </a:endParaRPr>
          </a:p>
        </p:txBody>
      </p:sp>
      <p:sp>
        <p:nvSpPr>
          <p:cNvPr id="14" name="圆角矩形标注 13"/>
          <p:cNvSpPr/>
          <p:nvPr/>
        </p:nvSpPr>
        <p:spPr>
          <a:xfrm>
            <a:off x="4723257" y="2345139"/>
            <a:ext cx="4267199" cy="831801"/>
          </a:xfrm>
          <a:prstGeom prst="wedgeRoundRectCallout">
            <a:avLst>
              <a:gd name="adj1" fmla="val -5427"/>
              <a:gd name="adj2" fmla="val 74516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>
                <a:solidFill>
                  <a:schemeClr val="tx1"/>
                </a:solidFill>
              </a:rPr>
              <a:t>Could </a:t>
            </a:r>
            <a:r>
              <a:rPr lang="en-US" altLang="zh-CN" sz="2400" dirty="0" smtClean="0">
                <a:solidFill>
                  <a:schemeClr val="tx1"/>
                </a:solidFill>
              </a:rPr>
              <a:t>reset </a:t>
            </a:r>
            <a:r>
              <a:rPr lang="en-US" altLang="zh-CN" sz="2400" dirty="0" smtClean="0">
                <a:solidFill>
                  <a:srgbClr val="FF0000"/>
                </a:solidFill>
              </a:rPr>
              <a:t>level-1 </a:t>
            </a:r>
            <a:r>
              <a:rPr lang="en-US" altLang="zh-CN" sz="2400" dirty="0" smtClean="0">
                <a:solidFill>
                  <a:srgbClr val="FF0000"/>
                </a:solidFill>
                <a:sym typeface="Symbol" panose="05050102010706020507" pitchFamily="18" charset="2"/>
              </a:rPr>
              <a:t>tokens </a:t>
            </a:r>
            <a:r>
              <a:rPr lang="en-US" altLang="zh-CN" sz="2400" dirty="0" smtClean="0">
                <a:solidFill>
                  <a:schemeClr val="tx1"/>
                </a:solidFill>
              </a:rPr>
              <a:t>when delayed by </a:t>
            </a:r>
            <a:r>
              <a:rPr lang="en-US" altLang="zh-CN" sz="2400" dirty="0" err="1" smtClean="0">
                <a:solidFill>
                  <a:schemeClr val="tx1"/>
                </a:solidFill>
              </a:rPr>
              <a:t>env’s</a:t>
            </a:r>
            <a:r>
              <a:rPr lang="en-US" altLang="zh-CN" sz="2400" dirty="0" smtClean="0">
                <a:solidFill>
                  <a:schemeClr val="tx1"/>
                </a:solidFill>
              </a:rPr>
              <a:t> </a:t>
            </a:r>
            <a:r>
              <a:rPr lang="en-US" altLang="zh-CN" sz="2400" dirty="0" smtClean="0">
                <a:solidFill>
                  <a:srgbClr val="0000FF"/>
                </a:solidFill>
              </a:rPr>
              <a:t>level-2 action</a:t>
            </a:r>
            <a:endParaRPr lang="zh-CN" altLang="en-US" sz="2400" dirty="0">
              <a:solidFill>
                <a:srgbClr val="0000FF"/>
              </a:solidFill>
            </a:endParaRPr>
          </a:p>
        </p:txBody>
      </p:sp>
      <p:sp>
        <p:nvSpPr>
          <p:cNvPr id="15" name="圆角矩形标注 14"/>
          <p:cNvSpPr/>
          <p:nvPr/>
        </p:nvSpPr>
        <p:spPr>
          <a:xfrm>
            <a:off x="433401" y="903529"/>
            <a:ext cx="3304941" cy="519105"/>
          </a:xfrm>
          <a:prstGeom prst="wedgeRoundRectCallout">
            <a:avLst>
              <a:gd name="adj1" fmla="val -11840"/>
              <a:gd name="adj2" fmla="val 140783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schemeClr val="tx1"/>
                </a:solidFill>
              </a:rPr>
              <a:t>Level 2: for </a:t>
            </a:r>
            <a:r>
              <a:rPr lang="en-US" altLang="zh-CN" sz="2400" dirty="0" smtClean="0">
                <a:solidFill>
                  <a:srgbClr val="0000FF"/>
                </a:solidFill>
              </a:rPr>
              <a:t>add/remove</a:t>
            </a:r>
            <a:endParaRPr lang="zh-CN" altLang="en-US" sz="2400" dirty="0">
              <a:solidFill>
                <a:srgbClr val="0000FF"/>
              </a:solidFill>
            </a:endParaRPr>
          </a:p>
        </p:txBody>
      </p:sp>
      <p:sp>
        <p:nvSpPr>
          <p:cNvPr id="16" name="圆角矩形标注 15"/>
          <p:cNvSpPr/>
          <p:nvPr/>
        </p:nvSpPr>
        <p:spPr>
          <a:xfrm>
            <a:off x="3381987" y="1182240"/>
            <a:ext cx="3487163" cy="688533"/>
          </a:xfrm>
          <a:prstGeom prst="wedgeRoundRectCallout">
            <a:avLst>
              <a:gd name="adj1" fmla="val -89918"/>
              <a:gd name="adj2" fmla="val 55760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schemeClr val="tx1"/>
                </a:solidFill>
              </a:rPr>
              <a:t>Level 1: for </a:t>
            </a:r>
            <a:r>
              <a:rPr lang="en-US" altLang="zh-CN" sz="2400" dirty="0" smtClean="0">
                <a:solidFill>
                  <a:srgbClr val="FF0000"/>
                </a:solidFill>
              </a:rPr>
              <a:t>lock p &amp; lock c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842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dirty="0" smtClean="0"/>
              <a:t>Prevent Live-Lock </a:t>
            </a:r>
            <a:r>
              <a:rPr lang="en-US" altLang="zh-CN" sz="4000" dirty="0"/>
              <a:t>by </a:t>
            </a:r>
            <a:r>
              <a:rPr lang="en-US" altLang="zh-CN" sz="4000" dirty="0" smtClean="0"/>
              <a:t>stratification</a:t>
            </a:r>
            <a:r>
              <a:rPr lang="en-US" altLang="zh-CN" sz="4000" dirty="0"/>
              <a:t> of </a:t>
            </a:r>
            <a:r>
              <a:rPr lang="en-US" altLang="zh-CN" sz="4000" dirty="0">
                <a:sym typeface="Symbol" panose="05050102010706020507" pitchFamily="18" charset="2"/>
              </a:rPr>
              <a:t>-tokens &amp; delaying actions</a:t>
            </a:r>
            <a:r>
              <a:rPr lang="en-US" altLang="zh-CN" sz="4000" dirty="0" smtClean="0"/>
              <a:t> </a:t>
            </a: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4701578"/>
            <a:ext cx="7886700" cy="1687499"/>
          </a:xfrm>
        </p:spPr>
        <p:txBody>
          <a:bodyPr>
            <a:normAutofit/>
          </a:bodyPr>
          <a:lstStyle/>
          <a:p>
            <a:r>
              <a:rPr lang="en-US" altLang="zh-CN" sz="2000" dirty="0" smtClean="0"/>
              <a:t>Level 2: lock L2</a:t>
            </a:r>
          </a:p>
          <a:p>
            <a:r>
              <a:rPr lang="en-US" altLang="zh-CN" sz="2000" dirty="0" smtClean="0"/>
              <a:t>Level 1: lock L1 </a:t>
            </a:r>
          </a:p>
          <a:p>
            <a:r>
              <a:rPr lang="en-US" altLang="zh-CN" sz="2000" dirty="0"/>
              <a:t>When </a:t>
            </a:r>
            <a:r>
              <a:rPr lang="en-US" altLang="zh-CN" sz="2000" dirty="0" smtClean="0"/>
              <a:t>g2 </a:t>
            </a:r>
            <a:r>
              <a:rPr lang="en-US" altLang="zh-CN" sz="2000" dirty="0"/>
              <a:t>locks L2, </a:t>
            </a:r>
            <a:r>
              <a:rPr lang="en-US" altLang="zh-CN" sz="2000" dirty="0" smtClean="0"/>
              <a:t>g1 </a:t>
            </a:r>
            <a:r>
              <a:rPr lang="en-US" altLang="zh-CN" sz="2000" dirty="0"/>
              <a:t>gets more </a:t>
            </a:r>
            <a:r>
              <a:rPr lang="en-US" altLang="zh-CN" sz="2000" dirty="0">
                <a:solidFill>
                  <a:srgbClr val="0000FF"/>
                </a:solidFill>
              </a:rPr>
              <a:t>1-level </a:t>
            </a:r>
            <a:r>
              <a:rPr lang="en-US" altLang="zh-CN" sz="2000" dirty="0">
                <a:solidFill>
                  <a:srgbClr val="0000FF"/>
                </a:solidFill>
                <a:sym typeface="Symbol" panose="05050102010706020507" pitchFamily="18" charset="2"/>
              </a:rPr>
              <a:t>-tokens</a:t>
            </a:r>
            <a:endParaRPr lang="zh-CN" altLang="en-US" sz="2000" dirty="0">
              <a:solidFill>
                <a:srgbClr val="0000FF"/>
              </a:solidFill>
            </a:endParaRPr>
          </a:p>
          <a:p>
            <a:r>
              <a:rPr lang="en-US" altLang="zh-CN" sz="2000" dirty="0" smtClean="0"/>
              <a:t>But </a:t>
            </a:r>
            <a:r>
              <a:rPr lang="en-US" altLang="zh-CN" sz="2000" dirty="0" smtClean="0">
                <a:solidFill>
                  <a:srgbClr val="0000FF"/>
                </a:solidFill>
              </a:rPr>
              <a:t>2-level </a:t>
            </a:r>
            <a:r>
              <a:rPr lang="en-US" altLang="zh-CN" sz="2000" dirty="0">
                <a:solidFill>
                  <a:srgbClr val="0000FF"/>
                </a:solidFill>
                <a:sym typeface="Symbol" panose="05050102010706020507" pitchFamily="18" charset="2"/>
              </a:rPr>
              <a:t>-</a:t>
            </a:r>
            <a:r>
              <a:rPr lang="en-US" altLang="zh-CN" sz="2000" dirty="0" smtClean="0">
                <a:solidFill>
                  <a:srgbClr val="0000FF"/>
                </a:solidFill>
                <a:sym typeface="Symbol" panose="05050102010706020507" pitchFamily="18" charset="2"/>
              </a:rPr>
              <a:t>tokens</a:t>
            </a:r>
            <a:r>
              <a:rPr lang="zh-CN" altLang="en-US" sz="2000" dirty="0" smtClean="0">
                <a:solidFill>
                  <a:srgbClr val="0000FF"/>
                </a:solidFill>
                <a:sym typeface="Symbol" panose="05050102010706020507" pitchFamily="18" charset="2"/>
              </a:rPr>
              <a:t> </a:t>
            </a:r>
            <a:r>
              <a:rPr lang="en-US" altLang="zh-CN" sz="2000" dirty="0" smtClean="0">
                <a:sym typeface="Symbol" panose="05050102010706020507" pitchFamily="18" charset="2"/>
              </a:rPr>
              <a:t>do </a:t>
            </a:r>
            <a:r>
              <a:rPr lang="en-US" altLang="zh-CN" sz="2000" dirty="0" smtClean="0"/>
              <a:t>not increase! </a:t>
            </a:r>
            <a:endParaRPr lang="zh-CN" altLang="en-US" sz="2000" dirty="0"/>
          </a:p>
        </p:txBody>
      </p:sp>
      <p:grpSp>
        <p:nvGrpSpPr>
          <p:cNvPr id="12" name="组合 11"/>
          <p:cNvGrpSpPr/>
          <p:nvPr/>
        </p:nvGrpSpPr>
        <p:grpSpPr>
          <a:xfrm>
            <a:off x="874640" y="1947572"/>
            <a:ext cx="5197642" cy="2497123"/>
            <a:chOff x="3164305" y="4142520"/>
            <a:chExt cx="5197642" cy="2497123"/>
          </a:xfrm>
        </p:grpSpPr>
        <p:grpSp>
          <p:nvGrpSpPr>
            <p:cNvPr id="6" name="组合 5"/>
            <p:cNvGrpSpPr/>
            <p:nvPr/>
          </p:nvGrpSpPr>
          <p:grpSpPr>
            <a:xfrm>
              <a:off x="3268056" y="4196382"/>
              <a:ext cx="5093891" cy="2308325"/>
              <a:chOff x="3268056" y="4196382"/>
              <a:chExt cx="5093891" cy="2308325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3268056" y="4196383"/>
                <a:ext cx="2539980" cy="230832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>
                    <a:solidFill>
                      <a:prstClr val="black"/>
                    </a:solidFill>
                  </a:rPr>
                  <a:t>g1() {</a:t>
                </a:r>
              </a:p>
              <a:p>
                <a:r>
                  <a:rPr lang="en-US" altLang="zh-CN" dirty="0">
                    <a:solidFill>
                      <a:prstClr val="black"/>
                    </a:solidFill>
                  </a:rPr>
                  <a:t>   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lock</a:t>
                </a:r>
                <a:r>
                  <a:rPr lang="en-US" altLang="zh-CN" dirty="0">
                    <a:solidFill>
                      <a:prstClr val="black"/>
                    </a:solidFill>
                  </a:rPr>
                  <a:t> L1; </a:t>
                </a:r>
              </a:p>
              <a:p>
                <a:r>
                  <a:rPr lang="en-US" altLang="zh-CN" dirty="0">
                    <a:solidFill>
                      <a:prstClr val="black"/>
                    </a:solidFill>
                  </a:rPr>
                  <a:t>    </a:t>
                </a:r>
                <a:r>
                  <a:rPr lang="en-US" altLang="zh-CN" b="1" dirty="0">
                    <a:solidFill>
                      <a:prstClr val="black"/>
                    </a:solidFill>
                  </a:rPr>
                  <a:t>while</a:t>
                </a:r>
                <a:r>
                  <a:rPr lang="en-US" altLang="zh-CN" dirty="0">
                    <a:solidFill>
                      <a:prstClr val="black"/>
                    </a:solidFill>
                  </a:rPr>
                  <a:t> (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available</a:t>
                </a:r>
                <a:r>
                  <a:rPr lang="en-US" altLang="zh-CN" dirty="0">
                    <a:solidFill>
                      <a:prstClr val="black"/>
                    </a:solidFill>
                  </a:rPr>
                  <a:t>(L2)) {</a:t>
                </a:r>
              </a:p>
              <a:p>
                <a:r>
                  <a:rPr lang="en-US" altLang="zh-CN" dirty="0">
                    <a:solidFill>
                      <a:prstClr val="black"/>
                    </a:solidFill>
                  </a:rPr>
                  <a:t>       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unlock</a:t>
                </a:r>
                <a:r>
                  <a:rPr lang="en-US" altLang="zh-CN" dirty="0">
                    <a:solidFill>
                      <a:prstClr val="black"/>
                    </a:solidFill>
                  </a:rPr>
                  <a:t> L1;</a:t>
                </a:r>
              </a:p>
              <a:p>
                <a:r>
                  <a:rPr lang="en-US" altLang="zh-CN" dirty="0">
                    <a:solidFill>
                      <a:prstClr val="black"/>
                    </a:solidFill>
                  </a:rPr>
                  <a:t>       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lock</a:t>
                </a:r>
                <a:r>
                  <a:rPr lang="en-US" altLang="zh-CN" dirty="0">
                    <a:solidFill>
                      <a:prstClr val="black"/>
                    </a:solidFill>
                  </a:rPr>
                  <a:t> L1;</a:t>
                </a:r>
              </a:p>
              <a:p>
                <a:r>
                  <a:rPr lang="en-US" altLang="zh-CN" dirty="0">
                    <a:solidFill>
                      <a:prstClr val="black"/>
                    </a:solidFill>
                  </a:rPr>
                  <a:t>    }</a:t>
                </a:r>
              </a:p>
              <a:p>
                <a:r>
                  <a:rPr lang="en-US" altLang="zh-CN" dirty="0">
                    <a:solidFill>
                      <a:prstClr val="black"/>
                    </a:solidFill>
                  </a:rPr>
                  <a:t>   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unlock</a:t>
                </a:r>
                <a:r>
                  <a:rPr lang="en-US" altLang="zh-CN" dirty="0">
                    <a:solidFill>
                      <a:prstClr val="black"/>
                    </a:solidFill>
                  </a:rPr>
                  <a:t> L1;</a:t>
                </a:r>
              </a:p>
              <a:p>
                <a:r>
                  <a:rPr lang="en-US" altLang="zh-CN" b="1" dirty="0">
                    <a:solidFill>
                      <a:prstClr val="black"/>
                    </a:solidFill>
                  </a:rPr>
                  <a:t>}</a:t>
                </a: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5892901" y="4196382"/>
                <a:ext cx="2469046" cy="230832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 smtClean="0">
                    <a:solidFill>
                      <a:prstClr val="black"/>
                    </a:solidFill>
                  </a:rPr>
                  <a:t>g2() </a:t>
                </a:r>
                <a:r>
                  <a:rPr lang="en-US" altLang="zh-CN" b="1" dirty="0">
                    <a:solidFill>
                      <a:prstClr val="black"/>
                    </a:solidFill>
                  </a:rPr>
                  <a:t>{</a:t>
                </a:r>
              </a:p>
              <a:p>
                <a:r>
                  <a:rPr lang="en-US" altLang="zh-CN" dirty="0">
                    <a:solidFill>
                      <a:prstClr val="black"/>
                    </a:solidFill>
                  </a:rPr>
                  <a:t>   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lock</a:t>
                </a:r>
                <a:r>
                  <a:rPr lang="en-US" altLang="zh-CN" dirty="0">
                    <a:solidFill>
                      <a:prstClr val="black"/>
                    </a:solidFill>
                  </a:rPr>
                  <a:t> </a:t>
                </a:r>
                <a:r>
                  <a:rPr lang="en-US" altLang="zh-CN" dirty="0" smtClean="0">
                    <a:solidFill>
                      <a:prstClr val="black"/>
                    </a:solidFill>
                  </a:rPr>
                  <a:t>L2; </a:t>
                </a:r>
                <a:endParaRPr lang="en-US" altLang="zh-CN" dirty="0">
                  <a:solidFill>
                    <a:prstClr val="black"/>
                  </a:solidFill>
                </a:endParaRPr>
              </a:p>
              <a:p>
                <a:r>
                  <a:rPr lang="en-US" altLang="zh-CN" dirty="0">
                    <a:solidFill>
                      <a:prstClr val="black"/>
                    </a:solidFill>
                  </a:rPr>
                  <a:t>    </a:t>
                </a:r>
                <a:r>
                  <a:rPr lang="en-US" altLang="zh-CN" b="1" dirty="0">
                    <a:solidFill>
                      <a:prstClr val="black"/>
                    </a:solidFill>
                  </a:rPr>
                  <a:t>while</a:t>
                </a:r>
                <a:r>
                  <a:rPr lang="en-US" altLang="zh-CN" dirty="0">
                    <a:solidFill>
                      <a:prstClr val="black"/>
                    </a:solidFill>
                  </a:rPr>
                  <a:t> (</a:t>
                </a:r>
                <a:r>
                  <a:rPr lang="en-US" altLang="zh-CN" dirty="0" smtClean="0">
                    <a:solidFill>
                      <a:srgbClr val="FF0000"/>
                    </a:solidFill>
                  </a:rPr>
                  <a:t>available</a:t>
                </a:r>
                <a:r>
                  <a:rPr lang="en-US" altLang="zh-CN" dirty="0" smtClean="0">
                    <a:solidFill>
                      <a:prstClr val="black"/>
                    </a:solidFill>
                  </a:rPr>
                  <a:t>(L1)) </a:t>
                </a:r>
                <a:r>
                  <a:rPr lang="en-US" altLang="zh-CN" dirty="0">
                    <a:solidFill>
                      <a:prstClr val="black"/>
                    </a:solidFill>
                  </a:rPr>
                  <a:t>{</a:t>
                </a:r>
              </a:p>
              <a:p>
                <a:r>
                  <a:rPr lang="en-US" altLang="zh-CN" dirty="0">
                    <a:solidFill>
                      <a:prstClr val="black"/>
                    </a:solidFill>
                  </a:rPr>
                  <a:t>       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unlock</a:t>
                </a:r>
                <a:r>
                  <a:rPr lang="en-US" altLang="zh-CN" dirty="0">
                    <a:solidFill>
                      <a:prstClr val="black"/>
                    </a:solidFill>
                  </a:rPr>
                  <a:t> </a:t>
                </a:r>
                <a:r>
                  <a:rPr lang="en-US" altLang="zh-CN" dirty="0" smtClean="0">
                    <a:solidFill>
                      <a:prstClr val="black"/>
                    </a:solidFill>
                  </a:rPr>
                  <a:t>L2;</a:t>
                </a:r>
                <a:endParaRPr lang="en-US" altLang="zh-CN" dirty="0">
                  <a:solidFill>
                    <a:prstClr val="black"/>
                  </a:solidFill>
                </a:endParaRPr>
              </a:p>
              <a:p>
                <a:r>
                  <a:rPr lang="en-US" altLang="zh-CN" dirty="0">
                    <a:solidFill>
                      <a:prstClr val="black"/>
                    </a:solidFill>
                  </a:rPr>
                  <a:t>       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lock</a:t>
                </a:r>
                <a:r>
                  <a:rPr lang="en-US" altLang="zh-CN" dirty="0">
                    <a:solidFill>
                      <a:prstClr val="black"/>
                    </a:solidFill>
                  </a:rPr>
                  <a:t> </a:t>
                </a:r>
                <a:r>
                  <a:rPr lang="en-US" altLang="zh-CN" dirty="0" smtClean="0">
                    <a:solidFill>
                      <a:prstClr val="black"/>
                    </a:solidFill>
                  </a:rPr>
                  <a:t>L2;</a:t>
                </a:r>
                <a:endParaRPr lang="en-US" altLang="zh-CN" dirty="0">
                  <a:solidFill>
                    <a:prstClr val="black"/>
                  </a:solidFill>
                </a:endParaRPr>
              </a:p>
              <a:p>
                <a:r>
                  <a:rPr lang="en-US" altLang="zh-CN" dirty="0">
                    <a:solidFill>
                      <a:prstClr val="black"/>
                    </a:solidFill>
                  </a:rPr>
                  <a:t>    }</a:t>
                </a:r>
              </a:p>
              <a:p>
                <a:r>
                  <a:rPr lang="en-US" altLang="zh-CN" dirty="0">
                    <a:solidFill>
                      <a:prstClr val="black"/>
                    </a:solidFill>
                  </a:rPr>
                  <a:t>   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unlock</a:t>
                </a:r>
                <a:r>
                  <a:rPr lang="en-US" altLang="zh-CN" dirty="0">
                    <a:solidFill>
                      <a:prstClr val="black"/>
                    </a:solidFill>
                  </a:rPr>
                  <a:t> </a:t>
                </a:r>
                <a:r>
                  <a:rPr lang="en-US" altLang="zh-CN" dirty="0" smtClean="0">
                    <a:solidFill>
                      <a:prstClr val="black"/>
                    </a:solidFill>
                  </a:rPr>
                  <a:t>L2;</a:t>
                </a:r>
                <a:endParaRPr lang="en-US" altLang="zh-CN" dirty="0">
                  <a:solidFill>
                    <a:prstClr val="black"/>
                  </a:solidFill>
                </a:endParaRPr>
              </a:p>
              <a:p>
                <a:r>
                  <a:rPr lang="en-US" altLang="zh-CN" b="1" dirty="0">
                    <a:solidFill>
                      <a:prstClr val="black"/>
                    </a:solidFill>
                  </a:rPr>
                  <a:t>}</a:t>
                </a:r>
              </a:p>
            </p:txBody>
          </p:sp>
        </p:grpSp>
        <p:sp>
          <p:nvSpPr>
            <p:cNvPr id="11" name="矩形 10"/>
            <p:cNvSpPr/>
            <p:nvPr/>
          </p:nvSpPr>
          <p:spPr>
            <a:xfrm>
              <a:off x="3164305" y="4142520"/>
              <a:ext cx="5197642" cy="249712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6559868" y="2398755"/>
            <a:ext cx="1755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g1();  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||</a:t>
            </a:r>
            <a:r>
              <a:rPr lang="en-US" altLang="zh-CN" sz="2400" dirty="0"/>
              <a:t>  </a:t>
            </a:r>
            <a:r>
              <a:rPr lang="en-US" altLang="zh-CN" sz="2400" dirty="0" smtClean="0"/>
              <a:t>g2();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86463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Establish </a:t>
            </a:r>
            <a:r>
              <a:rPr lang="en-US" altLang="zh-CN" dirty="0" smtClean="0">
                <a:solidFill>
                  <a:srgbClr val="FF0000"/>
                </a:solidFill>
              </a:rPr>
              <a:t>D</a:t>
            </a:r>
            <a:endParaRPr lang="zh-CN" altLang="en-US" dirty="0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Termination of loop (“critical section”) when D is enabled</a:t>
            </a:r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pPr lvl="1">
              <a:spcBef>
                <a:spcPts val="1672"/>
              </a:spcBef>
            </a:pPr>
            <a:r>
              <a:rPr lang="en-US" altLang="zh-CN" dirty="0"/>
              <a:t>p’ has one less </a:t>
            </a:r>
            <a:r>
              <a:rPr lang="en-US" altLang="zh-CN" dirty="0" smtClean="0">
                <a:solidFill>
                  <a:srgbClr val="00B050"/>
                </a:solidFill>
                <a:sym typeface="Symbol" panose="05050102010706020507" pitchFamily="18" charset="2"/>
              </a:rPr>
              <a:t></a:t>
            </a:r>
            <a:r>
              <a:rPr lang="en-US" altLang="zh-CN" dirty="0" smtClean="0">
                <a:sym typeface="Symbol" panose="05050102010706020507" pitchFamily="18" charset="2"/>
              </a:rPr>
              <a:t>-</a:t>
            </a:r>
            <a:r>
              <a:rPr lang="en-US" altLang="zh-CN" dirty="0" smtClean="0"/>
              <a:t>token </a:t>
            </a:r>
            <a:r>
              <a:rPr lang="en-US" altLang="zh-CN" dirty="0"/>
              <a:t>than p</a:t>
            </a:r>
          </a:p>
          <a:p>
            <a:pPr lvl="2">
              <a:spcBef>
                <a:spcPts val="1272"/>
              </a:spcBef>
            </a:pPr>
            <a:r>
              <a:rPr lang="en-US" altLang="zh-CN" dirty="0"/>
              <a:t>one token is consumed to start the new iteration</a:t>
            </a:r>
          </a:p>
          <a:p>
            <a:pPr lvl="1">
              <a:spcBef>
                <a:spcPts val="2272"/>
              </a:spcBef>
            </a:pPr>
            <a:r>
              <a:rPr lang="en-US" altLang="zh-CN" dirty="0">
                <a:solidFill>
                  <a:srgbClr val="00B050"/>
                </a:solidFill>
                <a:sym typeface="Symbol" panose="05050102010706020507" pitchFamily="18" charset="2"/>
              </a:rPr>
              <a:t></a:t>
            </a:r>
            <a:r>
              <a:rPr lang="en-US" altLang="zh-CN" dirty="0">
                <a:sym typeface="Symbol" panose="05050102010706020507" pitchFamily="18" charset="2"/>
              </a:rPr>
              <a:t>-</a:t>
            </a:r>
            <a:r>
              <a:rPr lang="en-US" altLang="zh-CN" dirty="0" smtClean="0"/>
              <a:t>tokens do not increase, unless delayed by </a:t>
            </a:r>
            <a:r>
              <a:rPr lang="en-US" altLang="zh-CN" dirty="0" err="1" smtClean="0"/>
              <a:t>env</a:t>
            </a:r>
            <a:endParaRPr lang="zh-CN" altLang="en-US" dirty="0" smtClean="0"/>
          </a:p>
          <a:p>
            <a:endParaRPr lang="en-US" altLang="zh-CN" dirty="0" smtClean="0"/>
          </a:p>
        </p:txBody>
      </p:sp>
      <p:grpSp>
        <p:nvGrpSpPr>
          <p:cNvPr id="12" name="组合 11"/>
          <p:cNvGrpSpPr/>
          <p:nvPr/>
        </p:nvGrpSpPr>
        <p:grpSpPr>
          <a:xfrm>
            <a:off x="628650" y="2897529"/>
            <a:ext cx="7886700" cy="1084044"/>
            <a:chOff x="628650" y="2835637"/>
            <a:chExt cx="7886700" cy="1084044"/>
          </a:xfrm>
        </p:grpSpPr>
        <p:grpSp>
          <p:nvGrpSpPr>
            <p:cNvPr id="18" name="组合 17"/>
            <p:cNvGrpSpPr/>
            <p:nvPr/>
          </p:nvGrpSpPr>
          <p:grpSpPr>
            <a:xfrm>
              <a:off x="4890208" y="2841222"/>
              <a:ext cx="2555362" cy="461665"/>
              <a:chOff x="4354882" y="1896299"/>
              <a:chExt cx="2555362" cy="461665"/>
            </a:xfrm>
          </p:grpSpPr>
          <p:sp>
            <p:nvSpPr>
              <p:cNvPr id="4" name="文本框 3"/>
              <p:cNvSpPr txBox="1"/>
              <p:nvPr/>
            </p:nvSpPr>
            <p:spPr>
              <a:xfrm>
                <a:off x="5662928" y="1896299"/>
                <a:ext cx="124731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/>
                  <a:t>{p’} </a:t>
                </a:r>
                <a:r>
                  <a:rPr lang="en-US" altLang="zh-CN" sz="2400" dirty="0" smtClean="0">
                    <a:solidFill>
                      <a:srgbClr val="0000FF"/>
                    </a:solidFill>
                  </a:rPr>
                  <a:t>C</a:t>
                </a:r>
                <a:r>
                  <a:rPr lang="en-US" altLang="zh-CN" sz="2400" dirty="0" smtClean="0"/>
                  <a:t> {p}</a:t>
                </a:r>
                <a:endParaRPr lang="zh-CN" altLang="en-US" sz="2400" dirty="0"/>
              </a:p>
            </p:txBody>
          </p:sp>
          <p:grpSp>
            <p:nvGrpSpPr>
              <p:cNvPr id="5" name="组合 4"/>
              <p:cNvGrpSpPr/>
              <p:nvPr/>
            </p:nvGrpSpPr>
            <p:grpSpPr>
              <a:xfrm>
                <a:off x="5414012" y="2016241"/>
                <a:ext cx="210279" cy="283336"/>
                <a:chOff x="1081825" y="3412901"/>
                <a:chExt cx="167426" cy="283336"/>
              </a:xfrm>
            </p:grpSpPr>
            <p:cxnSp>
              <p:nvCxnSpPr>
                <p:cNvPr id="16" name="直接连接符 15"/>
                <p:cNvCxnSpPr/>
                <p:nvPr/>
              </p:nvCxnSpPr>
              <p:spPr>
                <a:xfrm>
                  <a:off x="1081825" y="3412901"/>
                  <a:ext cx="0" cy="283336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接连接符 16"/>
                <p:cNvCxnSpPr/>
                <p:nvPr/>
              </p:nvCxnSpPr>
              <p:spPr>
                <a:xfrm>
                  <a:off x="1081825" y="3554569"/>
                  <a:ext cx="167426" cy="0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" name="文本框 5"/>
              <p:cNvSpPr txBox="1"/>
              <p:nvPr/>
            </p:nvSpPr>
            <p:spPr>
              <a:xfrm>
                <a:off x="4354882" y="1896299"/>
                <a:ext cx="12032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rgbClr val="FF0000"/>
                    </a:solidFill>
                  </a:rPr>
                  <a:t>D</a:t>
                </a:r>
                <a:r>
                  <a:rPr lang="en-US" altLang="zh-CN" sz="2400" dirty="0" smtClean="0"/>
                  <a:t>, R, G</a:t>
                </a:r>
                <a:endParaRPr lang="zh-CN" altLang="en-US" sz="2400" dirty="0"/>
              </a:p>
            </p:txBody>
          </p:sp>
        </p:grpSp>
        <p:cxnSp>
          <p:nvCxnSpPr>
            <p:cNvPr id="7" name="直接连接符 6"/>
            <p:cNvCxnSpPr/>
            <p:nvPr/>
          </p:nvCxnSpPr>
          <p:spPr>
            <a:xfrm>
              <a:off x="628650" y="3380451"/>
              <a:ext cx="78867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组合 2"/>
            <p:cNvGrpSpPr/>
            <p:nvPr/>
          </p:nvGrpSpPr>
          <p:grpSpPr>
            <a:xfrm>
              <a:off x="2246612" y="3458016"/>
              <a:ext cx="5083187" cy="461665"/>
              <a:chOff x="1582615" y="3376944"/>
              <a:chExt cx="5083187" cy="461665"/>
            </a:xfrm>
          </p:grpSpPr>
          <p:sp>
            <p:nvSpPr>
              <p:cNvPr id="8" name="文本框 7"/>
              <p:cNvSpPr txBox="1"/>
              <p:nvPr/>
            </p:nvSpPr>
            <p:spPr>
              <a:xfrm>
                <a:off x="2950491" y="3376944"/>
                <a:ext cx="37153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/>
                  <a:t>{p} while B do </a:t>
                </a:r>
                <a:r>
                  <a:rPr lang="en-US" altLang="zh-CN" sz="2400" dirty="0" smtClean="0">
                    <a:solidFill>
                      <a:srgbClr val="0000FF"/>
                    </a:solidFill>
                  </a:rPr>
                  <a:t>C</a:t>
                </a:r>
                <a:r>
                  <a:rPr lang="en-US" altLang="zh-CN" sz="2400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altLang="zh-CN" sz="2400" dirty="0" smtClean="0"/>
                  <a:t>{p</a:t>
                </a:r>
                <a:r>
                  <a:rPr lang="en-US" altLang="zh-CN" sz="2400" dirty="0">
                    <a:sym typeface="Symbol" panose="05050102010706020507" pitchFamily="18" charset="2"/>
                  </a:rPr>
                  <a:t>  </a:t>
                </a:r>
                <a:r>
                  <a:rPr lang="en-US" altLang="zh-CN" sz="2400" dirty="0" smtClean="0">
                    <a:sym typeface="Symbol" panose="05050102010706020507" pitchFamily="18" charset="2"/>
                  </a:rPr>
                  <a:t>B</a:t>
                </a:r>
                <a:r>
                  <a:rPr lang="en-US" altLang="zh-CN" sz="2400" dirty="0" smtClean="0"/>
                  <a:t>}</a:t>
                </a:r>
                <a:endParaRPr lang="zh-CN" altLang="en-US" sz="2400" dirty="0"/>
              </a:p>
            </p:txBody>
          </p:sp>
          <p:grpSp>
            <p:nvGrpSpPr>
              <p:cNvPr id="9" name="组合 8"/>
              <p:cNvGrpSpPr/>
              <p:nvPr/>
            </p:nvGrpSpPr>
            <p:grpSpPr>
              <a:xfrm>
                <a:off x="2701576" y="3496886"/>
                <a:ext cx="210279" cy="283336"/>
                <a:chOff x="1081825" y="3412901"/>
                <a:chExt cx="167426" cy="283336"/>
              </a:xfrm>
            </p:grpSpPr>
            <p:cxnSp>
              <p:nvCxnSpPr>
                <p:cNvPr id="14" name="直接连接符 13"/>
                <p:cNvCxnSpPr/>
                <p:nvPr/>
              </p:nvCxnSpPr>
              <p:spPr>
                <a:xfrm>
                  <a:off x="1081825" y="3412901"/>
                  <a:ext cx="0" cy="283336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直接连接符 14"/>
                <p:cNvCxnSpPr/>
                <p:nvPr/>
              </p:nvCxnSpPr>
              <p:spPr>
                <a:xfrm>
                  <a:off x="1081825" y="3554569"/>
                  <a:ext cx="167426" cy="0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文本框 9"/>
              <p:cNvSpPr txBox="1"/>
              <p:nvPr/>
            </p:nvSpPr>
            <p:spPr>
              <a:xfrm>
                <a:off x="1582615" y="3376944"/>
                <a:ext cx="10259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rgbClr val="FF0000"/>
                    </a:solidFill>
                  </a:rPr>
                  <a:t>D</a:t>
                </a:r>
                <a:r>
                  <a:rPr lang="en-US" altLang="zh-CN" sz="2400" dirty="0" smtClean="0"/>
                  <a:t>, R, </a:t>
                </a:r>
                <a:r>
                  <a:rPr lang="en-US" altLang="zh-CN" sz="2400" dirty="0" smtClean="0">
                    <a:sym typeface="Symbol" panose="05050102010706020507" pitchFamily="18" charset="2"/>
                  </a:rPr>
                  <a:t>G</a:t>
                </a:r>
                <a:endParaRPr lang="zh-CN" altLang="en-US" sz="2400" dirty="0"/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747657" y="2838133"/>
              <a:ext cx="40405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p </a:t>
              </a:r>
              <a:r>
                <a:rPr lang="en-US" altLang="zh-CN" sz="2400" dirty="0" smtClean="0">
                  <a:sym typeface="Symbol" panose="05050102010706020507" pitchFamily="18" charset="2"/>
                </a:rPr>
                <a:t> B </a:t>
              </a:r>
              <a:r>
                <a:rPr lang="en-US" altLang="zh-CN" sz="2400" dirty="0">
                  <a:sym typeface="Symbol" panose="05050102010706020507" pitchFamily="18" charset="2"/>
                </a:rPr>
                <a:t> </a:t>
              </a:r>
              <a:r>
                <a:rPr lang="en-US" altLang="zh-CN" sz="2400" dirty="0" smtClean="0">
                  <a:solidFill>
                    <a:srgbClr val="FF0000"/>
                  </a:solidFill>
                  <a:sym typeface="Symbol" panose="05050102010706020507" pitchFamily="18" charset="2"/>
                </a:rPr>
                <a:t>Enabled(D)</a:t>
              </a:r>
              <a:r>
                <a:rPr lang="en-US" altLang="zh-CN" sz="2400" dirty="0" smtClean="0">
                  <a:sym typeface="Symbol" panose="05050102010706020507" pitchFamily="18" charset="2"/>
                </a:rPr>
                <a:t>  </a:t>
              </a:r>
              <a:r>
                <a:rPr lang="en-US" altLang="zh-CN" sz="2400" dirty="0" smtClean="0"/>
                <a:t>p</a:t>
              </a:r>
              <a:r>
                <a:rPr lang="en-US" altLang="zh-CN" sz="2400" dirty="0" smtClean="0">
                  <a:sym typeface="Symbol" panose="05050102010706020507" pitchFamily="18" charset="2"/>
                </a:rPr>
                <a:t>’ </a:t>
              </a:r>
              <a:r>
                <a:rPr lang="en-US" altLang="zh-CN" sz="2400" b="1" dirty="0" smtClean="0">
                  <a:solidFill>
                    <a:srgbClr val="C00000"/>
                  </a:solidFill>
                  <a:sym typeface="Symbol" panose="05050102010706020507" pitchFamily="18" charset="2"/>
                </a:rPr>
                <a:t>*</a:t>
              </a:r>
              <a:r>
                <a:rPr lang="en-US" altLang="zh-CN" sz="2400" dirty="0">
                  <a:solidFill>
                    <a:srgbClr val="00B050"/>
                  </a:solidFill>
                  <a:sym typeface="Symbol" panose="05050102010706020507" pitchFamily="18" charset="2"/>
                </a:rPr>
                <a:t> </a:t>
              </a:r>
              <a:endParaRPr lang="zh-CN" altLang="en-US" sz="2400" b="1" dirty="0">
                <a:solidFill>
                  <a:srgbClr val="C00000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943618" y="2835637"/>
              <a:ext cx="39786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/>
                <a:t>…</a:t>
              </a:r>
              <a:endParaRPr lang="zh-CN" alt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778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45542"/>
          </a:xfrm>
        </p:spPr>
        <p:txBody>
          <a:bodyPr/>
          <a:lstStyle/>
          <a:p>
            <a:r>
              <a:rPr lang="en-US" altLang="zh-CN" dirty="0" smtClean="0"/>
              <a:t>Establish </a:t>
            </a:r>
            <a:r>
              <a:rPr lang="en-US" altLang="zh-CN" dirty="0" smtClean="0">
                <a:solidFill>
                  <a:srgbClr val="FF0000"/>
                </a:solidFill>
              </a:rPr>
              <a:t>D</a:t>
            </a:r>
            <a:endParaRPr lang="zh-CN" altLang="en-US" dirty="0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>
          <a:xfrm>
            <a:off x="628650" y="1383323"/>
            <a:ext cx="7886700" cy="479364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Termination of loop (“critical section”) when D is enabled</a:t>
            </a:r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Global constraints</a:t>
            </a:r>
            <a:r>
              <a:rPr lang="en-US" altLang="zh-CN" dirty="0"/>
              <a:t> </a:t>
            </a:r>
            <a:r>
              <a:rPr lang="en-US" altLang="zh-CN" dirty="0" smtClean="0"/>
              <a:t>(at TOP rule)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628650" y="2308756"/>
            <a:ext cx="7886700" cy="1084044"/>
            <a:chOff x="628650" y="2835637"/>
            <a:chExt cx="7886700" cy="1084044"/>
          </a:xfrm>
        </p:grpSpPr>
        <p:grpSp>
          <p:nvGrpSpPr>
            <p:cNvPr id="18" name="组合 17"/>
            <p:cNvGrpSpPr/>
            <p:nvPr/>
          </p:nvGrpSpPr>
          <p:grpSpPr>
            <a:xfrm>
              <a:off x="4890208" y="2841222"/>
              <a:ext cx="2555362" cy="461665"/>
              <a:chOff x="4354882" y="1896299"/>
              <a:chExt cx="2555362" cy="461665"/>
            </a:xfrm>
          </p:grpSpPr>
          <p:sp>
            <p:nvSpPr>
              <p:cNvPr id="4" name="文本框 3"/>
              <p:cNvSpPr txBox="1"/>
              <p:nvPr/>
            </p:nvSpPr>
            <p:spPr>
              <a:xfrm>
                <a:off x="5662928" y="1896299"/>
                <a:ext cx="124731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/>
                  <a:t>{p’} </a:t>
                </a:r>
                <a:r>
                  <a:rPr lang="en-US" altLang="zh-CN" sz="2400" dirty="0" smtClean="0">
                    <a:solidFill>
                      <a:srgbClr val="0000FF"/>
                    </a:solidFill>
                  </a:rPr>
                  <a:t>C</a:t>
                </a:r>
                <a:r>
                  <a:rPr lang="en-US" altLang="zh-CN" sz="2400" dirty="0" smtClean="0"/>
                  <a:t> {p}</a:t>
                </a:r>
                <a:endParaRPr lang="zh-CN" altLang="en-US" sz="2400" dirty="0"/>
              </a:p>
            </p:txBody>
          </p:sp>
          <p:grpSp>
            <p:nvGrpSpPr>
              <p:cNvPr id="5" name="组合 4"/>
              <p:cNvGrpSpPr/>
              <p:nvPr/>
            </p:nvGrpSpPr>
            <p:grpSpPr>
              <a:xfrm>
                <a:off x="5414012" y="2016241"/>
                <a:ext cx="210279" cy="283336"/>
                <a:chOff x="1081825" y="3412901"/>
                <a:chExt cx="167426" cy="283336"/>
              </a:xfrm>
            </p:grpSpPr>
            <p:cxnSp>
              <p:nvCxnSpPr>
                <p:cNvPr id="16" name="直接连接符 15"/>
                <p:cNvCxnSpPr/>
                <p:nvPr/>
              </p:nvCxnSpPr>
              <p:spPr>
                <a:xfrm>
                  <a:off x="1081825" y="3412901"/>
                  <a:ext cx="0" cy="283336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接连接符 16"/>
                <p:cNvCxnSpPr/>
                <p:nvPr/>
              </p:nvCxnSpPr>
              <p:spPr>
                <a:xfrm>
                  <a:off x="1081825" y="3554569"/>
                  <a:ext cx="167426" cy="0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" name="文本框 5"/>
              <p:cNvSpPr txBox="1"/>
              <p:nvPr/>
            </p:nvSpPr>
            <p:spPr>
              <a:xfrm>
                <a:off x="4354882" y="1896299"/>
                <a:ext cx="12032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rgbClr val="FF0000"/>
                    </a:solidFill>
                  </a:rPr>
                  <a:t>D</a:t>
                </a:r>
                <a:r>
                  <a:rPr lang="en-US" altLang="zh-CN" sz="2400" dirty="0" smtClean="0"/>
                  <a:t>, R, G</a:t>
                </a:r>
                <a:endParaRPr lang="zh-CN" altLang="en-US" sz="2400" dirty="0"/>
              </a:p>
            </p:txBody>
          </p:sp>
        </p:grpSp>
        <p:cxnSp>
          <p:nvCxnSpPr>
            <p:cNvPr id="7" name="直接连接符 6"/>
            <p:cNvCxnSpPr/>
            <p:nvPr/>
          </p:nvCxnSpPr>
          <p:spPr>
            <a:xfrm>
              <a:off x="628650" y="3380451"/>
              <a:ext cx="78867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组合 2"/>
            <p:cNvGrpSpPr/>
            <p:nvPr/>
          </p:nvGrpSpPr>
          <p:grpSpPr>
            <a:xfrm>
              <a:off x="2246612" y="3458016"/>
              <a:ext cx="5083187" cy="461665"/>
              <a:chOff x="1582615" y="3376944"/>
              <a:chExt cx="5083187" cy="461665"/>
            </a:xfrm>
          </p:grpSpPr>
          <p:sp>
            <p:nvSpPr>
              <p:cNvPr id="8" name="文本框 7"/>
              <p:cNvSpPr txBox="1"/>
              <p:nvPr/>
            </p:nvSpPr>
            <p:spPr>
              <a:xfrm>
                <a:off x="2950491" y="3376944"/>
                <a:ext cx="37153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/>
                  <a:t>{p} while B do </a:t>
                </a:r>
                <a:r>
                  <a:rPr lang="en-US" altLang="zh-CN" sz="2400" dirty="0" smtClean="0">
                    <a:solidFill>
                      <a:srgbClr val="0000FF"/>
                    </a:solidFill>
                  </a:rPr>
                  <a:t>C</a:t>
                </a:r>
                <a:r>
                  <a:rPr lang="en-US" altLang="zh-CN" sz="2400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altLang="zh-CN" sz="2400" dirty="0" smtClean="0"/>
                  <a:t>{p</a:t>
                </a:r>
                <a:r>
                  <a:rPr lang="en-US" altLang="zh-CN" sz="2400" dirty="0">
                    <a:sym typeface="Symbol" panose="05050102010706020507" pitchFamily="18" charset="2"/>
                  </a:rPr>
                  <a:t>  </a:t>
                </a:r>
                <a:r>
                  <a:rPr lang="en-US" altLang="zh-CN" sz="2400" dirty="0" smtClean="0">
                    <a:sym typeface="Symbol" panose="05050102010706020507" pitchFamily="18" charset="2"/>
                  </a:rPr>
                  <a:t>B</a:t>
                </a:r>
                <a:r>
                  <a:rPr lang="en-US" altLang="zh-CN" sz="2400" dirty="0" smtClean="0"/>
                  <a:t>}</a:t>
                </a:r>
                <a:endParaRPr lang="zh-CN" altLang="en-US" sz="2400" dirty="0"/>
              </a:p>
            </p:txBody>
          </p:sp>
          <p:grpSp>
            <p:nvGrpSpPr>
              <p:cNvPr id="9" name="组合 8"/>
              <p:cNvGrpSpPr/>
              <p:nvPr/>
            </p:nvGrpSpPr>
            <p:grpSpPr>
              <a:xfrm>
                <a:off x="2701576" y="3496886"/>
                <a:ext cx="210279" cy="283336"/>
                <a:chOff x="1081825" y="3412901"/>
                <a:chExt cx="167426" cy="283336"/>
              </a:xfrm>
            </p:grpSpPr>
            <p:cxnSp>
              <p:nvCxnSpPr>
                <p:cNvPr id="14" name="直接连接符 13"/>
                <p:cNvCxnSpPr/>
                <p:nvPr/>
              </p:nvCxnSpPr>
              <p:spPr>
                <a:xfrm>
                  <a:off x="1081825" y="3412901"/>
                  <a:ext cx="0" cy="283336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直接连接符 14"/>
                <p:cNvCxnSpPr/>
                <p:nvPr/>
              </p:nvCxnSpPr>
              <p:spPr>
                <a:xfrm>
                  <a:off x="1081825" y="3554569"/>
                  <a:ext cx="167426" cy="0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文本框 9"/>
              <p:cNvSpPr txBox="1"/>
              <p:nvPr/>
            </p:nvSpPr>
            <p:spPr>
              <a:xfrm>
                <a:off x="1582615" y="3376944"/>
                <a:ext cx="10259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rgbClr val="FF0000"/>
                    </a:solidFill>
                  </a:rPr>
                  <a:t>D</a:t>
                </a:r>
                <a:r>
                  <a:rPr lang="en-US" altLang="zh-CN" sz="2400" dirty="0" smtClean="0"/>
                  <a:t>, R, </a:t>
                </a:r>
                <a:r>
                  <a:rPr lang="en-US" altLang="zh-CN" sz="2400" dirty="0" smtClean="0">
                    <a:sym typeface="Symbol" panose="05050102010706020507" pitchFamily="18" charset="2"/>
                  </a:rPr>
                  <a:t>G</a:t>
                </a:r>
                <a:endParaRPr lang="zh-CN" altLang="en-US" sz="2400" dirty="0"/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747657" y="2838133"/>
              <a:ext cx="40405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p </a:t>
              </a:r>
              <a:r>
                <a:rPr lang="en-US" altLang="zh-CN" sz="2400" dirty="0" smtClean="0">
                  <a:sym typeface="Symbol" panose="05050102010706020507" pitchFamily="18" charset="2"/>
                </a:rPr>
                <a:t> B </a:t>
              </a:r>
              <a:r>
                <a:rPr lang="en-US" altLang="zh-CN" sz="2400" dirty="0">
                  <a:sym typeface="Symbol" panose="05050102010706020507" pitchFamily="18" charset="2"/>
                </a:rPr>
                <a:t> </a:t>
              </a:r>
              <a:r>
                <a:rPr lang="en-US" altLang="zh-CN" sz="2400" dirty="0" smtClean="0">
                  <a:solidFill>
                    <a:srgbClr val="FF0000"/>
                  </a:solidFill>
                  <a:sym typeface="Symbol" panose="05050102010706020507" pitchFamily="18" charset="2"/>
                </a:rPr>
                <a:t>Enabled(D)</a:t>
              </a:r>
              <a:r>
                <a:rPr lang="en-US" altLang="zh-CN" sz="2400" dirty="0" smtClean="0">
                  <a:sym typeface="Symbol" panose="05050102010706020507" pitchFamily="18" charset="2"/>
                </a:rPr>
                <a:t>  </a:t>
              </a:r>
              <a:r>
                <a:rPr lang="en-US" altLang="zh-CN" sz="2400" dirty="0" smtClean="0"/>
                <a:t>p</a:t>
              </a:r>
              <a:r>
                <a:rPr lang="en-US" altLang="zh-CN" sz="2400" dirty="0" smtClean="0">
                  <a:sym typeface="Symbol" panose="05050102010706020507" pitchFamily="18" charset="2"/>
                </a:rPr>
                <a:t>’ </a:t>
              </a:r>
              <a:r>
                <a:rPr lang="en-US" altLang="zh-CN" sz="2400" b="1" dirty="0" smtClean="0">
                  <a:solidFill>
                    <a:srgbClr val="C00000"/>
                  </a:solidFill>
                  <a:sym typeface="Symbol" panose="05050102010706020507" pitchFamily="18" charset="2"/>
                </a:rPr>
                <a:t>*</a:t>
              </a:r>
              <a:r>
                <a:rPr lang="en-US" altLang="zh-CN" sz="2400" dirty="0">
                  <a:solidFill>
                    <a:srgbClr val="00B050"/>
                  </a:solidFill>
                  <a:sym typeface="Symbol" panose="05050102010706020507" pitchFamily="18" charset="2"/>
                </a:rPr>
                <a:t> </a:t>
              </a:r>
              <a:endParaRPr lang="zh-CN" altLang="en-US" sz="2400" b="1" dirty="0">
                <a:solidFill>
                  <a:srgbClr val="C00000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943618" y="2835637"/>
              <a:ext cx="39786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/>
                <a:t>…</a:t>
              </a:r>
              <a:endParaRPr lang="zh-CN" altLang="en-US" sz="2400" dirty="0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28650" y="4586800"/>
            <a:ext cx="7886700" cy="1628945"/>
            <a:chOff x="628650" y="4586800"/>
            <a:chExt cx="7886700" cy="1628945"/>
          </a:xfrm>
        </p:grpSpPr>
        <p:grpSp>
          <p:nvGrpSpPr>
            <p:cNvPr id="21" name="组合 20"/>
            <p:cNvGrpSpPr/>
            <p:nvPr/>
          </p:nvGrpSpPr>
          <p:grpSpPr>
            <a:xfrm>
              <a:off x="1224214" y="4586800"/>
              <a:ext cx="6428642" cy="461665"/>
              <a:chOff x="4354882" y="1896299"/>
              <a:chExt cx="6428642" cy="461665"/>
            </a:xfrm>
          </p:grpSpPr>
          <p:sp>
            <p:nvSpPr>
              <p:cNvPr id="32" name="文本框 31"/>
              <p:cNvSpPr txBox="1"/>
              <p:nvPr/>
            </p:nvSpPr>
            <p:spPr>
              <a:xfrm>
                <a:off x="5662927" y="1896299"/>
                <a:ext cx="512059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/>
                  <a:t>{p </a:t>
                </a:r>
                <a:r>
                  <a:rPr lang="en-US" altLang="zh-CN" sz="2400" dirty="0" smtClean="0">
                    <a:sym typeface="Symbol" panose="05050102010706020507" pitchFamily="18" charset="2"/>
                  </a:rPr>
                  <a:t> </a:t>
                </a:r>
                <a:r>
                  <a:rPr lang="en-US" altLang="zh-CN" sz="2400" dirty="0" err="1" smtClean="0">
                    <a:sym typeface="Symbol" panose="05050102010706020507" pitchFamily="18" charset="2"/>
                  </a:rPr>
                  <a:t>arem</a:t>
                </a:r>
                <a:r>
                  <a:rPr lang="en-US" altLang="zh-CN" sz="2400" dirty="0" smtClean="0">
                    <a:sym typeface="Symbol" panose="05050102010706020507" pitchFamily="18" charset="2"/>
                  </a:rPr>
                  <a:t>(</a:t>
                </a:r>
                <a:r>
                  <a:rPr lang="en-US" altLang="zh-CN" sz="2400" dirty="0" smtClean="0">
                    <a:solidFill>
                      <a:srgbClr val="0000FF"/>
                    </a:solidFill>
                    <a:sym typeface="Symbol" panose="05050102010706020507" pitchFamily="18" charset="2"/>
                  </a:rPr>
                  <a:t>A</a:t>
                </a:r>
                <a:r>
                  <a:rPr lang="en-US" altLang="zh-CN" sz="2400" dirty="0" smtClean="0">
                    <a:sym typeface="Symbol" panose="05050102010706020507" pitchFamily="18" charset="2"/>
                  </a:rPr>
                  <a:t>)  (E)</a:t>
                </a:r>
                <a:r>
                  <a:rPr lang="en-US" altLang="zh-CN" sz="2400" dirty="0" smtClean="0"/>
                  <a:t>} </a:t>
                </a:r>
                <a:r>
                  <a:rPr lang="en-US" altLang="zh-CN" sz="2400" dirty="0" smtClean="0">
                    <a:solidFill>
                      <a:srgbClr val="0000FF"/>
                    </a:solidFill>
                  </a:rPr>
                  <a:t>C</a:t>
                </a:r>
                <a:r>
                  <a:rPr lang="en-US" altLang="zh-CN" sz="2400" dirty="0" smtClean="0"/>
                  <a:t> {p </a:t>
                </a:r>
                <a:r>
                  <a:rPr lang="en-US" altLang="zh-CN" sz="2400" dirty="0" smtClean="0">
                    <a:sym typeface="Symbol" panose="05050102010706020507" pitchFamily="18" charset="2"/>
                  </a:rPr>
                  <a:t> </a:t>
                </a:r>
                <a:r>
                  <a:rPr lang="en-US" altLang="zh-CN" sz="2400" dirty="0" err="1" smtClean="0">
                    <a:sym typeface="Symbol" panose="05050102010706020507" pitchFamily="18" charset="2"/>
                  </a:rPr>
                  <a:t>arem</a:t>
                </a:r>
                <a:r>
                  <a:rPr lang="en-US" altLang="zh-CN" sz="2400" dirty="0" smtClean="0">
                    <a:sym typeface="Symbol" panose="05050102010706020507" pitchFamily="18" charset="2"/>
                  </a:rPr>
                  <a:t>(skip)</a:t>
                </a:r>
                <a:r>
                  <a:rPr lang="en-US" altLang="zh-CN" sz="2400" dirty="0" smtClean="0"/>
                  <a:t>}</a:t>
                </a:r>
                <a:endParaRPr lang="zh-CN" altLang="en-US" sz="2400" dirty="0"/>
              </a:p>
            </p:txBody>
          </p:sp>
          <p:grpSp>
            <p:nvGrpSpPr>
              <p:cNvPr id="33" name="组合 32"/>
              <p:cNvGrpSpPr/>
              <p:nvPr/>
            </p:nvGrpSpPr>
            <p:grpSpPr>
              <a:xfrm>
                <a:off x="5414012" y="2016241"/>
                <a:ext cx="210279" cy="283336"/>
                <a:chOff x="1081825" y="3412901"/>
                <a:chExt cx="167426" cy="283336"/>
              </a:xfrm>
            </p:grpSpPr>
            <p:cxnSp>
              <p:nvCxnSpPr>
                <p:cNvPr id="35" name="直接连接符 34"/>
                <p:cNvCxnSpPr/>
                <p:nvPr/>
              </p:nvCxnSpPr>
              <p:spPr>
                <a:xfrm>
                  <a:off x="1081825" y="3412901"/>
                  <a:ext cx="0" cy="283336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直接连接符 35"/>
                <p:cNvCxnSpPr/>
                <p:nvPr/>
              </p:nvCxnSpPr>
              <p:spPr>
                <a:xfrm>
                  <a:off x="1081825" y="3554569"/>
                  <a:ext cx="167426" cy="0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4" name="文本框 33"/>
              <p:cNvSpPr txBox="1"/>
              <p:nvPr/>
            </p:nvSpPr>
            <p:spPr>
              <a:xfrm>
                <a:off x="4354882" y="1896299"/>
                <a:ext cx="12032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rgbClr val="FF0000"/>
                    </a:solidFill>
                  </a:rPr>
                  <a:t>D</a:t>
                </a:r>
                <a:r>
                  <a:rPr lang="en-US" altLang="zh-CN" sz="2400" dirty="0" smtClean="0"/>
                  <a:t>, R, G</a:t>
                </a:r>
                <a:endParaRPr lang="zh-CN" altLang="en-US" sz="2400" dirty="0"/>
              </a:p>
            </p:txBody>
          </p:sp>
        </p:grpSp>
        <p:cxnSp>
          <p:nvCxnSpPr>
            <p:cNvPr id="22" name="直接连接符 21"/>
            <p:cNvCxnSpPr/>
            <p:nvPr/>
          </p:nvCxnSpPr>
          <p:spPr>
            <a:xfrm>
              <a:off x="628650" y="5676515"/>
              <a:ext cx="78867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组合 22"/>
            <p:cNvGrpSpPr/>
            <p:nvPr/>
          </p:nvGrpSpPr>
          <p:grpSpPr>
            <a:xfrm>
              <a:off x="2713000" y="5754080"/>
              <a:ext cx="2759143" cy="461665"/>
              <a:chOff x="1582615" y="3376944"/>
              <a:chExt cx="2759143" cy="461665"/>
            </a:xfrm>
          </p:grpSpPr>
          <p:sp>
            <p:nvSpPr>
              <p:cNvPr id="26" name="文本框 25"/>
              <p:cNvSpPr txBox="1"/>
              <p:nvPr/>
            </p:nvSpPr>
            <p:spPr>
              <a:xfrm>
                <a:off x="2950492" y="3376944"/>
                <a:ext cx="13912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/>
                  <a:t>{p} C : </a:t>
                </a:r>
                <a:r>
                  <a:rPr lang="en-US" altLang="zh-CN" sz="2400" dirty="0" smtClean="0">
                    <a:solidFill>
                      <a:srgbClr val="0000FF"/>
                    </a:solidFill>
                  </a:rPr>
                  <a:t>A</a:t>
                </a:r>
                <a:endParaRPr lang="zh-CN" altLang="en-US" sz="2400" dirty="0">
                  <a:solidFill>
                    <a:srgbClr val="0000FF"/>
                  </a:solidFill>
                </a:endParaRPr>
              </a:p>
            </p:txBody>
          </p:sp>
          <p:grpSp>
            <p:nvGrpSpPr>
              <p:cNvPr id="28" name="组合 27"/>
              <p:cNvGrpSpPr/>
              <p:nvPr/>
            </p:nvGrpSpPr>
            <p:grpSpPr>
              <a:xfrm>
                <a:off x="2701576" y="3496886"/>
                <a:ext cx="210279" cy="283336"/>
                <a:chOff x="1081825" y="3412901"/>
                <a:chExt cx="167426" cy="283336"/>
              </a:xfrm>
            </p:grpSpPr>
            <p:cxnSp>
              <p:nvCxnSpPr>
                <p:cNvPr id="30" name="直接连接符 29"/>
                <p:cNvCxnSpPr/>
                <p:nvPr/>
              </p:nvCxnSpPr>
              <p:spPr>
                <a:xfrm>
                  <a:off x="1081825" y="3412901"/>
                  <a:ext cx="0" cy="283336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直接连接符 30"/>
                <p:cNvCxnSpPr/>
                <p:nvPr/>
              </p:nvCxnSpPr>
              <p:spPr>
                <a:xfrm>
                  <a:off x="1081825" y="3554569"/>
                  <a:ext cx="167426" cy="0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9" name="文本框 28"/>
              <p:cNvSpPr txBox="1"/>
              <p:nvPr/>
            </p:nvSpPr>
            <p:spPr>
              <a:xfrm>
                <a:off x="1582615" y="3376944"/>
                <a:ext cx="10259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rgbClr val="FF0000"/>
                    </a:solidFill>
                  </a:rPr>
                  <a:t>D</a:t>
                </a:r>
                <a:r>
                  <a:rPr lang="en-US" altLang="zh-CN" sz="2400" dirty="0" smtClean="0"/>
                  <a:t>, R, </a:t>
                </a:r>
                <a:r>
                  <a:rPr lang="en-US" altLang="zh-CN" sz="2400" dirty="0" smtClean="0">
                    <a:sym typeface="Symbol" panose="05050102010706020507" pitchFamily="18" charset="2"/>
                  </a:rPr>
                  <a:t>G</a:t>
                </a:r>
                <a:endParaRPr lang="zh-CN" altLang="en-US" sz="2400" dirty="0"/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628650" y="5072951"/>
              <a:ext cx="23839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p </a:t>
              </a:r>
              <a:r>
                <a:rPr lang="en-US" altLang="zh-CN" sz="2400" dirty="0" smtClean="0">
                  <a:sym typeface="Symbol" panose="05050102010706020507" pitchFamily="18" charset="2"/>
                </a:rPr>
                <a:t> </a:t>
              </a:r>
              <a:r>
                <a:rPr lang="en-US" altLang="zh-CN" sz="2400" dirty="0" smtClean="0">
                  <a:solidFill>
                    <a:srgbClr val="FF0000"/>
                  </a:solidFill>
                  <a:sym typeface="Symbol" panose="05050102010706020507" pitchFamily="18" charset="2"/>
                </a:rPr>
                <a:t>Enabled(D)</a:t>
              </a:r>
              <a:endParaRPr lang="zh-CN" altLang="en-US" sz="2400" b="1" dirty="0">
                <a:solidFill>
                  <a:srgbClr val="C00000"/>
                </a:solidFill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229956" y="5105054"/>
              <a:ext cx="47957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G </a:t>
              </a:r>
              <a:r>
                <a:rPr lang="en-US" altLang="zh-CN" sz="2400" dirty="0" smtClean="0">
                  <a:sym typeface="Symbol" panose="05050102010706020507" pitchFamily="18" charset="2"/>
                </a:rPr>
                <a:t> D  (</a:t>
              </a:r>
              <a:r>
                <a:rPr lang="en-US" altLang="zh-CN" sz="2400" dirty="0" smtClean="0">
                  <a:solidFill>
                    <a:srgbClr val="FF0000"/>
                  </a:solidFill>
                  <a:sym typeface="Symbol" panose="05050102010706020507" pitchFamily="18" charset="2"/>
                </a:rPr>
                <a:t>Enabled(D) </a:t>
              </a:r>
              <a:r>
                <a:rPr lang="en-US" altLang="zh-CN" sz="24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></a:t>
              </a:r>
              <a:r>
                <a:rPr lang="en-US" altLang="zh-CN" sz="2400" dirty="0">
                  <a:solidFill>
                    <a:srgbClr val="FF0000"/>
                  </a:solidFill>
                  <a:sym typeface="Symbol" panose="05050102010706020507" pitchFamily="18" charset="2"/>
                </a:rPr>
                <a:t> Enabled(D</a:t>
              </a:r>
              <a:r>
                <a:rPr lang="en-US" altLang="zh-CN" sz="2400" dirty="0" smtClean="0">
                  <a:solidFill>
                    <a:srgbClr val="FF0000"/>
                  </a:solidFill>
                  <a:sym typeface="Symbol" panose="05050102010706020507" pitchFamily="18" charset="2"/>
                </a:rPr>
                <a:t>)</a:t>
              </a:r>
              <a:r>
                <a:rPr lang="en-US" altLang="zh-CN" sz="2400" dirty="0" smtClean="0">
                  <a:sym typeface="Symbol" panose="05050102010706020507" pitchFamily="18" charset="2"/>
                </a:rPr>
                <a:t>)</a:t>
              </a:r>
              <a:endParaRPr lang="zh-CN" altLang="en-US" sz="2400" b="1" dirty="0">
                <a:solidFill>
                  <a:srgbClr val="C00000"/>
                </a:solidFill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8067584" y="5072952"/>
              <a:ext cx="39786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/>
                <a:t>…</a:t>
              </a:r>
              <a:endParaRPr lang="zh-CN" alt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911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DProgress</a:t>
            </a:r>
            <a:r>
              <a:rPr lang="en-US" altLang="zh-CN" dirty="0" smtClean="0"/>
              <a:t> queue for blocking</a:t>
            </a:r>
            <a:endParaRPr lang="zh-CN" altLang="en-US" dirty="0"/>
          </a:p>
        </p:txBody>
      </p:sp>
      <p:grpSp>
        <p:nvGrpSpPr>
          <p:cNvPr id="20" name="组合 19"/>
          <p:cNvGrpSpPr/>
          <p:nvPr/>
        </p:nvGrpSpPr>
        <p:grpSpPr>
          <a:xfrm>
            <a:off x="5870144" y="3679656"/>
            <a:ext cx="2555362" cy="461665"/>
            <a:chOff x="4354882" y="1896299"/>
            <a:chExt cx="2555362" cy="461665"/>
          </a:xfrm>
        </p:grpSpPr>
        <p:sp>
          <p:nvSpPr>
            <p:cNvPr id="30" name="文本框 29"/>
            <p:cNvSpPr txBox="1"/>
            <p:nvPr/>
          </p:nvSpPr>
          <p:spPr>
            <a:xfrm>
              <a:off x="5662928" y="1896299"/>
              <a:ext cx="12473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{p’} </a:t>
              </a:r>
              <a:r>
                <a:rPr lang="en-US" altLang="zh-CN" sz="2400" dirty="0" smtClean="0">
                  <a:solidFill>
                    <a:srgbClr val="0000FF"/>
                  </a:solidFill>
                </a:rPr>
                <a:t>C</a:t>
              </a:r>
              <a:r>
                <a:rPr lang="en-US" altLang="zh-CN" sz="2400" dirty="0" smtClean="0"/>
                <a:t> {p}</a:t>
              </a:r>
              <a:endParaRPr lang="zh-CN" altLang="en-US" sz="2400" dirty="0"/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5414012" y="2016241"/>
              <a:ext cx="210279" cy="283336"/>
              <a:chOff x="1081825" y="3412901"/>
              <a:chExt cx="167426" cy="283336"/>
            </a:xfrm>
          </p:grpSpPr>
          <p:cxnSp>
            <p:nvCxnSpPr>
              <p:cNvPr id="33" name="直接连接符 32"/>
              <p:cNvCxnSpPr/>
              <p:nvPr/>
            </p:nvCxnSpPr>
            <p:spPr>
              <a:xfrm>
                <a:off x="1081825" y="3412901"/>
                <a:ext cx="0" cy="283336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>
                <a:off x="1081825" y="3554569"/>
                <a:ext cx="167426" cy="0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2" name="文本框 31"/>
            <p:cNvSpPr txBox="1"/>
            <p:nvPr/>
          </p:nvSpPr>
          <p:spPr>
            <a:xfrm>
              <a:off x="4354882" y="1896299"/>
              <a:ext cx="12032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FF0000"/>
                  </a:solidFill>
                </a:rPr>
                <a:t>D</a:t>
              </a:r>
              <a:r>
                <a:rPr lang="en-US" altLang="zh-CN" sz="2400" dirty="0" smtClean="0"/>
                <a:t>, R, G</a:t>
              </a:r>
              <a:endParaRPr lang="zh-CN" altLang="en-US" sz="2400" dirty="0"/>
            </a:p>
          </p:txBody>
        </p:sp>
      </p:grpSp>
      <p:cxnSp>
        <p:nvCxnSpPr>
          <p:cNvPr id="21" name="直接连接符 20"/>
          <p:cNvCxnSpPr/>
          <p:nvPr/>
        </p:nvCxnSpPr>
        <p:spPr>
          <a:xfrm>
            <a:off x="775560" y="4218885"/>
            <a:ext cx="78867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2393522" y="4296450"/>
            <a:ext cx="5083187" cy="461665"/>
            <a:chOff x="1582615" y="3376944"/>
            <a:chExt cx="5083187" cy="461665"/>
          </a:xfrm>
        </p:grpSpPr>
        <p:sp>
          <p:nvSpPr>
            <p:cNvPr id="25" name="文本框 24"/>
            <p:cNvSpPr txBox="1"/>
            <p:nvPr/>
          </p:nvSpPr>
          <p:spPr>
            <a:xfrm>
              <a:off x="2950491" y="3376944"/>
              <a:ext cx="37153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{p} while B do </a:t>
              </a:r>
              <a:r>
                <a:rPr lang="en-US" altLang="zh-CN" sz="2400" dirty="0" smtClean="0">
                  <a:solidFill>
                    <a:srgbClr val="0000FF"/>
                  </a:solidFill>
                </a:rPr>
                <a:t>C</a:t>
              </a:r>
              <a:r>
                <a:rPr lang="en-US" altLang="zh-CN" sz="2400" dirty="0" smtClean="0">
                  <a:solidFill>
                    <a:srgbClr val="C00000"/>
                  </a:solidFill>
                </a:rPr>
                <a:t> </a:t>
              </a:r>
              <a:r>
                <a:rPr lang="en-US" altLang="zh-CN" sz="2400" dirty="0" smtClean="0"/>
                <a:t>{p</a:t>
              </a:r>
              <a:r>
                <a:rPr lang="en-US" altLang="zh-CN" sz="2400" dirty="0">
                  <a:sym typeface="Symbol" panose="05050102010706020507" pitchFamily="18" charset="2"/>
                </a:rPr>
                <a:t>  </a:t>
              </a:r>
              <a:r>
                <a:rPr lang="en-US" altLang="zh-CN" sz="2400" dirty="0" smtClean="0">
                  <a:sym typeface="Symbol" panose="05050102010706020507" pitchFamily="18" charset="2"/>
                </a:rPr>
                <a:t>B</a:t>
              </a:r>
              <a:r>
                <a:rPr lang="en-US" altLang="zh-CN" sz="2400" dirty="0" smtClean="0"/>
                <a:t>}</a:t>
              </a:r>
              <a:endParaRPr lang="zh-CN" altLang="en-US" sz="2400" dirty="0"/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2701576" y="3496886"/>
              <a:ext cx="210279" cy="283336"/>
              <a:chOff x="1081825" y="3412901"/>
              <a:chExt cx="167426" cy="283336"/>
            </a:xfrm>
          </p:grpSpPr>
          <p:cxnSp>
            <p:nvCxnSpPr>
              <p:cNvPr id="28" name="直接连接符 27"/>
              <p:cNvCxnSpPr/>
              <p:nvPr/>
            </p:nvCxnSpPr>
            <p:spPr>
              <a:xfrm>
                <a:off x="1081825" y="3412901"/>
                <a:ext cx="0" cy="283336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>
                <a:off x="1081825" y="3554569"/>
                <a:ext cx="167426" cy="0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7" name="文本框 26"/>
            <p:cNvSpPr txBox="1"/>
            <p:nvPr/>
          </p:nvSpPr>
          <p:spPr>
            <a:xfrm>
              <a:off x="1582615" y="3376944"/>
              <a:ext cx="10259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FF0000"/>
                  </a:solidFill>
                </a:rPr>
                <a:t>D</a:t>
              </a:r>
              <a:r>
                <a:rPr lang="en-US" altLang="zh-CN" sz="2400" dirty="0" smtClean="0"/>
                <a:t>, R, </a:t>
              </a:r>
              <a:r>
                <a:rPr lang="en-US" altLang="zh-CN" sz="2400" dirty="0" smtClean="0">
                  <a:sym typeface="Symbol" panose="05050102010706020507" pitchFamily="18" charset="2"/>
                </a:rPr>
                <a:t>G</a:t>
              </a:r>
              <a:endParaRPr lang="zh-CN" altLang="en-US" sz="2400" dirty="0"/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894567" y="3676567"/>
            <a:ext cx="45332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p </a:t>
            </a:r>
            <a:r>
              <a:rPr lang="en-US" altLang="zh-CN" sz="2400" dirty="0" smtClean="0">
                <a:sym typeface="Symbol" panose="05050102010706020507" pitchFamily="18" charset="2"/>
              </a:rPr>
              <a:t> B </a:t>
            </a:r>
            <a:r>
              <a:rPr lang="en-US" altLang="zh-CN" sz="2400" dirty="0">
                <a:sym typeface="Symbol" panose="05050102010706020507" pitchFamily="18" charset="2"/>
              </a:rPr>
              <a:t> </a:t>
            </a:r>
            <a:r>
              <a:rPr lang="en-US" altLang="zh-CN" sz="2400" dirty="0" smtClean="0">
                <a:solidFill>
                  <a:schemeClr val="bg2">
                    <a:lumMod val="90000"/>
                  </a:schemeClr>
                </a:solidFill>
                <a:sym typeface="Symbol" panose="05050102010706020507" pitchFamily="18" charset="2"/>
              </a:rPr>
              <a:t>(Enabled(D)  </a:t>
            </a:r>
            <a:r>
              <a:rPr lang="en-US" altLang="zh-CN" sz="2400" dirty="0" smtClean="0">
                <a:solidFill>
                  <a:srgbClr val="00B050"/>
                </a:solidFill>
                <a:sym typeface="Symbol" panose="05050102010706020507" pitchFamily="18" charset="2"/>
              </a:rPr>
              <a:t>Q</a:t>
            </a:r>
            <a:r>
              <a:rPr lang="en-US" altLang="zh-CN" sz="2400" dirty="0" smtClean="0">
                <a:solidFill>
                  <a:schemeClr val="bg2">
                    <a:lumMod val="90000"/>
                  </a:schemeClr>
                </a:solidFill>
                <a:sym typeface="Symbol" panose="05050102010706020507" pitchFamily="18" charset="2"/>
              </a:rPr>
              <a:t>) </a:t>
            </a:r>
            <a:r>
              <a:rPr lang="en-US" altLang="zh-CN" sz="2400" dirty="0" smtClean="0">
                <a:sym typeface="Symbol" panose="05050102010706020507" pitchFamily="18" charset="2"/>
              </a:rPr>
              <a:t> </a:t>
            </a:r>
            <a:r>
              <a:rPr lang="en-US" altLang="zh-CN" sz="2400" dirty="0" smtClean="0"/>
              <a:t>p</a:t>
            </a:r>
            <a:r>
              <a:rPr lang="en-US" altLang="zh-CN" sz="2400" dirty="0" smtClean="0">
                <a:sym typeface="Symbol" panose="05050102010706020507" pitchFamily="18" charset="2"/>
              </a:rPr>
              <a:t>’ </a:t>
            </a:r>
            <a:r>
              <a:rPr lang="en-US" altLang="zh-CN" sz="24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*</a:t>
            </a:r>
            <a:r>
              <a:rPr lang="en-US" altLang="zh-CN" sz="2400" dirty="0">
                <a:solidFill>
                  <a:srgbClr val="00B050"/>
                </a:solidFill>
                <a:sym typeface="Symbol" panose="05050102010706020507" pitchFamily="18" charset="2"/>
              </a:rPr>
              <a:t> 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296633" y="3160576"/>
            <a:ext cx="32241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p </a:t>
            </a:r>
            <a:r>
              <a:rPr lang="en-US" altLang="zh-CN" sz="2400" dirty="0" smtClean="0">
                <a:sym typeface="Symbol" panose="05050102010706020507" pitchFamily="18" charset="2"/>
              </a:rPr>
              <a:t> </a:t>
            </a:r>
            <a:r>
              <a:rPr lang="en-US" altLang="zh-CN" sz="2400" dirty="0" err="1" smtClean="0">
                <a:sym typeface="Symbol" panose="05050102010706020507" pitchFamily="18" charset="2"/>
              </a:rPr>
              <a:t>DProgress</a:t>
            </a:r>
            <a:r>
              <a:rPr lang="en-US" altLang="zh-CN" sz="2400" dirty="0" smtClean="0">
                <a:sym typeface="Symbol" panose="05050102010706020507" pitchFamily="18" charset="2"/>
              </a:rPr>
              <a:t>(</a:t>
            </a:r>
            <a:r>
              <a:rPr lang="en-US" altLang="zh-CN" sz="2400" dirty="0">
                <a:latin typeface="Lucida Calligraphy" panose="03010101010101010101" pitchFamily="66" charset="0"/>
              </a:rPr>
              <a:t>n</a:t>
            </a:r>
            <a:r>
              <a:rPr lang="en-US" altLang="zh-CN" sz="2400" dirty="0">
                <a:solidFill>
                  <a:prstClr val="black"/>
                </a:solidFill>
              </a:rPr>
              <a:t>,  </a:t>
            </a:r>
            <a:r>
              <a:rPr lang="en-US" altLang="zh-CN" sz="2400" b="1" dirty="0">
                <a:solidFill>
                  <a:srgbClr val="FF0000"/>
                </a:solidFill>
              </a:rPr>
              <a:t>D</a:t>
            </a:r>
            <a:r>
              <a:rPr lang="en-US" altLang="zh-CN" sz="2400" dirty="0">
                <a:solidFill>
                  <a:prstClr val="black"/>
                </a:solidFill>
              </a:rPr>
              <a:t>, </a:t>
            </a:r>
            <a:r>
              <a:rPr lang="en-US" altLang="zh-CN" sz="2400" dirty="0" smtClean="0">
                <a:solidFill>
                  <a:srgbClr val="00B050"/>
                </a:solidFill>
              </a:rPr>
              <a:t>Q</a:t>
            </a:r>
            <a:r>
              <a:rPr lang="en-US" altLang="zh-CN" sz="2400" dirty="0" smtClean="0"/>
              <a:t>)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892919" y="3160576"/>
            <a:ext cx="34212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err="1" smtClean="0">
                <a:sym typeface="Symbol" panose="05050102010706020507" pitchFamily="18" charset="2"/>
              </a:rPr>
              <a:t>DProgress</a:t>
            </a:r>
            <a:r>
              <a:rPr lang="en-US" altLang="zh-CN" sz="2400" dirty="0" smtClean="0">
                <a:sym typeface="Symbol" panose="05050102010706020507" pitchFamily="18" charset="2"/>
              </a:rPr>
              <a:t>(</a:t>
            </a:r>
            <a:r>
              <a:rPr lang="en-US" altLang="zh-CN" sz="2400" dirty="0" smtClean="0">
                <a:latin typeface="Lucida Calligraphy" panose="03010101010101010101" pitchFamily="66" charset="0"/>
              </a:rPr>
              <a:t>n</a:t>
            </a:r>
            <a:r>
              <a:rPr lang="en-US" altLang="zh-CN" sz="2400" dirty="0">
                <a:solidFill>
                  <a:prstClr val="black"/>
                </a:solidFill>
              </a:rPr>
              <a:t>,  </a:t>
            </a:r>
            <a:r>
              <a:rPr lang="en-US" altLang="zh-CN" sz="2400" b="1" dirty="0">
                <a:solidFill>
                  <a:srgbClr val="FF0000"/>
                </a:solidFill>
              </a:rPr>
              <a:t>D</a:t>
            </a:r>
            <a:r>
              <a:rPr lang="en-US" altLang="zh-CN" sz="2400" dirty="0">
                <a:solidFill>
                  <a:prstClr val="black"/>
                </a:solidFill>
              </a:rPr>
              <a:t>, </a:t>
            </a:r>
            <a:r>
              <a:rPr lang="en-US" altLang="zh-CN" sz="2400" dirty="0" smtClean="0">
                <a:solidFill>
                  <a:srgbClr val="00B050"/>
                </a:solidFill>
              </a:rPr>
              <a:t>Q</a:t>
            </a:r>
            <a:r>
              <a:rPr lang="en-US" altLang="zh-CN" sz="2400" dirty="0" smtClean="0"/>
              <a:t>) stable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53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The full </a:t>
            </a:r>
            <a:r>
              <a:rPr lang="en-US" altLang="zh-CN" dirty="0"/>
              <a:t>rule </a:t>
            </a:r>
            <a:r>
              <a:rPr lang="en-US" altLang="zh-CN" dirty="0" smtClean="0"/>
              <a:t>for while</a:t>
            </a:r>
            <a:endParaRPr lang="zh-CN" altLang="en-US" dirty="0"/>
          </a:p>
        </p:txBody>
      </p:sp>
      <p:grpSp>
        <p:nvGrpSpPr>
          <p:cNvPr id="19" name="组合 18"/>
          <p:cNvGrpSpPr/>
          <p:nvPr/>
        </p:nvGrpSpPr>
        <p:grpSpPr>
          <a:xfrm>
            <a:off x="5870144" y="3679656"/>
            <a:ext cx="2555362" cy="461665"/>
            <a:chOff x="4354882" y="1896299"/>
            <a:chExt cx="2555362" cy="461665"/>
          </a:xfrm>
        </p:grpSpPr>
        <p:sp>
          <p:nvSpPr>
            <p:cNvPr id="20" name="文本框 19"/>
            <p:cNvSpPr txBox="1"/>
            <p:nvPr/>
          </p:nvSpPr>
          <p:spPr>
            <a:xfrm>
              <a:off x="5662928" y="1896299"/>
              <a:ext cx="12473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{p’} </a:t>
              </a:r>
              <a:r>
                <a:rPr lang="en-US" altLang="zh-CN" sz="2400" dirty="0" smtClean="0">
                  <a:solidFill>
                    <a:srgbClr val="0000FF"/>
                  </a:solidFill>
                </a:rPr>
                <a:t>C</a:t>
              </a:r>
              <a:r>
                <a:rPr lang="en-US" altLang="zh-CN" sz="2400" dirty="0" smtClean="0"/>
                <a:t> {p}</a:t>
              </a:r>
              <a:endParaRPr lang="zh-CN" altLang="en-US" sz="2400" dirty="0"/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5414012" y="2016241"/>
              <a:ext cx="210279" cy="283336"/>
              <a:chOff x="1081825" y="3412901"/>
              <a:chExt cx="167426" cy="283336"/>
            </a:xfrm>
          </p:grpSpPr>
          <p:cxnSp>
            <p:nvCxnSpPr>
              <p:cNvPr id="23" name="直接连接符 22"/>
              <p:cNvCxnSpPr/>
              <p:nvPr/>
            </p:nvCxnSpPr>
            <p:spPr>
              <a:xfrm>
                <a:off x="1081825" y="3412901"/>
                <a:ext cx="0" cy="283336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>
                <a:off x="1081825" y="3554569"/>
                <a:ext cx="167426" cy="0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2" name="文本框 21"/>
            <p:cNvSpPr txBox="1"/>
            <p:nvPr/>
          </p:nvSpPr>
          <p:spPr>
            <a:xfrm>
              <a:off x="4354882" y="1896299"/>
              <a:ext cx="12032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FF0000"/>
                  </a:solidFill>
                </a:rPr>
                <a:t>D</a:t>
              </a:r>
              <a:r>
                <a:rPr lang="en-US" altLang="zh-CN" sz="2400" dirty="0" smtClean="0"/>
                <a:t>, R, G</a:t>
              </a:r>
              <a:endParaRPr lang="zh-CN" altLang="en-US" sz="2400" dirty="0"/>
            </a:p>
          </p:txBody>
        </p:sp>
      </p:grpSp>
      <p:cxnSp>
        <p:nvCxnSpPr>
          <p:cNvPr id="25" name="直接连接符 24"/>
          <p:cNvCxnSpPr/>
          <p:nvPr/>
        </p:nvCxnSpPr>
        <p:spPr>
          <a:xfrm>
            <a:off x="775560" y="4218885"/>
            <a:ext cx="78867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/>
          <p:cNvGrpSpPr/>
          <p:nvPr/>
        </p:nvGrpSpPr>
        <p:grpSpPr>
          <a:xfrm>
            <a:off x="2393522" y="4296450"/>
            <a:ext cx="5083187" cy="461665"/>
            <a:chOff x="1582615" y="3376944"/>
            <a:chExt cx="5083187" cy="461665"/>
          </a:xfrm>
        </p:grpSpPr>
        <p:sp>
          <p:nvSpPr>
            <p:cNvPr id="27" name="文本框 26"/>
            <p:cNvSpPr txBox="1"/>
            <p:nvPr/>
          </p:nvSpPr>
          <p:spPr>
            <a:xfrm>
              <a:off x="2950491" y="3376944"/>
              <a:ext cx="37153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{p} while B do </a:t>
              </a:r>
              <a:r>
                <a:rPr lang="en-US" altLang="zh-CN" sz="2400" dirty="0" smtClean="0">
                  <a:solidFill>
                    <a:srgbClr val="0000FF"/>
                  </a:solidFill>
                </a:rPr>
                <a:t>C</a:t>
              </a:r>
              <a:r>
                <a:rPr lang="en-US" altLang="zh-CN" sz="2400" dirty="0" smtClean="0">
                  <a:solidFill>
                    <a:srgbClr val="C00000"/>
                  </a:solidFill>
                </a:rPr>
                <a:t> </a:t>
              </a:r>
              <a:r>
                <a:rPr lang="en-US" altLang="zh-CN" sz="2400" dirty="0" smtClean="0"/>
                <a:t>{p</a:t>
              </a:r>
              <a:r>
                <a:rPr lang="en-US" altLang="zh-CN" sz="2400" dirty="0">
                  <a:sym typeface="Symbol" panose="05050102010706020507" pitchFamily="18" charset="2"/>
                </a:rPr>
                <a:t>  </a:t>
              </a:r>
              <a:r>
                <a:rPr lang="en-US" altLang="zh-CN" sz="2400" dirty="0" smtClean="0">
                  <a:sym typeface="Symbol" panose="05050102010706020507" pitchFamily="18" charset="2"/>
                </a:rPr>
                <a:t>B</a:t>
              </a:r>
              <a:r>
                <a:rPr lang="en-US" altLang="zh-CN" sz="2400" dirty="0" smtClean="0"/>
                <a:t>}</a:t>
              </a:r>
              <a:endParaRPr lang="zh-CN" altLang="en-US" sz="2400" dirty="0"/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2701576" y="3496886"/>
              <a:ext cx="210279" cy="283336"/>
              <a:chOff x="1081825" y="3412901"/>
              <a:chExt cx="167426" cy="283336"/>
            </a:xfrm>
          </p:grpSpPr>
          <p:cxnSp>
            <p:nvCxnSpPr>
              <p:cNvPr id="30" name="直接连接符 29"/>
              <p:cNvCxnSpPr/>
              <p:nvPr/>
            </p:nvCxnSpPr>
            <p:spPr>
              <a:xfrm>
                <a:off x="1081825" y="3412901"/>
                <a:ext cx="0" cy="283336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081825" y="3554569"/>
                <a:ext cx="167426" cy="0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9" name="文本框 28"/>
            <p:cNvSpPr txBox="1"/>
            <p:nvPr/>
          </p:nvSpPr>
          <p:spPr>
            <a:xfrm>
              <a:off x="1582615" y="3376944"/>
              <a:ext cx="10259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FF0000"/>
                  </a:solidFill>
                </a:rPr>
                <a:t>D</a:t>
              </a:r>
              <a:r>
                <a:rPr lang="en-US" altLang="zh-CN" sz="2400" dirty="0" smtClean="0"/>
                <a:t>, R, </a:t>
              </a:r>
              <a:r>
                <a:rPr lang="en-US" altLang="zh-CN" sz="2400" dirty="0" smtClean="0">
                  <a:sym typeface="Symbol" panose="05050102010706020507" pitchFamily="18" charset="2"/>
                </a:rPr>
                <a:t>G</a:t>
              </a:r>
              <a:endParaRPr lang="zh-CN" altLang="en-US" sz="2400" dirty="0"/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894567" y="3676567"/>
            <a:ext cx="45332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p </a:t>
            </a:r>
            <a:r>
              <a:rPr lang="en-US" altLang="zh-CN" sz="2400" dirty="0" smtClean="0">
                <a:sym typeface="Symbol" panose="05050102010706020507" pitchFamily="18" charset="2"/>
              </a:rPr>
              <a:t> B </a:t>
            </a:r>
            <a:r>
              <a:rPr lang="en-US" altLang="zh-CN" sz="2400" dirty="0">
                <a:sym typeface="Symbol" panose="05050102010706020507" pitchFamily="18" charset="2"/>
              </a:rPr>
              <a:t> </a:t>
            </a:r>
            <a:r>
              <a:rPr lang="en-US" altLang="zh-CN" sz="2400" dirty="0" smtClean="0">
                <a:sym typeface="Symbol" panose="05050102010706020507" pitchFamily="18" charset="2"/>
              </a:rPr>
              <a:t>(</a:t>
            </a:r>
            <a:r>
              <a:rPr lang="en-US" altLang="zh-CN" sz="2400" dirty="0" smtClean="0">
                <a:solidFill>
                  <a:srgbClr val="FF0000"/>
                </a:solidFill>
                <a:sym typeface="Symbol" panose="05050102010706020507" pitchFamily="18" charset="2"/>
              </a:rPr>
              <a:t>Enabled(D)</a:t>
            </a:r>
            <a:r>
              <a:rPr lang="en-US" altLang="zh-CN" sz="2400" dirty="0" smtClean="0">
                <a:sym typeface="Symbol" panose="05050102010706020507" pitchFamily="18" charset="2"/>
              </a:rPr>
              <a:t>  </a:t>
            </a:r>
            <a:r>
              <a:rPr lang="en-US" altLang="zh-CN" sz="2400" dirty="0" smtClean="0">
                <a:solidFill>
                  <a:srgbClr val="00B050"/>
                </a:solidFill>
                <a:sym typeface="Symbol" panose="05050102010706020507" pitchFamily="18" charset="2"/>
              </a:rPr>
              <a:t>Q</a:t>
            </a:r>
            <a:r>
              <a:rPr lang="en-US" altLang="zh-CN" sz="2400" dirty="0" smtClean="0">
                <a:sym typeface="Symbol" panose="05050102010706020507" pitchFamily="18" charset="2"/>
              </a:rPr>
              <a:t>)</a:t>
            </a:r>
            <a:r>
              <a:rPr lang="en-US" altLang="zh-CN" sz="2400" dirty="0" smtClean="0">
                <a:solidFill>
                  <a:schemeClr val="bg2">
                    <a:lumMod val="90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altLang="zh-CN" sz="2400" dirty="0" smtClean="0">
                <a:sym typeface="Symbol" panose="05050102010706020507" pitchFamily="18" charset="2"/>
              </a:rPr>
              <a:t> </a:t>
            </a:r>
            <a:r>
              <a:rPr lang="en-US" altLang="zh-CN" sz="2400" dirty="0" smtClean="0"/>
              <a:t>p</a:t>
            </a:r>
            <a:r>
              <a:rPr lang="en-US" altLang="zh-CN" sz="2400" dirty="0" smtClean="0">
                <a:sym typeface="Symbol" panose="05050102010706020507" pitchFamily="18" charset="2"/>
              </a:rPr>
              <a:t>’ </a:t>
            </a:r>
            <a:r>
              <a:rPr lang="en-US" altLang="zh-CN" sz="24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*</a:t>
            </a:r>
            <a:r>
              <a:rPr lang="en-US" altLang="zh-CN" sz="2400" dirty="0">
                <a:solidFill>
                  <a:srgbClr val="00B050"/>
                </a:solidFill>
                <a:sym typeface="Symbol" panose="05050102010706020507" pitchFamily="18" charset="2"/>
              </a:rPr>
              <a:t> 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296633" y="3160576"/>
            <a:ext cx="32241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p </a:t>
            </a:r>
            <a:r>
              <a:rPr lang="en-US" altLang="zh-CN" sz="2400" dirty="0" smtClean="0">
                <a:sym typeface="Symbol" panose="05050102010706020507" pitchFamily="18" charset="2"/>
              </a:rPr>
              <a:t> </a:t>
            </a:r>
            <a:r>
              <a:rPr lang="en-US" altLang="zh-CN" sz="2400" dirty="0" err="1" smtClean="0">
                <a:sym typeface="Symbol" panose="05050102010706020507" pitchFamily="18" charset="2"/>
              </a:rPr>
              <a:t>DProgress</a:t>
            </a:r>
            <a:r>
              <a:rPr lang="en-US" altLang="zh-CN" sz="2400" dirty="0" smtClean="0">
                <a:sym typeface="Symbol" panose="05050102010706020507" pitchFamily="18" charset="2"/>
              </a:rPr>
              <a:t>(</a:t>
            </a:r>
            <a:r>
              <a:rPr lang="en-US" altLang="zh-CN" sz="2400" dirty="0">
                <a:latin typeface="Lucida Calligraphy" panose="03010101010101010101" pitchFamily="66" charset="0"/>
              </a:rPr>
              <a:t>n</a:t>
            </a:r>
            <a:r>
              <a:rPr lang="en-US" altLang="zh-CN" sz="2400" dirty="0">
                <a:solidFill>
                  <a:prstClr val="black"/>
                </a:solidFill>
              </a:rPr>
              <a:t>,  </a:t>
            </a:r>
            <a:r>
              <a:rPr lang="en-US" altLang="zh-CN" sz="2400" b="1" dirty="0">
                <a:solidFill>
                  <a:srgbClr val="FF0000"/>
                </a:solidFill>
              </a:rPr>
              <a:t>D</a:t>
            </a:r>
            <a:r>
              <a:rPr lang="en-US" altLang="zh-CN" sz="2400" dirty="0">
                <a:solidFill>
                  <a:prstClr val="black"/>
                </a:solidFill>
              </a:rPr>
              <a:t>, </a:t>
            </a:r>
            <a:r>
              <a:rPr lang="en-US" altLang="zh-CN" sz="2400" dirty="0" smtClean="0">
                <a:solidFill>
                  <a:srgbClr val="00B050"/>
                </a:solidFill>
              </a:rPr>
              <a:t>Q</a:t>
            </a:r>
            <a:r>
              <a:rPr lang="en-US" altLang="zh-CN" sz="2400" dirty="0" smtClean="0"/>
              <a:t>)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892919" y="3160576"/>
            <a:ext cx="34212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err="1" smtClean="0">
                <a:sym typeface="Symbol" panose="05050102010706020507" pitchFamily="18" charset="2"/>
              </a:rPr>
              <a:t>DProgress</a:t>
            </a:r>
            <a:r>
              <a:rPr lang="en-US" altLang="zh-CN" sz="2400" dirty="0" smtClean="0">
                <a:sym typeface="Symbol" panose="05050102010706020507" pitchFamily="18" charset="2"/>
              </a:rPr>
              <a:t>(</a:t>
            </a:r>
            <a:r>
              <a:rPr lang="en-US" altLang="zh-CN" sz="2400" dirty="0" smtClean="0">
                <a:latin typeface="Lucida Calligraphy" panose="03010101010101010101" pitchFamily="66" charset="0"/>
              </a:rPr>
              <a:t>n</a:t>
            </a:r>
            <a:r>
              <a:rPr lang="en-US" altLang="zh-CN" sz="2400" dirty="0">
                <a:solidFill>
                  <a:prstClr val="black"/>
                </a:solidFill>
              </a:rPr>
              <a:t>,  </a:t>
            </a:r>
            <a:r>
              <a:rPr lang="en-US" altLang="zh-CN" sz="2400" b="1" dirty="0">
                <a:solidFill>
                  <a:srgbClr val="FF0000"/>
                </a:solidFill>
              </a:rPr>
              <a:t>D</a:t>
            </a:r>
            <a:r>
              <a:rPr lang="en-US" altLang="zh-CN" sz="2400" dirty="0">
                <a:solidFill>
                  <a:prstClr val="black"/>
                </a:solidFill>
              </a:rPr>
              <a:t>, </a:t>
            </a:r>
            <a:r>
              <a:rPr lang="en-US" altLang="zh-CN" sz="2400" dirty="0" smtClean="0">
                <a:solidFill>
                  <a:srgbClr val="00B050"/>
                </a:solidFill>
              </a:rPr>
              <a:t>Q</a:t>
            </a:r>
            <a:r>
              <a:rPr lang="en-US" altLang="zh-CN" sz="2400" dirty="0" smtClean="0"/>
              <a:t>) stable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57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Tokens for delay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ATOM rule: Consume</a:t>
            </a:r>
            <a:r>
              <a:rPr lang="en-US" altLang="zh-CN" dirty="0" smtClean="0">
                <a:solidFill>
                  <a:srgbClr val="0000FF"/>
                </a:solidFill>
                <a:sym typeface="Symbol" panose="05050102010706020507" pitchFamily="18" charset="2"/>
              </a:rPr>
              <a:t> </a:t>
            </a:r>
            <a:r>
              <a:rPr lang="en-US" altLang="zh-CN" dirty="0" smtClean="0">
                <a:sym typeface="Symbol" panose="05050102010706020507" pitchFamily="18" charset="2"/>
              </a:rPr>
              <a:t>-tokens</a:t>
            </a:r>
          </a:p>
          <a:p>
            <a:endParaRPr lang="en-US" altLang="zh-CN" dirty="0" smtClean="0">
              <a:sym typeface="Symbol" panose="05050102010706020507" pitchFamily="18" charset="2"/>
            </a:endParaRPr>
          </a:p>
          <a:p>
            <a:endParaRPr lang="en-US" altLang="zh-CN" dirty="0">
              <a:sym typeface="Symbol" panose="05050102010706020507" pitchFamily="18" charset="2"/>
            </a:endParaRPr>
          </a:p>
          <a:p>
            <a:endParaRPr lang="en-US" altLang="zh-CN" dirty="0" smtClean="0">
              <a:sym typeface="Symbol" panose="05050102010706020507" pitchFamily="18" charset="2"/>
            </a:endParaRPr>
          </a:p>
          <a:p>
            <a:pPr lvl="1"/>
            <a:r>
              <a:rPr lang="en-US" altLang="zh-CN" dirty="0" smtClean="0">
                <a:sym typeface="Symbol" panose="05050102010706020507" pitchFamily="18" charset="2"/>
              </a:rPr>
              <a:t>q’ </a:t>
            </a:r>
            <a:r>
              <a:rPr lang="en-US" altLang="zh-CN" dirty="0">
                <a:sym typeface="Wingdings 3" panose="05040102010807070707" pitchFamily="18" charset="2"/>
              </a:rPr>
              <a:t></a:t>
            </a:r>
            <a:r>
              <a:rPr lang="en-US" altLang="zh-CN" b="1" baseline="-25000" dirty="0">
                <a:solidFill>
                  <a:srgbClr val="FF0000"/>
                </a:solidFill>
                <a:sym typeface="Wingdings" panose="05000000000000000000" pitchFamily="2" charset="2"/>
              </a:rPr>
              <a:t>k</a:t>
            </a:r>
            <a:r>
              <a:rPr lang="en-US" altLang="zh-CN" dirty="0">
                <a:sym typeface="Symbol" panose="05050102010706020507" pitchFamily="18" charset="2"/>
              </a:rPr>
              <a:t> </a:t>
            </a:r>
            <a:r>
              <a:rPr lang="en-US" altLang="zh-CN" dirty="0" smtClean="0">
                <a:sym typeface="Symbol" panose="05050102010706020507" pitchFamily="18" charset="2"/>
              </a:rPr>
              <a:t>q</a:t>
            </a:r>
            <a:r>
              <a:rPr lang="zh-CN" altLang="en-US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 </a:t>
            </a:r>
            <a:r>
              <a:rPr lang="en-US" altLang="zh-CN" dirty="0" smtClean="0">
                <a:sym typeface="Symbol" panose="05050102010706020507" pitchFamily="18" charset="2"/>
              </a:rPr>
              <a:t>: </a:t>
            </a:r>
            <a:r>
              <a:rPr lang="en-US" altLang="zh-CN" dirty="0" smtClean="0">
                <a:solidFill>
                  <a:srgbClr val="FF0000"/>
                </a:solidFill>
                <a:sym typeface="Symbol" panose="05050102010706020507" pitchFamily="18" charset="2"/>
              </a:rPr>
              <a:t>k</a:t>
            </a:r>
            <a:r>
              <a:rPr lang="en-US" altLang="zh-CN" dirty="0" smtClean="0">
                <a:sym typeface="Symbol" panose="05050102010706020507" pitchFamily="18" charset="2"/>
              </a:rPr>
              <a:t>-level </a:t>
            </a:r>
            <a:r>
              <a:rPr lang="en-US" altLang="zh-CN" dirty="0" smtClean="0">
                <a:solidFill>
                  <a:srgbClr val="0000FF"/>
                </a:solidFill>
                <a:sym typeface="Symbol" panose="05050102010706020507" pitchFamily="18" charset="2"/>
              </a:rPr>
              <a:t>-</a:t>
            </a:r>
            <a:r>
              <a:rPr lang="en-US" altLang="zh-CN" dirty="0" smtClean="0">
                <a:sym typeface="Symbol" panose="05050102010706020507" pitchFamily="18" charset="2"/>
              </a:rPr>
              <a:t>tokens decrease</a:t>
            </a:r>
          </a:p>
          <a:p>
            <a:pPr lvl="1"/>
            <a:endParaRPr lang="en-US" altLang="zh-CN" dirty="0">
              <a:sym typeface="Symbol" panose="05050102010706020507" pitchFamily="18" charset="2"/>
            </a:endParaRPr>
          </a:p>
          <a:p>
            <a:r>
              <a:rPr lang="en-US" altLang="zh-CN" dirty="0" smtClean="0">
                <a:sym typeface="Symbol" panose="05050102010706020507" pitchFamily="18" charset="2"/>
              </a:rPr>
              <a:t>Stable(p, R)</a:t>
            </a:r>
          </a:p>
          <a:p>
            <a:pPr lvl="1"/>
            <a:r>
              <a:rPr lang="en-US" altLang="zh-CN" dirty="0" smtClean="0">
                <a:sym typeface="Symbol" panose="05050102010706020507" pitchFamily="18" charset="2"/>
              </a:rPr>
              <a:t>Reset </a:t>
            </a:r>
            <a:r>
              <a:rPr lang="en-US" altLang="zh-CN" dirty="0" smtClean="0">
                <a:solidFill>
                  <a:srgbClr val="FF0000"/>
                </a:solidFill>
                <a:sym typeface="Symbol" panose="05050102010706020507" pitchFamily="18" charset="2"/>
              </a:rPr>
              <a:t>j</a:t>
            </a:r>
            <a:r>
              <a:rPr lang="en-US" altLang="zh-CN" dirty="0" smtClean="0">
                <a:sym typeface="Symbol" panose="05050102010706020507" pitchFamily="18" charset="2"/>
              </a:rPr>
              <a:t>-level </a:t>
            </a:r>
            <a:r>
              <a:rPr lang="en-US" altLang="zh-CN" dirty="0">
                <a:solidFill>
                  <a:srgbClr val="0000FF"/>
                </a:solidFill>
                <a:sym typeface="Symbol" panose="05050102010706020507" pitchFamily="18" charset="2"/>
              </a:rPr>
              <a:t>-</a:t>
            </a:r>
            <a:r>
              <a:rPr lang="en-US" altLang="zh-CN" dirty="0">
                <a:sym typeface="Symbol" panose="05050102010706020507" pitchFamily="18" charset="2"/>
              </a:rPr>
              <a:t>tokens </a:t>
            </a:r>
            <a:r>
              <a:rPr lang="en-US" altLang="zh-CN" dirty="0" smtClean="0">
                <a:sym typeface="Symbol" panose="05050102010706020507" pitchFamily="18" charset="2"/>
              </a:rPr>
              <a:t>for </a:t>
            </a:r>
            <a:r>
              <a:rPr lang="en-US" altLang="zh-CN" dirty="0" smtClean="0">
                <a:solidFill>
                  <a:srgbClr val="FF0000"/>
                </a:solidFill>
                <a:sym typeface="Symbol" panose="05050102010706020507" pitchFamily="18" charset="2"/>
              </a:rPr>
              <a:t>k</a:t>
            </a:r>
            <a:r>
              <a:rPr lang="en-US" altLang="zh-CN" dirty="0" smtClean="0">
                <a:sym typeface="Symbol" panose="05050102010706020507" pitchFamily="18" charset="2"/>
              </a:rPr>
              <a:t>-level </a:t>
            </a:r>
            <a:r>
              <a:rPr lang="en-US" altLang="zh-CN" dirty="0" err="1" smtClean="0">
                <a:sym typeface="Symbol" panose="05050102010706020507" pitchFamily="18" charset="2"/>
              </a:rPr>
              <a:t>env</a:t>
            </a:r>
            <a:r>
              <a:rPr lang="en-US" altLang="zh-CN" dirty="0">
                <a:sym typeface="Symbol" panose="05050102010706020507" pitchFamily="18" charset="2"/>
              </a:rPr>
              <a:t> </a:t>
            </a:r>
            <a:r>
              <a:rPr lang="en-US" altLang="zh-CN" dirty="0" smtClean="0">
                <a:sym typeface="Symbol" panose="05050102010706020507" pitchFamily="18" charset="2"/>
              </a:rPr>
              <a:t>actions where </a:t>
            </a:r>
            <a:r>
              <a:rPr lang="en-US" altLang="zh-CN" dirty="0" smtClean="0">
                <a:solidFill>
                  <a:srgbClr val="FF0000"/>
                </a:solidFill>
                <a:sym typeface="Symbol" panose="05050102010706020507" pitchFamily="18" charset="2"/>
              </a:rPr>
              <a:t>j &lt; k</a:t>
            </a:r>
          </a:p>
          <a:p>
            <a:pPr lvl="1"/>
            <a:r>
              <a:rPr lang="en-US" altLang="zh-CN" dirty="0" smtClean="0">
                <a:sym typeface="Symbol" panose="05050102010706020507" pitchFamily="18" charset="2"/>
              </a:rPr>
              <a:t>Reset </a:t>
            </a:r>
            <a:r>
              <a:rPr lang="en-US" altLang="zh-CN" dirty="0" smtClean="0">
                <a:solidFill>
                  <a:srgbClr val="00B050"/>
                </a:solidFill>
                <a:sym typeface="Symbol" panose="05050102010706020507" pitchFamily="18" charset="2"/>
              </a:rPr>
              <a:t></a:t>
            </a:r>
            <a:r>
              <a:rPr lang="en-US" altLang="zh-CN" dirty="0" smtClean="0">
                <a:sym typeface="Symbol" panose="05050102010706020507" pitchFamily="18" charset="2"/>
              </a:rPr>
              <a:t>-tokens to loop more rounds</a:t>
            </a:r>
            <a:endParaRPr lang="zh-CN" altLang="en-US" dirty="0"/>
          </a:p>
        </p:txBody>
      </p:sp>
      <p:grpSp>
        <p:nvGrpSpPr>
          <p:cNvPr id="22" name="组合 21"/>
          <p:cNvGrpSpPr/>
          <p:nvPr/>
        </p:nvGrpSpPr>
        <p:grpSpPr>
          <a:xfrm>
            <a:off x="1554070" y="2448699"/>
            <a:ext cx="6035860" cy="1115639"/>
            <a:chOff x="898281" y="2987960"/>
            <a:chExt cx="6035860" cy="1115639"/>
          </a:xfrm>
        </p:grpSpPr>
        <p:grpSp>
          <p:nvGrpSpPr>
            <p:cNvPr id="5" name="组合 4"/>
            <p:cNvGrpSpPr/>
            <p:nvPr/>
          </p:nvGrpSpPr>
          <p:grpSpPr>
            <a:xfrm>
              <a:off x="1279113" y="2987960"/>
              <a:ext cx="1548618" cy="578401"/>
              <a:chOff x="5414012" y="1913485"/>
              <a:chExt cx="1548618" cy="578401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5744692" y="1913485"/>
                <a:ext cx="121793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/>
                  <a:t>{p} </a:t>
                </a:r>
                <a:r>
                  <a:rPr lang="en-US" altLang="zh-CN" sz="2400" dirty="0" smtClean="0">
                    <a:solidFill>
                      <a:srgbClr val="0000FF"/>
                    </a:solidFill>
                  </a:rPr>
                  <a:t>C</a:t>
                </a:r>
                <a:r>
                  <a:rPr lang="en-US" altLang="zh-CN" sz="2400" dirty="0" smtClean="0"/>
                  <a:t> {q’}</a:t>
                </a:r>
                <a:endParaRPr lang="zh-CN" altLang="en-US" sz="2400" dirty="0"/>
              </a:p>
            </p:txBody>
          </p:sp>
          <p:grpSp>
            <p:nvGrpSpPr>
              <p:cNvPr id="17" name="组合 16"/>
              <p:cNvGrpSpPr/>
              <p:nvPr/>
            </p:nvGrpSpPr>
            <p:grpSpPr>
              <a:xfrm>
                <a:off x="5414012" y="2016241"/>
                <a:ext cx="210279" cy="283336"/>
                <a:chOff x="1081825" y="3412901"/>
                <a:chExt cx="167426" cy="283336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>
                  <a:off x="1081825" y="3412901"/>
                  <a:ext cx="0" cy="283336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>
                  <a:off x="1081825" y="3554569"/>
                  <a:ext cx="167426" cy="0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文本框 17"/>
              <p:cNvSpPr txBox="1"/>
              <p:nvPr/>
            </p:nvSpPr>
            <p:spPr>
              <a:xfrm>
                <a:off x="5522986" y="2153332"/>
                <a:ext cx="44341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 smtClean="0"/>
                  <a:t>SL</a:t>
                </a:r>
                <a:endParaRPr lang="zh-CN" altLang="en-US" sz="1600" dirty="0"/>
              </a:p>
            </p:txBody>
          </p:sp>
        </p:grpSp>
        <p:cxnSp>
          <p:nvCxnSpPr>
            <p:cNvPr id="6" name="直接连接符 5"/>
            <p:cNvCxnSpPr/>
            <p:nvPr/>
          </p:nvCxnSpPr>
          <p:spPr>
            <a:xfrm>
              <a:off x="898281" y="3566361"/>
              <a:ext cx="603586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组合 6"/>
            <p:cNvGrpSpPr/>
            <p:nvPr/>
          </p:nvGrpSpPr>
          <p:grpSpPr>
            <a:xfrm>
              <a:off x="2055351" y="3641934"/>
              <a:ext cx="3711247" cy="461665"/>
              <a:chOff x="1582615" y="3376944"/>
              <a:chExt cx="3711247" cy="461665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2950492" y="3376944"/>
                <a:ext cx="234337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/>
                  <a:t>{p} atomic{C} {q}</a:t>
                </a:r>
                <a:endParaRPr lang="zh-CN" altLang="en-US" sz="2400" dirty="0">
                  <a:solidFill>
                    <a:srgbClr val="0000FF"/>
                  </a:solidFill>
                </a:endParaRPr>
              </a:p>
            </p:txBody>
          </p:sp>
          <p:grpSp>
            <p:nvGrpSpPr>
              <p:cNvPr id="12" name="组合 11"/>
              <p:cNvGrpSpPr/>
              <p:nvPr/>
            </p:nvGrpSpPr>
            <p:grpSpPr>
              <a:xfrm>
                <a:off x="2701576" y="3496886"/>
                <a:ext cx="210279" cy="283336"/>
                <a:chOff x="1081825" y="3412901"/>
                <a:chExt cx="167426" cy="283336"/>
              </a:xfrm>
            </p:grpSpPr>
            <p:cxnSp>
              <p:nvCxnSpPr>
                <p:cNvPr id="14" name="直接连接符 13"/>
                <p:cNvCxnSpPr/>
                <p:nvPr/>
              </p:nvCxnSpPr>
              <p:spPr>
                <a:xfrm>
                  <a:off x="1081825" y="3412901"/>
                  <a:ext cx="0" cy="283336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直接连接符 14"/>
                <p:cNvCxnSpPr/>
                <p:nvPr/>
              </p:nvCxnSpPr>
              <p:spPr>
                <a:xfrm>
                  <a:off x="1081825" y="3554569"/>
                  <a:ext cx="167426" cy="0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" name="文本框 12"/>
              <p:cNvSpPr txBox="1"/>
              <p:nvPr/>
            </p:nvSpPr>
            <p:spPr>
              <a:xfrm>
                <a:off x="1582615" y="3376944"/>
                <a:ext cx="10259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rgbClr val="FF0000"/>
                    </a:solidFill>
                  </a:rPr>
                  <a:t>D</a:t>
                </a:r>
                <a:r>
                  <a:rPr lang="en-US" altLang="zh-CN" sz="2400" dirty="0" smtClean="0"/>
                  <a:t>, R, </a:t>
                </a:r>
                <a:r>
                  <a:rPr lang="en-US" altLang="zh-CN" sz="2400" dirty="0" smtClean="0">
                    <a:sym typeface="Symbol" panose="05050102010706020507" pitchFamily="18" charset="2"/>
                  </a:rPr>
                  <a:t>G</a:t>
                </a:r>
                <a:endParaRPr lang="zh-CN" altLang="en-US" sz="2400" dirty="0"/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3316762" y="3000537"/>
              <a:ext cx="118842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q’ </a:t>
              </a:r>
              <a:r>
                <a:rPr lang="en-US" altLang="zh-CN" sz="2400" dirty="0" smtClean="0">
                  <a:sym typeface="Wingdings 3" panose="05040102010807070707" pitchFamily="18" charset="2"/>
                </a:rPr>
                <a:t></a:t>
              </a:r>
              <a:r>
                <a:rPr lang="en-US" altLang="zh-CN" sz="2400" b="1" baseline="-25000" dirty="0" smtClean="0">
                  <a:solidFill>
                    <a:srgbClr val="FF0000"/>
                  </a:solidFill>
                  <a:sym typeface="Wingdings" panose="05000000000000000000" pitchFamily="2" charset="2"/>
                </a:rPr>
                <a:t>k</a:t>
              </a:r>
              <a:r>
                <a:rPr lang="en-US" altLang="zh-CN" sz="2400" dirty="0" smtClean="0">
                  <a:sym typeface="Symbol" panose="05050102010706020507" pitchFamily="18" charset="2"/>
                </a:rPr>
                <a:t> q</a:t>
              </a:r>
              <a:endParaRPr lang="zh-CN" altLang="en-US" sz="2400" b="1" dirty="0">
                <a:solidFill>
                  <a:srgbClr val="C00000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994220" y="2991854"/>
              <a:ext cx="19399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/>
                <a:t>(p</a:t>
              </a:r>
              <a:r>
                <a:rPr lang="en-US" altLang="zh-CN" sz="2400" dirty="0" smtClean="0">
                  <a:sym typeface="Wingdings 3" panose="05040102010807070707" pitchFamily="18" charset="2"/>
                </a:rPr>
                <a:t> </a:t>
              </a:r>
              <a:r>
                <a:rPr lang="en-US" altLang="zh-CN" sz="2400" dirty="0">
                  <a:sym typeface="Wingdings 3" panose="05040102010807070707" pitchFamily="18" charset="2"/>
                </a:rPr>
                <a:t></a:t>
              </a:r>
              <a:r>
                <a:rPr lang="en-US" altLang="zh-CN" sz="2400" b="1" baseline="-250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>k</a:t>
              </a:r>
              <a:r>
                <a:rPr lang="en-US" altLang="zh-CN" sz="2400" dirty="0"/>
                <a:t> </a:t>
              </a:r>
              <a:r>
                <a:rPr lang="en-US" altLang="zh-CN" sz="2400" dirty="0" smtClean="0"/>
                <a:t>q)  </a:t>
              </a:r>
              <a:r>
                <a:rPr lang="en-US" altLang="zh-CN" sz="2400" dirty="0" smtClean="0">
                  <a:sym typeface="Symbol" panose="05050102010706020507" pitchFamily="18" charset="2"/>
                </a:rPr>
                <a:t> G</a:t>
              </a:r>
              <a:endParaRPr lang="zh-CN" altLang="en-US" sz="2400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853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上箭头 23"/>
          <p:cNvSpPr/>
          <p:nvPr/>
        </p:nvSpPr>
        <p:spPr>
          <a:xfrm>
            <a:off x="4400295" y="3503189"/>
            <a:ext cx="428290" cy="192258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/>
              <a:t>Why </a:t>
            </a:r>
            <a:r>
              <a:rPr lang="en-US" altLang="zh-CN" sz="3600" dirty="0" err="1" smtClean="0"/>
              <a:t>linearizability</a:t>
            </a:r>
            <a:r>
              <a:rPr lang="en-US" altLang="zh-CN" sz="3600" dirty="0" smtClean="0"/>
              <a:t> and progress together?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altLang="zh-CN" dirty="0" smtClean="0">
                <a:solidFill>
                  <a:srgbClr val="FF0000"/>
                </a:solidFill>
              </a:rPr>
              <a:t>Progress-aware abstractions </a:t>
            </a:r>
            <a:r>
              <a:rPr lang="en-US" altLang="zh-CN" dirty="0" smtClean="0"/>
              <a:t>for concurrent objects</a:t>
            </a:r>
            <a:endParaRPr lang="zh-CN" altLang="en-US" dirty="0"/>
          </a:p>
        </p:txBody>
      </p:sp>
      <p:sp>
        <p:nvSpPr>
          <p:cNvPr id="10" name="TextBox 4"/>
          <p:cNvSpPr txBox="1"/>
          <p:nvPr/>
        </p:nvSpPr>
        <p:spPr>
          <a:xfrm>
            <a:off x="1263483" y="4156705"/>
            <a:ext cx="47731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Contextual refinement  </a:t>
            </a:r>
            <a:r>
              <a:rPr lang="en-US" altLang="zh-CN" sz="2800" b="1" dirty="0" smtClean="0">
                <a:solidFill>
                  <a:srgbClr val="0000FF"/>
                </a:solidFill>
              </a:rPr>
              <a:t>O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 </a:t>
            </a:r>
            <a:r>
              <a:rPr lang="en-US" altLang="zh-CN" sz="2800" b="1" dirty="0" smtClean="0">
                <a:sym typeface="Symbol"/>
              </a:rPr>
              <a:t></a:t>
            </a:r>
            <a:r>
              <a:rPr lang="en-US" altLang="zh-CN" sz="2800" b="1" baseline="-25000" dirty="0" smtClean="0">
                <a:sym typeface="Symbol"/>
              </a:rPr>
              <a:t> </a:t>
            </a:r>
            <a:r>
              <a:rPr lang="en-US" altLang="zh-CN" sz="2800" b="1" dirty="0">
                <a:sym typeface="Symbol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sym typeface="Symbol"/>
              </a:rPr>
              <a:t>A</a:t>
            </a:r>
            <a:r>
              <a:rPr lang="en-US" altLang="zh-CN" sz="2800" b="1" baseline="-25000" dirty="0" smtClean="0">
                <a:solidFill>
                  <a:srgbClr val="FF0000"/>
                </a:solidFill>
                <a:sym typeface="Symbol"/>
              </a:rPr>
              <a:t>P</a:t>
            </a:r>
            <a:endParaRPr lang="zh-CN" altLang="en-US" sz="2000" baseline="-25000" dirty="0" smtClean="0">
              <a:solidFill>
                <a:srgbClr val="FF0000"/>
              </a:solidFill>
            </a:endParaRPr>
          </a:p>
        </p:txBody>
      </p:sp>
      <p:grpSp>
        <p:nvGrpSpPr>
          <p:cNvPr id="11" name="组合 8"/>
          <p:cNvGrpSpPr/>
          <p:nvPr/>
        </p:nvGrpSpPr>
        <p:grpSpPr>
          <a:xfrm>
            <a:off x="1147354" y="2619291"/>
            <a:ext cx="6400961" cy="569386"/>
            <a:chOff x="-128502" y="1294602"/>
            <a:chExt cx="6400961" cy="569386"/>
          </a:xfrm>
        </p:grpSpPr>
        <p:sp>
          <p:nvSpPr>
            <p:cNvPr id="12" name="TextBox 6"/>
            <p:cNvSpPr txBox="1"/>
            <p:nvPr/>
          </p:nvSpPr>
          <p:spPr>
            <a:xfrm>
              <a:off x="-128502" y="1340768"/>
              <a:ext cx="35284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err="1" smtClean="0"/>
                <a:t>Linearizability</a:t>
              </a:r>
              <a:r>
                <a:rPr lang="en-US" altLang="zh-CN" sz="2800" b="1" dirty="0" smtClean="0"/>
                <a:t> </a:t>
              </a:r>
              <a:r>
                <a:rPr lang="en-US" altLang="zh-CN" sz="2800" b="1" dirty="0" smtClean="0">
                  <a:solidFill>
                    <a:srgbClr val="0000FF"/>
                  </a:solidFill>
                </a:rPr>
                <a:t>O</a:t>
              </a:r>
              <a:r>
                <a:rPr lang="en-US" altLang="zh-CN" sz="2800" b="1" dirty="0" smtClean="0">
                  <a:solidFill>
                    <a:srgbClr val="C00000"/>
                  </a:solidFill>
                </a:rPr>
                <a:t> </a:t>
              </a:r>
              <a:r>
                <a:rPr lang="en-US" altLang="zh-CN" sz="2800" b="1" dirty="0" smtClean="0">
                  <a:sym typeface="Symbol"/>
                </a:rPr>
                <a:t></a:t>
              </a:r>
              <a:r>
                <a:rPr lang="en-US" altLang="zh-CN" sz="2800" b="1" baseline="-25000" dirty="0" err="1" smtClean="0">
                  <a:sym typeface="Symbol"/>
                </a:rPr>
                <a:t>lin</a:t>
              </a:r>
              <a:r>
                <a:rPr lang="en-US" altLang="zh-CN" sz="2800" b="1" dirty="0" smtClean="0">
                  <a:solidFill>
                    <a:srgbClr val="FF0000"/>
                  </a:solidFill>
                  <a:sym typeface="Symbol"/>
                </a:rPr>
                <a:t> </a:t>
              </a:r>
              <a:r>
                <a:rPr lang="en-US" altLang="zh-CN" sz="2800" b="1" dirty="0" smtClean="0">
                  <a:solidFill>
                    <a:srgbClr val="00B050"/>
                  </a:solidFill>
                </a:rPr>
                <a:t>A</a:t>
              </a:r>
              <a:endParaRPr lang="zh-CN" altLang="en-US" sz="2800" b="1" dirty="0">
                <a:solidFill>
                  <a:srgbClr val="00B050"/>
                </a:solidFill>
              </a:endParaRPr>
            </a:p>
          </p:txBody>
        </p:sp>
        <p:sp>
          <p:nvSpPr>
            <p:cNvPr id="13" name="TextBox 7"/>
            <p:cNvSpPr txBox="1"/>
            <p:nvPr/>
          </p:nvSpPr>
          <p:spPr>
            <a:xfrm>
              <a:off x="3548894" y="1294602"/>
              <a:ext cx="40107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prstClr val="black"/>
                  </a:solidFill>
                  <a:sym typeface="Symbol"/>
                </a:rPr>
                <a:t></a:t>
              </a:r>
              <a:endParaRPr lang="en-US" b="1" dirty="0"/>
            </a:p>
          </p:txBody>
        </p:sp>
        <p:sp>
          <p:nvSpPr>
            <p:cNvPr id="14" name="TextBox 8"/>
            <p:cNvSpPr txBox="1"/>
            <p:nvPr/>
          </p:nvSpPr>
          <p:spPr>
            <a:xfrm>
              <a:off x="4121806" y="1340768"/>
              <a:ext cx="2150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prstClr val="black"/>
                  </a:solidFill>
                </a:rPr>
                <a:t>Progress </a:t>
              </a:r>
              <a:r>
                <a:rPr lang="en-US" sz="2800" b="1" dirty="0" smtClean="0">
                  <a:solidFill>
                    <a:srgbClr val="FF0000"/>
                  </a:solidFill>
                </a:rPr>
                <a:t>P</a:t>
              </a:r>
              <a:r>
                <a:rPr lang="en-US" sz="2800" dirty="0" smtClean="0">
                  <a:solidFill>
                    <a:prstClr val="black"/>
                  </a:solidFill>
                </a:rPr>
                <a:t>(</a:t>
              </a:r>
              <a:r>
                <a:rPr lang="en-US" sz="2800" dirty="0" smtClean="0">
                  <a:solidFill>
                    <a:srgbClr val="0000FF"/>
                  </a:solidFill>
                </a:rPr>
                <a:t>O</a:t>
              </a:r>
              <a:r>
                <a:rPr lang="en-US" sz="2800" dirty="0" smtClean="0">
                  <a:solidFill>
                    <a:prstClr val="black"/>
                  </a:solidFill>
                </a:rPr>
                <a:t>)</a:t>
              </a:r>
              <a:endParaRPr lang="en-US" dirty="0"/>
            </a:p>
          </p:txBody>
        </p:sp>
      </p:grpSp>
      <p:sp>
        <p:nvSpPr>
          <p:cNvPr id="15" name="TextBox 9"/>
          <p:cNvSpPr txBox="1"/>
          <p:nvPr/>
        </p:nvSpPr>
        <p:spPr>
          <a:xfrm rot="5400000">
            <a:off x="4332436" y="3449553"/>
            <a:ext cx="8280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1000"/>
              </a:spcBef>
            </a:pPr>
            <a:r>
              <a:rPr lang="en-US" altLang="zh-CN" sz="4000" b="1" dirty="0" smtClean="0">
                <a:solidFill>
                  <a:prstClr val="black"/>
                </a:solidFill>
                <a:sym typeface="Symbol"/>
              </a:rPr>
              <a:t></a:t>
            </a:r>
            <a:endParaRPr lang="zh-CN" altLang="en-US" sz="4000" b="1" dirty="0">
              <a:solidFill>
                <a:prstClr val="black"/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148930" y="5607984"/>
            <a:ext cx="3195105" cy="523220"/>
            <a:chOff x="3208498" y="3115164"/>
            <a:chExt cx="3195105" cy="523220"/>
          </a:xfrm>
        </p:grpSpPr>
        <p:sp>
          <p:nvSpPr>
            <p:cNvPr id="18" name="文本框 17"/>
            <p:cNvSpPr txBox="1"/>
            <p:nvPr/>
          </p:nvSpPr>
          <p:spPr>
            <a:xfrm>
              <a:off x="3208498" y="3115164"/>
              <a:ext cx="319510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800" dirty="0" smtClean="0">
                  <a:solidFill>
                    <a:srgbClr val="FF0000"/>
                  </a:solidFill>
                </a:rPr>
                <a:t>D</a:t>
              </a:r>
              <a:r>
                <a:rPr lang="en-US" altLang="zh-CN" sz="2800" dirty="0" smtClean="0"/>
                <a:t>, R, G        { p } </a:t>
              </a:r>
              <a:r>
                <a:rPr lang="en-US" altLang="zh-CN" sz="2800" dirty="0" smtClean="0">
                  <a:solidFill>
                    <a:srgbClr val="0000FF"/>
                  </a:solidFill>
                </a:rPr>
                <a:t>O</a:t>
              </a:r>
              <a:r>
                <a:rPr lang="en-US" altLang="zh-CN" sz="2800" b="1" dirty="0" smtClean="0">
                  <a:latin typeface="Segoe UI Symbol"/>
                  <a:ea typeface="Segoe UI Symbol"/>
                  <a:sym typeface="Symbol" pitchFamily="18" charset="2"/>
                </a:rPr>
                <a:t> </a:t>
              </a:r>
              <a:r>
                <a:rPr lang="en-US" altLang="zh-CN" sz="2800" dirty="0" smtClean="0"/>
                <a:t>: </a:t>
              </a:r>
              <a:r>
                <a:rPr lang="en-US" altLang="zh-CN" sz="2800" dirty="0" smtClean="0">
                  <a:solidFill>
                    <a:srgbClr val="00B050"/>
                  </a:solidFill>
                </a:rPr>
                <a:t>A</a:t>
              </a:r>
              <a:endParaRPr lang="en-US" altLang="zh-CN" sz="2800" dirty="0">
                <a:solidFill>
                  <a:srgbClr val="00B050"/>
                </a:solidFill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4525108" y="3235106"/>
              <a:ext cx="210279" cy="283336"/>
              <a:chOff x="1081825" y="3412901"/>
              <a:chExt cx="167426" cy="283336"/>
            </a:xfrm>
          </p:grpSpPr>
          <p:cxnSp>
            <p:nvCxnSpPr>
              <p:cNvPr id="20" name="直接连接符 19"/>
              <p:cNvCxnSpPr/>
              <p:nvPr/>
            </p:nvCxnSpPr>
            <p:spPr>
              <a:xfrm>
                <a:off x="1081825" y="3412901"/>
                <a:ext cx="0" cy="283336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>
                <a:off x="1081825" y="3554569"/>
                <a:ext cx="167426" cy="0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22" name="文本框 21"/>
          <p:cNvSpPr txBox="1"/>
          <p:nvPr/>
        </p:nvSpPr>
        <p:spPr>
          <a:xfrm>
            <a:off x="4465540" y="4854340"/>
            <a:ext cx="4940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ym typeface="Symbol" panose="05050102010706020507" pitchFamily="18" charset="2"/>
              </a:rPr>
              <a:t></a:t>
            </a:r>
            <a:endParaRPr lang="zh-CN" altLang="en-US" sz="4000" dirty="0"/>
          </a:p>
        </p:txBody>
      </p:sp>
      <p:sp>
        <p:nvSpPr>
          <p:cNvPr id="25" name="圆角矩形标注 24"/>
          <p:cNvSpPr/>
          <p:nvPr/>
        </p:nvSpPr>
        <p:spPr>
          <a:xfrm>
            <a:off x="5897840" y="4804928"/>
            <a:ext cx="2898636" cy="620845"/>
          </a:xfrm>
          <a:prstGeom prst="wedgeRoundRectCallout">
            <a:avLst>
              <a:gd name="adj1" fmla="val -48160"/>
              <a:gd name="adj2" fmla="val -8580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prstClr val="white"/>
                </a:solidFill>
              </a:rPr>
              <a:t>Progress-aware spec</a:t>
            </a:r>
            <a:endParaRPr lang="zh-CN" altLang="en-US" sz="2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23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0" grpId="0"/>
      <p:bldP spid="15" grpId="0"/>
      <p:bldP spid="22" grpId="0"/>
      <p:bldP spid="2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Progress-aware specs </a:t>
            </a:r>
            <a:r>
              <a:rPr lang="en-US" altLang="zh-CN" b="1" dirty="0" smtClean="0">
                <a:solidFill>
                  <a:srgbClr val="FF0000"/>
                </a:solidFill>
                <a:sym typeface="Symbol"/>
              </a:rPr>
              <a:t>A</a:t>
            </a:r>
            <a:r>
              <a:rPr lang="en-US" altLang="zh-CN" b="1" baseline="-25000" dirty="0" smtClean="0">
                <a:solidFill>
                  <a:srgbClr val="FF0000"/>
                </a:solidFill>
                <a:sym typeface="Symbol"/>
              </a:rPr>
              <a:t>SF</a:t>
            </a:r>
            <a:r>
              <a:rPr lang="en-US" altLang="zh-CN" dirty="0" smtClean="0">
                <a:sym typeface="Symbol"/>
              </a:rPr>
              <a:t> and </a:t>
            </a:r>
            <a:r>
              <a:rPr lang="en-US" altLang="zh-CN" b="1" dirty="0" smtClean="0">
                <a:solidFill>
                  <a:srgbClr val="FF0000"/>
                </a:solidFill>
                <a:sym typeface="Symbol"/>
              </a:rPr>
              <a:t>A</a:t>
            </a:r>
            <a:r>
              <a:rPr lang="en-US" altLang="zh-CN" b="1" baseline="-25000" dirty="0" smtClean="0">
                <a:solidFill>
                  <a:srgbClr val="FF0000"/>
                </a:solidFill>
                <a:sym typeface="Symbol"/>
              </a:rPr>
              <a:t>DF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altLang="zh-CN" b="1" dirty="0">
                <a:solidFill>
                  <a:srgbClr val="0000FF"/>
                </a:solidFill>
              </a:rPr>
              <a:t>O</a:t>
            </a:r>
            <a:r>
              <a:rPr lang="en-US" altLang="zh-CN" b="1" dirty="0">
                <a:solidFill>
                  <a:prstClr val="black"/>
                </a:solidFill>
              </a:rPr>
              <a:t> </a:t>
            </a:r>
            <a:r>
              <a:rPr lang="en-US" altLang="zh-CN" b="1" dirty="0">
                <a:sym typeface="Symbol"/>
              </a:rPr>
              <a:t></a:t>
            </a:r>
            <a:r>
              <a:rPr lang="en-US" altLang="zh-CN" b="1" baseline="-25000" dirty="0">
                <a:sym typeface="Symbol"/>
              </a:rPr>
              <a:t> </a:t>
            </a:r>
            <a:r>
              <a:rPr lang="en-US" altLang="zh-CN" b="1" dirty="0">
                <a:sym typeface="Symbol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sym typeface="Symbol"/>
              </a:rPr>
              <a:t>A</a:t>
            </a:r>
            <a:r>
              <a:rPr lang="en-US" altLang="zh-CN" b="1" baseline="-25000" dirty="0" smtClean="0">
                <a:solidFill>
                  <a:srgbClr val="FF0000"/>
                </a:solidFill>
                <a:sym typeface="Symbol"/>
              </a:rPr>
              <a:t>P</a:t>
            </a:r>
            <a:r>
              <a:rPr lang="en-US" altLang="zh-CN" dirty="0" smtClean="0"/>
              <a:t>: </a:t>
            </a:r>
          </a:p>
          <a:p>
            <a:pPr lvl="1">
              <a:spcBef>
                <a:spcPts val="1200"/>
              </a:spcBef>
            </a:pPr>
            <a:r>
              <a:rPr lang="en-US" altLang="zh-CN" dirty="0" smtClean="0"/>
              <a:t>Assume fair scheduling</a:t>
            </a:r>
          </a:p>
          <a:p>
            <a:pPr lvl="1">
              <a:spcBef>
                <a:spcPts val="1200"/>
              </a:spcBef>
            </a:pPr>
            <a:r>
              <a:rPr lang="en-US" altLang="zh-CN" dirty="0" smtClean="0"/>
              <a:t>Preserve termination behaviors</a:t>
            </a:r>
          </a:p>
          <a:p>
            <a:pPr>
              <a:spcBef>
                <a:spcPts val="2400"/>
              </a:spcBef>
            </a:pPr>
            <a:r>
              <a:rPr lang="en-US" altLang="zh-CN" b="1" dirty="0">
                <a:solidFill>
                  <a:srgbClr val="FF0000"/>
                </a:solidFill>
                <a:sym typeface="Symbol"/>
              </a:rPr>
              <a:t>A</a:t>
            </a:r>
            <a:r>
              <a:rPr lang="en-US" altLang="zh-CN" b="1" baseline="-25000" dirty="0">
                <a:solidFill>
                  <a:srgbClr val="FF0000"/>
                </a:solidFill>
                <a:sym typeface="Symbol"/>
              </a:rPr>
              <a:t>SF </a:t>
            </a:r>
            <a:r>
              <a:rPr lang="en-US" altLang="zh-CN" dirty="0" smtClean="0"/>
              <a:t>: atomic spec </a:t>
            </a:r>
            <a:r>
              <a:rPr lang="en-US" altLang="zh-CN" dirty="0" smtClean="0">
                <a:solidFill>
                  <a:srgbClr val="00B050"/>
                </a:solidFill>
              </a:rPr>
              <a:t>A</a:t>
            </a:r>
          </a:p>
          <a:p>
            <a:pPr>
              <a:spcBef>
                <a:spcPts val="2400"/>
              </a:spcBef>
            </a:pPr>
            <a:r>
              <a:rPr lang="en-US" altLang="zh-CN" b="1" dirty="0" smtClean="0">
                <a:solidFill>
                  <a:srgbClr val="FF0000"/>
                </a:solidFill>
                <a:sym typeface="Symbol"/>
              </a:rPr>
              <a:t>A</a:t>
            </a:r>
            <a:r>
              <a:rPr lang="en-US" altLang="zh-CN" b="1" baseline="-25000" dirty="0" smtClean="0">
                <a:solidFill>
                  <a:srgbClr val="FF0000"/>
                </a:solidFill>
                <a:sym typeface="Symbol"/>
              </a:rPr>
              <a:t>DF </a:t>
            </a:r>
            <a:r>
              <a:rPr lang="en-US" altLang="zh-CN" dirty="0" smtClean="0"/>
              <a:t>: wrap </a:t>
            </a:r>
            <a:r>
              <a:rPr lang="en-US" altLang="zh-CN" dirty="0" smtClean="0">
                <a:solidFill>
                  <a:srgbClr val="00B050"/>
                </a:solidFill>
              </a:rPr>
              <a:t>A </a:t>
            </a:r>
            <a:r>
              <a:rPr lang="en-US" altLang="zh-CN" dirty="0" smtClean="0"/>
              <a:t>with delaying code</a:t>
            </a:r>
            <a:endParaRPr lang="zh-CN" altLang="en-US" dirty="0"/>
          </a:p>
        </p:txBody>
      </p:sp>
      <p:sp>
        <p:nvSpPr>
          <p:cNvPr id="23" name="TextBox 4"/>
          <p:cNvSpPr txBox="1"/>
          <p:nvPr/>
        </p:nvSpPr>
        <p:spPr>
          <a:xfrm>
            <a:off x="6424610" y="4554323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0000FF"/>
                </a:solidFill>
              </a:rPr>
              <a:t>O</a:t>
            </a:r>
            <a:r>
              <a:rPr lang="en-US" altLang="zh-CN" sz="2800" b="1" dirty="0" smtClean="0">
                <a:solidFill>
                  <a:prstClr val="black"/>
                </a:solidFill>
              </a:rPr>
              <a:t> </a:t>
            </a:r>
            <a:r>
              <a:rPr lang="en-US" altLang="zh-CN" sz="2800" b="1" dirty="0" smtClean="0">
                <a:sym typeface="Symbol"/>
              </a:rPr>
              <a:t></a:t>
            </a:r>
            <a:r>
              <a:rPr lang="en-US" altLang="zh-CN" sz="2800" b="1" baseline="-25000" dirty="0" smtClean="0">
                <a:sym typeface="Symbol"/>
              </a:rPr>
              <a:t> </a:t>
            </a:r>
            <a:r>
              <a:rPr lang="en-US" altLang="zh-CN" sz="2800" b="1" dirty="0">
                <a:sym typeface="Symbol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sym typeface="Symbol"/>
              </a:rPr>
              <a:t>A</a:t>
            </a:r>
            <a:r>
              <a:rPr lang="en-US" altLang="zh-CN" sz="2800" b="1" baseline="-25000" dirty="0" smtClean="0">
                <a:solidFill>
                  <a:srgbClr val="FF0000"/>
                </a:solidFill>
                <a:sym typeface="Symbol"/>
              </a:rPr>
              <a:t>P</a:t>
            </a:r>
            <a:endParaRPr lang="zh-CN" altLang="en-US" sz="2000" baseline="-25000" dirty="0" smtClean="0">
              <a:solidFill>
                <a:srgbClr val="FF0000"/>
              </a:solidFill>
            </a:endParaRPr>
          </a:p>
        </p:txBody>
      </p:sp>
      <p:grpSp>
        <p:nvGrpSpPr>
          <p:cNvPr id="26" name="组合 8"/>
          <p:cNvGrpSpPr/>
          <p:nvPr/>
        </p:nvGrpSpPr>
        <p:grpSpPr>
          <a:xfrm>
            <a:off x="5366329" y="3292837"/>
            <a:ext cx="3066402" cy="569386"/>
            <a:chOff x="1898718" y="1294602"/>
            <a:chExt cx="3066402" cy="569386"/>
          </a:xfrm>
        </p:grpSpPr>
        <p:sp>
          <p:nvSpPr>
            <p:cNvPr id="27" name="TextBox 6"/>
            <p:cNvSpPr txBox="1"/>
            <p:nvPr/>
          </p:nvSpPr>
          <p:spPr>
            <a:xfrm>
              <a:off x="1898718" y="1340768"/>
              <a:ext cx="162410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rgbClr val="0000FF"/>
                  </a:solidFill>
                </a:rPr>
                <a:t>O</a:t>
              </a:r>
              <a:r>
                <a:rPr lang="en-US" altLang="zh-CN" sz="2800" b="1" dirty="0" smtClean="0">
                  <a:solidFill>
                    <a:srgbClr val="C00000"/>
                  </a:solidFill>
                </a:rPr>
                <a:t> </a:t>
              </a:r>
              <a:r>
                <a:rPr lang="en-US" altLang="zh-CN" sz="2800" b="1" dirty="0" smtClean="0">
                  <a:sym typeface="Symbol"/>
                </a:rPr>
                <a:t></a:t>
              </a:r>
              <a:r>
                <a:rPr lang="en-US" altLang="zh-CN" sz="2800" b="1" baseline="-25000" dirty="0" err="1" smtClean="0">
                  <a:sym typeface="Symbol"/>
                </a:rPr>
                <a:t>lin</a:t>
              </a:r>
              <a:r>
                <a:rPr lang="en-US" altLang="zh-CN" sz="2800" b="1" dirty="0" smtClean="0">
                  <a:solidFill>
                    <a:srgbClr val="FF0000"/>
                  </a:solidFill>
                  <a:sym typeface="Symbol"/>
                </a:rPr>
                <a:t> </a:t>
              </a:r>
              <a:r>
                <a:rPr lang="en-US" altLang="zh-CN" sz="2800" b="1" dirty="0" smtClean="0">
                  <a:solidFill>
                    <a:srgbClr val="00B050"/>
                  </a:solidFill>
                </a:rPr>
                <a:t>A</a:t>
              </a:r>
              <a:endParaRPr lang="zh-CN" altLang="en-US" sz="2800" b="1" dirty="0">
                <a:solidFill>
                  <a:srgbClr val="00B050"/>
                </a:solidFill>
              </a:endParaRPr>
            </a:p>
          </p:txBody>
        </p:sp>
        <p:sp>
          <p:nvSpPr>
            <p:cNvPr id="28" name="TextBox 7"/>
            <p:cNvSpPr txBox="1"/>
            <p:nvPr/>
          </p:nvSpPr>
          <p:spPr>
            <a:xfrm>
              <a:off x="3548894" y="1294602"/>
              <a:ext cx="40107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prstClr val="black"/>
                  </a:solidFill>
                  <a:sym typeface="Symbol"/>
                </a:rPr>
                <a:t></a:t>
              </a:r>
              <a:endParaRPr lang="en-US" b="1" dirty="0"/>
            </a:p>
          </p:txBody>
        </p:sp>
        <p:sp>
          <p:nvSpPr>
            <p:cNvPr id="29" name="TextBox 8"/>
            <p:cNvSpPr txBox="1"/>
            <p:nvPr/>
          </p:nvSpPr>
          <p:spPr>
            <a:xfrm>
              <a:off x="4134443" y="1340768"/>
              <a:ext cx="83067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rgbClr val="FF0000"/>
                  </a:solidFill>
                </a:rPr>
                <a:t>P</a:t>
              </a:r>
              <a:r>
                <a:rPr lang="en-US" sz="2800" dirty="0" smtClean="0">
                  <a:solidFill>
                    <a:prstClr val="black"/>
                  </a:solidFill>
                </a:rPr>
                <a:t>(</a:t>
              </a:r>
              <a:r>
                <a:rPr lang="en-US" sz="2800" dirty="0" smtClean="0">
                  <a:solidFill>
                    <a:srgbClr val="0000FF"/>
                  </a:solidFill>
                </a:rPr>
                <a:t>O</a:t>
              </a:r>
              <a:r>
                <a:rPr lang="en-US" sz="2800" dirty="0" smtClean="0">
                  <a:solidFill>
                    <a:prstClr val="black"/>
                  </a:solidFill>
                </a:rPr>
                <a:t>)</a:t>
              </a:r>
              <a:endParaRPr lang="en-US" dirty="0"/>
            </a:p>
          </p:txBody>
        </p:sp>
      </p:grpSp>
      <p:sp>
        <p:nvSpPr>
          <p:cNvPr id="30" name="TextBox 9"/>
          <p:cNvSpPr txBox="1"/>
          <p:nvPr/>
        </p:nvSpPr>
        <p:spPr>
          <a:xfrm rot="5400000">
            <a:off x="6633491" y="3964930"/>
            <a:ext cx="8280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1000"/>
              </a:spcBef>
            </a:pPr>
            <a:r>
              <a:rPr lang="en-US" altLang="zh-CN" sz="4000" b="1" dirty="0" smtClean="0">
                <a:solidFill>
                  <a:prstClr val="black"/>
                </a:solidFill>
                <a:sym typeface="Symbol"/>
              </a:rPr>
              <a:t></a:t>
            </a:r>
            <a:endParaRPr lang="zh-CN" altLang="en-US" sz="4000" b="1" dirty="0">
              <a:solidFill>
                <a:prstClr val="black"/>
              </a:solidFill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5449984" y="5788679"/>
            <a:ext cx="3195105" cy="523220"/>
            <a:chOff x="3208498" y="3115164"/>
            <a:chExt cx="3195105" cy="523220"/>
          </a:xfrm>
        </p:grpSpPr>
        <p:sp>
          <p:nvSpPr>
            <p:cNvPr id="32" name="文本框 31"/>
            <p:cNvSpPr txBox="1"/>
            <p:nvPr/>
          </p:nvSpPr>
          <p:spPr>
            <a:xfrm>
              <a:off x="3208498" y="3115164"/>
              <a:ext cx="319510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800" dirty="0" smtClean="0">
                  <a:solidFill>
                    <a:srgbClr val="FF0000"/>
                  </a:solidFill>
                </a:rPr>
                <a:t>D</a:t>
              </a:r>
              <a:r>
                <a:rPr lang="en-US" altLang="zh-CN" sz="2800" dirty="0" smtClean="0"/>
                <a:t>, R, G        { p } </a:t>
              </a:r>
              <a:r>
                <a:rPr lang="en-US" altLang="zh-CN" sz="2800" dirty="0" smtClean="0">
                  <a:solidFill>
                    <a:srgbClr val="0000FF"/>
                  </a:solidFill>
                </a:rPr>
                <a:t>O</a:t>
              </a:r>
              <a:r>
                <a:rPr lang="en-US" altLang="zh-CN" sz="2800" b="1" dirty="0" smtClean="0">
                  <a:latin typeface="Segoe UI Symbol"/>
                  <a:ea typeface="Segoe UI Symbol"/>
                  <a:sym typeface="Symbol" pitchFamily="18" charset="2"/>
                </a:rPr>
                <a:t> </a:t>
              </a:r>
              <a:r>
                <a:rPr lang="en-US" altLang="zh-CN" sz="2800" dirty="0" smtClean="0"/>
                <a:t>: </a:t>
              </a:r>
              <a:r>
                <a:rPr lang="en-US" altLang="zh-CN" sz="2800" dirty="0" smtClean="0">
                  <a:solidFill>
                    <a:srgbClr val="00B050"/>
                  </a:solidFill>
                </a:rPr>
                <a:t>A</a:t>
              </a:r>
              <a:endParaRPr lang="en-US" altLang="zh-CN" sz="2800" dirty="0">
                <a:solidFill>
                  <a:srgbClr val="00B050"/>
                </a:solidFill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4525108" y="3235106"/>
              <a:ext cx="210279" cy="283336"/>
              <a:chOff x="1081825" y="3412901"/>
              <a:chExt cx="167426" cy="283336"/>
            </a:xfrm>
          </p:grpSpPr>
          <p:cxnSp>
            <p:nvCxnSpPr>
              <p:cNvPr id="34" name="直接连接符 33"/>
              <p:cNvCxnSpPr/>
              <p:nvPr/>
            </p:nvCxnSpPr>
            <p:spPr>
              <a:xfrm>
                <a:off x="1081825" y="3412901"/>
                <a:ext cx="0" cy="283336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>
                <a:off x="1081825" y="3554569"/>
                <a:ext cx="167426" cy="0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36" name="文本框 35"/>
          <p:cNvSpPr txBox="1"/>
          <p:nvPr/>
        </p:nvSpPr>
        <p:spPr>
          <a:xfrm>
            <a:off x="6800514" y="5209973"/>
            <a:ext cx="4940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ym typeface="Symbol" panose="05050102010706020507" pitchFamily="18" charset="2"/>
              </a:rPr>
              <a:t>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791894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38126"/>
            <a:ext cx="7886700" cy="1325563"/>
          </a:xfrm>
        </p:spPr>
        <p:txBody>
          <a:bodyPr/>
          <a:lstStyle/>
          <a:p>
            <a:r>
              <a:rPr lang="en-US" altLang="zh-CN" dirty="0" smtClean="0"/>
              <a:t>SF and DF as Progress Properties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735254"/>
            <a:ext cx="4344794" cy="4187709"/>
          </a:xfrm>
        </p:spPr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SF</a:t>
            </a:r>
            <a:r>
              <a:rPr lang="en-US" altLang="zh-CN" dirty="0" smtClean="0"/>
              <a:t>: under fair scheduling, </a:t>
            </a:r>
            <a:r>
              <a:rPr lang="en-US" altLang="zh-CN" dirty="0" smtClean="0">
                <a:solidFill>
                  <a:srgbClr val="FF0000"/>
                </a:solidFill>
              </a:rPr>
              <a:t>every</a:t>
            </a:r>
            <a:r>
              <a:rPr lang="en-US" altLang="zh-CN" dirty="0" smtClean="0"/>
              <a:t> thread can finish its method call</a:t>
            </a:r>
          </a:p>
          <a:p>
            <a:endParaRPr lang="en-US" altLang="zh-CN" dirty="0" smtClean="0"/>
          </a:p>
          <a:p>
            <a:r>
              <a:rPr lang="en-US" altLang="zh-CN" dirty="0" smtClean="0">
                <a:solidFill>
                  <a:srgbClr val="FF0000"/>
                </a:solidFill>
              </a:rPr>
              <a:t>DF</a:t>
            </a:r>
            <a:r>
              <a:rPr lang="en-US" altLang="zh-CN" dirty="0" smtClean="0"/>
              <a:t>: under fair scheduling, there always </a:t>
            </a:r>
            <a:r>
              <a:rPr lang="en-US" altLang="zh-CN" dirty="0" smtClean="0">
                <a:solidFill>
                  <a:srgbClr val="FF0000"/>
                </a:solidFill>
              </a:rPr>
              <a:t>exists</a:t>
            </a:r>
            <a:r>
              <a:rPr lang="en-US" altLang="zh-CN" dirty="0" smtClean="0"/>
              <a:t> </a:t>
            </a:r>
            <a:r>
              <a:rPr lang="en-US" altLang="zh-CN" dirty="0" smtClean="0">
                <a:solidFill>
                  <a:srgbClr val="FF0000"/>
                </a:solidFill>
              </a:rPr>
              <a:t>some</a:t>
            </a:r>
            <a:r>
              <a:rPr lang="en-US" altLang="zh-CN" dirty="0" smtClean="0"/>
              <a:t> thread that can </a:t>
            </a:r>
            <a:r>
              <a:rPr lang="en-US" altLang="zh-CN" dirty="0"/>
              <a:t>finish its method call</a:t>
            </a:r>
            <a:endParaRPr lang="zh-CN" altLang="en-US" dirty="0"/>
          </a:p>
        </p:txBody>
      </p:sp>
      <p:cxnSp>
        <p:nvCxnSpPr>
          <p:cNvPr id="8" name="直接连接符 7"/>
          <p:cNvCxnSpPr>
            <a:stCxn id="9" idx="2"/>
          </p:cNvCxnSpPr>
          <p:nvPr/>
        </p:nvCxnSpPr>
        <p:spPr>
          <a:xfrm>
            <a:off x="6327979" y="2242539"/>
            <a:ext cx="0" cy="2264643"/>
          </a:xfrm>
          <a:prstGeom prst="line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6108207" y="1842429"/>
            <a:ext cx="4395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/>
              <a:t>T1</a:t>
            </a:r>
            <a:endParaRPr lang="zh-CN" altLang="en-US" sz="2000" dirty="0"/>
          </a:p>
        </p:txBody>
      </p:sp>
      <p:cxnSp>
        <p:nvCxnSpPr>
          <p:cNvPr id="10" name="直接连接符 9"/>
          <p:cNvCxnSpPr>
            <a:stCxn id="11" idx="2"/>
          </p:cNvCxnSpPr>
          <p:nvPr/>
        </p:nvCxnSpPr>
        <p:spPr>
          <a:xfrm>
            <a:off x="6909832" y="2242539"/>
            <a:ext cx="0" cy="2264643"/>
          </a:xfrm>
          <a:prstGeom prst="line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6690060" y="1842429"/>
            <a:ext cx="4395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/>
              <a:t>T2</a:t>
            </a:r>
            <a:endParaRPr lang="zh-CN" altLang="en-US" sz="2000" dirty="0"/>
          </a:p>
        </p:txBody>
      </p:sp>
      <p:cxnSp>
        <p:nvCxnSpPr>
          <p:cNvPr id="16" name="直接连接符 15"/>
          <p:cNvCxnSpPr>
            <a:stCxn id="17" idx="2"/>
          </p:cNvCxnSpPr>
          <p:nvPr/>
        </p:nvCxnSpPr>
        <p:spPr>
          <a:xfrm>
            <a:off x="7488106" y="2242539"/>
            <a:ext cx="0" cy="2264643"/>
          </a:xfrm>
          <a:prstGeom prst="line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7268334" y="1842429"/>
            <a:ext cx="4395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/>
              <a:t>T3</a:t>
            </a:r>
            <a:endParaRPr lang="zh-CN" altLang="en-US" sz="2000" dirty="0"/>
          </a:p>
        </p:txBody>
      </p:sp>
      <p:sp>
        <p:nvSpPr>
          <p:cNvPr id="5" name="文本框 4"/>
          <p:cNvSpPr txBox="1"/>
          <p:nvPr/>
        </p:nvSpPr>
        <p:spPr>
          <a:xfrm>
            <a:off x="6020979" y="2823382"/>
            <a:ext cx="1784874" cy="1077218"/>
          </a:xfrm>
          <a:prstGeom prst="rect">
            <a:avLst/>
          </a:prstGeom>
          <a:solidFill>
            <a:schemeClr val="bg1">
              <a:alpha val="86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b="1" dirty="0" smtClean="0">
                <a:solidFill>
                  <a:prstClr val="black"/>
                </a:solidFill>
              </a:rPr>
              <a:t>f() {</a:t>
            </a:r>
          </a:p>
          <a:p>
            <a:pPr>
              <a:spcBef>
                <a:spcPts val="600"/>
              </a:spcBef>
            </a:pPr>
            <a:r>
              <a:rPr lang="en-US" altLang="zh-CN" b="1" dirty="0">
                <a:solidFill>
                  <a:prstClr val="black"/>
                </a:solidFill>
              </a:rPr>
              <a:t> </a:t>
            </a:r>
            <a:r>
              <a:rPr lang="en-US" altLang="zh-CN" b="1" dirty="0" smtClean="0">
                <a:solidFill>
                  <a:prstClr val="black"/>
                </a:solidFill>
              </a:rPr>
              <a:t>  </a:t>
            </a:r>
            <a:r>
              <a:rPr lang="en-US" altLang="zh-CN" b="1" dirty="0" smtClean="0"/>
              <a:t> </a:t>
            </a:r>
            <a:r>
              <a:rPr lang="en-US" altLang="zh-CN" dirty="0" smtClean="0"/>
              <a:t>…</a:t>
            </a:r>
            <a:endParaRPr lang="en-US" altLang="zh-CN" b="1" dirty="0" smtClean="0"/>
          </a:p>
          <a:p>
            <a:pPr>
              <a:spcBef>
                <a:spcPts val="600"/>
              </a:spcBef>
            </a:pPr>
            <a:r>
              <a:rPr lang="en-US" altLang="zh-CN" b="1" dirty="0" smtClean="0">
                <a:solidFill>
                  <a:prstClr val="black"/>
                </a:solidFill>
              </a:rPr>
              <a:t>}</a:t>
            </a:r>
            <a:endParaRPr lang="zh-CN" altLang="en-US" b="1" dirty="0">
              <a:solidFill>
                <a:prstClr val="black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485205" y="4672526"/>
            <a:ext cx="32887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</a:rPr>
              <a:t>Fair scheduling</a:t>
            </a:r>
            <a:r>
              <a:rPr lang="en-US" altLang="zh-CN" sz="2400" dirty="0" smtClean="0"/>
              <a:t>: every T gets eventually executed</a:t>
            </a:r>
            <a:endParaRPr lang="zh-CN" altLang="en-US" sz="2400" dirty="0"/>
          </a:p>
        </p:txBody>
      </p:sp>
      <p:sp>
        <p:nvSpPr>
          <p:cNvPr id="13" name="文本框 12"/>
          <p:cNvSpPr txBox="1"/>
          <p:nvPr/>
        </p:nvSpPr>
        <p:spPr>
          <a:xfrm>
            <a:off x="6459415" y="1123326"/>
            <a:ext cx="2275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FF0000"/>
                </a:solidFill>
              </a:rPr>
              <a:t>[</a:t>
            </a:r>
            <a:r>
              <a:rPr lang="en-US" altLang="zh-CN" sz="1600" dirty="0" err="1">
                <a:solidFill>
                  <a:srgbClr val="FF0000"/>
                </a:solidFill>
              </a:rPr>
              <a:t>Herlihy</a:t>
            </a:r>
            <a:r>
              <a:rPr lang="en-US" altLang="zh-CN" sz="1600" dirty="0">
                <a:solidFill>
                  <a:srgbClr val="FF0000"/>
                </a:solidFill>
              </a:rPr>
              <a:t> and </a:t>
            </a:r>
            <a:r>
              <a:rPr lang="en-US" altLang="zh-CN" sz="1600" dirty="0" err="1">
                <a:solidFill>
                  <a:srgbClr val="FF0000"/>
                </a:solidFill>
              </a:rPr>
              <a:t>Shavit</a:t>
            </a:r>
            <a:r>
              <a:rPr lang="en-US" altLang="zh-CN" sz="1600" dirty="0">
                <a:solidFill>
                  <a:srgbClr val="FF0000"/>
                </a:solidFill>
              </a:rPr>
              <a:t> 2011]</a:t>
            </a:r>
            <a:endParaRPr lang="zh-CN" altLang="en-US" dirty="0"/>
          </a:p>
        </p:txBody>
      </p:sp>
      <p:sp>
        <p:nvSpPr>
          <p:cNvPr id="14" name="圆角矩形标注 13"/>
          <p:cNvSpPr/>
          <p:nvPr/>
        </p:nvSpPr>
        <p:spPr>
          <a:xfrm>
            <a:off x="1727465" y="5221894"/>
            <a:ext cx="3501860" cy="1120462"/>
          </a:xfrm>
          <a:prstGeom prst="wedgeRoundRectCallout">
            <a:avLst>
              <a:gd name="adj1" fmla="val -65218"/>
              <a:gd name="adj2" fmla="val -5988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Liveness property</a:t>
            </a:r>
            <a:r>
              <a:rPr lang="en-US" altLang="zh-CN" sz="2400" dirty="0"/>
              <a:t> </a:t>
            </a:r>
            <a:r>
              <a:rPr lang="en-US" altLang="zh-CN" sz="2400" dirty="0" smtClean="0"/>
              <a:t>that also disallows live-lock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589046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DF-aware spec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699" y="3012610"/>
            <a:ext cx="6852601" cy="20097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11098" y="1319572"/>
            <a:ext cx="15135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0000FF"/>
                </a:solidFill>
              </a:rPr>
              <a:t>O</a:t>
            </a:r>
            <a:r>
              <a:rPr lang="en-US" altLang="zh-CN" sz="2400" b="1" dirty="0" smtClean="0">
                <a:solidFill>
                  <a:prstClr val="black"/>
                </a:solidFill>
              </a:rPr>
              <a:t> </a:t>
            </a:r>
            <a:r>
              <a:rPr lang="en-US" altLang="zh-CN" sz="2400" b="1" dirty="0" smtClean="0">
                <a:sym typeface="Symbol"/>
              </a:rPr>
              <a:t></a:t>
            </a:r>
            <a:r>
              <a:rPr lang="en-US" altLang="zh-CN" sz="2400" b="1" baseline="-25000" dirty="0" smtClean="0">
                <a:sym typeface="Symbol"/>
              </a:rPr>
              <a:t> </a:t>
            </a:r>
            <a:r>
              <a:rPr lang="en-US" altLang="zh-CN" sz="2400" b="1" dirty="0">
                <a:sym typeface="Symbol"/>
              </a:rPr>
              <a:t> </a:t>
            </a:r>
            <a:r>
              <a:rPr lang="en-US" altLang="zh-CN" sz="2400" b="1" dirty="0" err="1" smtClean="0">
                <a:solidFill>
                  <a:srgbClr val="FF0000"/>
                </a:solidFill>
                <a:sym typeface="Symbol"/>
              </a:rPr>
              <a:t>wr</a:t>
            </a:r>
            <a:r>
              <a:rPr lang="en-US" altLang="zh-CN" sz="2400" b="1" dirty="0" smtClean="0">
                <a:solidFill>
                  <a:srgbClr val="FF0000"/>
                </a:solidFill>
                <a:sym typeface="Symbol"/>
              </a:rPr>
              <a:t>(A)</a:t>
            </a:r>
            <a:endParaRPr lang="zh-CN" altLang="en-US" sz="2400" baseline="-25000" dirty="0" smtClean="0">
              <a:solidFill>
                <a:srgbClr val="FF0000"/>
              </a:solidFill>
            </a:endParaRPr>
          </a:p>
        </p:txBody>
      </p:sp>
      <p:grpSp>
        <p:nvGrpSpPr>
          <p:cNvPr id="6" name="组合 8"/>
          <p:cNvGrpSpPr/>
          <p:nvPr/>
        </p:nvGrpSpPr>
        <p:grpSpPr>
          <a:xfrm>
            <a:off x="5491369" y="492832"/>
            <a:ext cx="3105675" cy="507831"/>
            <a:chOff x="1898718" y="1294602"/>
            <a:chExt cx="3105675" cy="507831"/>
          </a:xfrm>
        </p:grpSpPr>
        <p:sp>
          <p:nvSpPr>
            <p:cNvPr id="7" name="TextBox 6"/>
            <p:cNvSpPr txBox="1"/>
            <p:nvPr/>
          </p:nvSpPr>
          <p:spPr>
            <a:xfrm>
              <a:off x="1898718" y="1340768"/>
              <a:ext cx="16241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rgbClr val="0000FF"/>
                  </a:solidFill>
                </a:rPr>
                <a:t>O</a:t>
              </a:r>
              <a:r>
                <a:rPr lang="en-US" altLang="zh-CN" sz="2400" b="1" dirty="0" smtClean="0">
                  <a:solidFill>
                    <a:srgbClr val="C00000"/>
                  </a:solidFill>
                </a:rPr>
                <a:t> </a:t>
              </a:r>
              <a:r>
                <a:rPr lang="en-US" altLang="zh-CN" sz="2400" b="1" dirty="0" smtClean="0">
                  <a:sym typeface="Symbol"/>
                </a:rPr>
                <a:t></a:t>
              </a:r>
              <a:r>
                <a:rPr lang="en-US" altLang="zh-CN" sz="2400" b="1" baseline="-25000" dirty="0" err="1" smtClean="0">
                  <a:sym typeface="Symbol"/>
                </a:rPr>
                <a:t>lin</a:t>
              </a:r>
              <a:r>
                <a:rPr lang="en-US" altLang="zh-CN" sz="2400" b="1" dirty="0" smtClean="0">
                  <a:solidFill>
                    <a:srgbClr val="FF0000"/>
                  </a:solidFill>
                  <a:sym typeface="Symbol"/>
                </a:rPr>
                <a:t> </a:t>
              </a:r>
              <a:r>
                <a:rPr lang="en-US" altLang="zh-CN" sz="2400" b="1" dirty="0" smtClean="0">
                  <a:solidFill>
                    <a:srgbClr val="00B050"/>
                  </a:solidFill>
                </a:rPr>
                <a:t>A</a:t>
              </a:r>
              <a:endParaRPr lang="zh-CN" altLang="en-US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548894" y="1294602"/>
              <a:ext cx="3706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prstClr val="black"/>
                  </a:solidFill>
                  <a:sym typeface="Symbol"/>
                </a:rPr>
                <a:t></a:t>
              </a:r>
              <a:endParaRPr lang="en-US" sz="24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095170" y="1340768"/>
              <a:ext cx="9092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DF</a:t>
              </a:r>
              <a:r>
                <a:rPr lang="en-US" sz="2400" dirty="0" smtClean="0">
                  <a:solidFill>
                    <a:prstClr val="black"/>
                  </a:solidFill>
                </a:rPr>
                <a:t>(</a:t>
              </a:r>
              <a:r>
                <a:rPr lang="en-US" sz="2400" dirty="0" smtClean="0">
                  <a:solidFill>
                    <a:srgbClr val="0000FF"/>
                  </a:solidFill>
                </a:rPr>
                <a:t>O</a:t>
              </a:r>
              <a:r>
                <a:rPr lang="en-US" sz="2400" dirty="0" smtClean="0">
                  <a:solidFill>
                    <a:prstClr val="black"/>
                  </a:solidFill>
                </a:rPr>
                <a:t>)</a:t>
              </a:r>
              <a:endParaRPr lang="en-US" sz="2400" dirty="0"/>
            </a:p>
          </p:txBody>
        </p:sp>
      </p:grpSp>
      <p:sp>
        <p:nvSpPr>
          <p:cNvPr id="10" name="TextBox 9"/>
          <p:cNvSpPr txBox="1"/>
          <p:nvPr/>
        </p:nvSpPr>
        <p:spPr>
          <a:xfrm rot="5400000">
            <a:off x="6926307" y="929285"/>
            <a:ext cx="4831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1000"/>
              </a:spcBef>
            </a:pPr>
            <a:r>
              <a:rPr lang="en-US" altLang="zh-CN" sz="2400" b="1" dirty="0" smtClean="0">
                <a:solidFill>
                  <a:prstClr val="black"/>
                </a:solidFill>
                <a:sym typeface="Symbol"/>
              </a:rPr>
              <a:t></a:t>
            </a:r>
            <a:endParaRPr lang="zh-CN" altLang="en-US" sz="2400" b="1" dirty="0">
              <a:solidFill>
                <a:prstClr val="black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767739" y="2120817"/>
            <a:ext cx="2747611" cy="461665"/>
            <a:chOff x="3432245" y="3115164"/>
            <a:chExt cx="2747611" cy="461665"/>
          </a:xfrm>
        </p:grpSpPr>
        <p:sp>
          <p:nvSpPr>
            <p:cNvPr id="12" name="文本框 11"/>
            <p:cNvSpPr txBox="1"/>
            <p:nvPr/>
          </p:nvSpPr>
          <p:spPr>
            <a:xfrm>
              <a:off x="3432245" y="3115164"/>
              <a:ext cx="27476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400" dirty="0" smtClean="0">
                  <a:solidFill>
                    <a:srgbClr val="FF0000"/>
                  </a:solidFill>
                </a:rPr>
                <a:t>D</a:t>
              </a:r>
              <a:r>
                <a:rPr lang="en-US" altLang="zh-CN" sz="2400" dirty="0" smtClean="0"/>
                <a:t>, R, G        { p } </a:t>
              </a:r>
              <a:r>
                <a:rPr lang="en-US" altLang="zh-CN" sz="2400" dirty="0" smtClean="0">
                  <a:solidFill>
                    <a:srgbClr val="0000FF"/>
                  </a:solidFill>
                </a:rPr>
                <a:t>O</a:t>
              </a:r>
              <a:r>
                <a:rPr lang="en-US" altLang="zh-CN" sz="2400" b="1" dirty="0" smtClean="0">
                  <a:latin typeface="Segoe UI Symbol"/>
                  <a:ea typeface="Segoe UI Symbol"/>
                  <a:sym typeface="Symbol" pitchFamily="18" charset="2"/>
                </a:rPr>
                <a:t> </a:t>
              </a:r>
              <a:r>
                <a:rPr lang="en-US" altLang="zh-CN" sz="2400" dirty="0" smtClean="0"/>
                <a:t>: </a:t>
              </a:r>
              <a:r>
                <a:rPr lang="en-US" altLang="zh-CN" sz="2400" dirty="0" smtClean="0">
                  <a:solidFill>
                    <a:srgbClr val="00B050"/>
                  </a:solidFill>
                </a:rPr>
                <a:t>A</a:t>
              </a:r>
              <a:endParaRPr lang="en-US" altLang="zh-CN" sz="2400" dirty="0">
                <a:solidFill>
                  <a:srgbClr val="00B050"/>
                </a:solidFill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4525108" y="3235106"/>
              <a:ext cx="210279" cy="283336"/>
              <a:chOff x="1081825" y="3412901"/>
              <a:chExt cx="167426" cy="283336"/>
            </a:xfrm>
          </p:grpSpPr>
          <p:cxnSp>
            <p:nvCxnSpPr>
              <p:cNvPr id="14" name="直接连接符 13"/>
              <p:cNvCxnSpPr/>
              <p:nvPr/>
            </p:nvCxnSpPr>
            <p:spPr>
              <a:xfrm>
                <a:off x="1081825" y="3412901"/>
                <a:ext cx="0" cy="283336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>
                <a:off x="1081825" y="3554569"/>
                <a:ext cx="167426" cy="0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6" name="文本框 15"/>
          <p:cNvSpPr txBox="1"/>
          <p:nvPr/>
        </p:nvSpPr>
        <p:spPr>
          <a:xfrm>
            <a:off x="6980755" y="1802707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ym typeface="Symbol" panose="05050102010706020507" pitchFamily="18" charset="2"/>
              </a:rPr>
              <a:t>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64293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Difference between SF and DF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351338"/>
          </a:xfrm>
        </p:spPr>
        <p:txBody>
          <a:bodyPr>
            <a:norm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</a:rPr>
              <a:t>SF</a:t>
            </a:r>
            <a:r>
              <a:rPr lang="en-US" altLang="zh-CN" sz="2400" dirty="0"/>
              <a:t>: </a:t>
            </a:r>
            <a:r>
              <a:rPr lang="en-US" altLang="zh-CN" sz="2400" dirty="0">
                <a:solidFill>
                  <a:srgbClr val="FF0000"/>
                </a:solidFill>
              </a:rPr>
              <a:t>every thread </a:t>
            </a:r>
            <a:r>
              <a:rPr lang="en-US" altLang="zh-CN" sz="2400" dirty="0" smtClean="0"/>
              <a:t>progresses </a:t>
            </a:r>
            <a:r>
              <a:rPr lang="en-US" altLang="zh-CN" sz="2400" dirty="0"/>
              <a:t>under fair scheduling</a:t>
            </a:r>
          </a:p>
          <a:p>
            <a:r>
              <a:rPr lang="en-US" altLang="zh-CN" sz="2400" dirty="0">
                <a:solidFill>
                  <a:srgbClr val="FF0000"/>
                </a:solidFill>
              </a:rPr>
              <a:t>DF</a:t>
            </a:r>
            <a:r>
              <a:rPr lang="en-US" altLang="zh-CN" sz="2400" dirty="0"/>
              <a:t>: </a:t>
            </a:r>
            <a:r>
              <a:rPr lang="en-US" altLang="zh-CN" sz="2400" dirty="0" smtClean="0"/>
              <a:t>only </a:t>
            </a:r>
            <a:r>
              <a:rPr lang="en-US" altLang="zh-CN" sz="2400" dirty="0" smtClean="0">
                <a:solidFill>
                  <a:srgbClr val="FF0000"/>
                </a:solidFill>
              </a:rPr>
              <a:t>whole-system </a:t>
            </a:r>
            <a:r>
              <a:rPr lang="en-US" altLang="zh-CN" sz="2400" dirty="0" smtClean="0"/>
              <a:t>progresses </a:t>
            </a:r>
            <a:r>
              <a:rPr lang="en-US" altLang="zh-CN" sz="2400" dirty="0"/>
              <a:t>under fair </a:t>
            </a:r>
            <a:r>
              <a:rPr lang="en-US" altLang="zh-CN" sz="2400" dirty="0" smtClean="0"/>
              <a:t>scheduling</a:t>
            </a:r>
            <a:endParaRPr lang="en-US" altLang="zh-CN" sz="2400" dirty="0"/>
          </a:p>
          <a:p>
            <a:endParaRPr lang="zh-CN" altLang="en-US" sz="2400" dirty="0"/>
          </a:p>
        </p:txBody>
      </p:sp>
      <p:sp>
        <p:nvSpPr>
          <p:cNvPr id="30" name="文本框 29"/>
          <p:cNvSpPr txBox="1"/>
          <p:nvPr/>
        </p:nvSpPr>
        <p:spPr>
          <a:xfrm>
            <a:off x="802100" y="2848883"/>
            <a:ext cx="2420270" cy="193899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2000" b="1" dirty="0" err="1" smtClean="0">
                <a:solidFill>
                  <a:prstClr val="black"/>
                </a:solidFill>
              </a:rPr>
              <a:t>inc</a:t>
            </a:r>
            <a:r>
              <a:rPr lang="en-US" altLang="zh-CN" sz="2000" b="1" dirty="0" smtClean="0">
                <a:solidFill>
                  <a:prstClr val="black"/>
                </a:solidFill>
              </a:rPr>
              <a:t>() {</a:t>
            </a: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prstClr val="black"/>
                </a:solidFill>
              </a:rPr>
              <a:t>    </a:t>
            </a:r>
            <a:r>
              <a:rPr lang="en-US" altLang="zh-CN" sz="2000" dirty="0" smtClean="0">
                <a:solidFill>
                  <a:srgbClr val="FF0000"/>
                </a:solidFill>
              </a:rPr>
              <a:t>lock</a:t>
            </a:r>
            <a:r>
              <a:rPr lang="en-US" altLang="zh-CN" sz="2000" dirty="0" smtClean="0">
                <a:solidFill>
                  <a:prstClr val="black"/>
                </a:solidFill>
              </a:rPr>
              <a:t> L;  </a:t>
            </a:r>
          </a:p>
          <a:p>
            <a:pPr>
              <a:spcBef>
                <a:spcPts val="600"/>
              </a:spcBef>
            </a:pPr>
            <a:r>
              <a:rPr lang="en-US" altLang="zh-CN" sz="2000" dirty="0">
                <a:solidFill>
                  <a:prstClr val="black"/>
                </a:solidFill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</a:rPr>
              <a:t>   r := </a:t>
            </a:r>
            <a:r>
              <a:rPr lang="en-US" altLang="zh-CN" sz="2000" b="1" dirty="0" err="1" smtClean="0">
                <a:solidFill>
                  <a:prstClr val="black"/>
                </a:solidFill>
              </a:rPr>
              <a:t>cnt</a:t>
            </a:r>
            <a:r>
              <a:rPr lang="en-US" altLang="zh-CN" sz="2000" dirty="0" smtClean="0">
                <a:solidFill>
                  <a:prstClr val="black"/>
                </a:solidFill>
              </a:rPr>
              <a:t>; </a:t>
            </a:r>
            <a:r>
              <a:rPr lang="en-US" altLang="zh-CN" sz="2000" b="1" dirty="0" err="1" smtClean="0">
                <a:solidFill>
                  <a:prstClr val="black"/>
                </a:solidFill>
              </a:rPr>
              <a:t>cnt</a:t>
            </a:r>
            <a:r>
              <a:rPr lang="en-US" altLang="zh-CN" sz="2000" dirty="0" smtClean="0">
                <a:solidFill>
                  <a:prstClr val="black"/>
                </a:solidFill>
              </a:rPr>
              <a:t> := r+1;  </a:t>
            </a:r>
          </a:p>
          <a:p>
            <a:pPr>
              <a:spcBef>
                <a:spcPts val="600"/>
              </a:spcBef>
            </a:pPr>
            <a:r>
              <a:rPr lang="en-US" altLang="zh-CN" sz="2000" dirty="0" smtClean="0">
                <a:solidFill>
                  <a:prstClr val="black"/>
                </a:solidFill>
              </a:rPr>
              <a:t>    </a:t>
            </a:r>
            <a:r>
              <a:rPr lang="en-US" altLang="zh-CN" sz="2000" dirty="0" smtClean="0">
                <a:solidFill>
                  <a:srgbClr val="FF0000"/>
                </a:solidFill>
              </a:rPr>
              <a:t>unlock</a:t>
            </a:r>
            <a:r>
              <a:rPr lang="en-US" altLang="zh-CN" sz="2000" dirty="0" smtClean="0">
                <a:solidFill>
                  <a:prstClr val="black"/>
                </a:solidFill>
              </a:rPr>
              <a:t> L;  </a:t>
            </a:r>
            <a:endParaRPr lang="en-US" altLang="zh-CN" sz="2000" b="1" dirty="0" smtClean="0">
              <a:solidFill>
                <a:prstClr val="black"/>
              </a:solidFill>
            </a:endParaRP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prstClr val="black"/>
                </a:solidFill>
              </a:rPr>
              <a:t>}</a:t>
            </a:r>
            <a:endParaRPr lang="zh-CN" altLang="en-US" sz="2000" b="1" dirty="0">
              <a:solidFill>
                <a:prstClr val="black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75100" y="5313718"/>
            <a:ext cx="2980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SF </a:t>
            </a:r>
            <a:r>
              <a:rPr lang="en-US" altLang="zh-CN" sz="2400" dirty="0" smtClean="0">
                <a:sym typeface="Wingdings 2" panose="05020102010507070707" pitchFamily="18" charset="2"/>
              </a:rPr>
              <a:t>if L is fair lock (e.g. ticket lock, queue lock) </a:t>
            </a:r>
            <a:endParaRPr lang="zh-CN" altLang="en-US" sz="2400" dirty="0"/>
          </a:p>
        </p:txBody>
      </p:sp>
      <p:sp>
        <p:nvSpPr>
          <p:cNvPr id="33" name="文本框 32"/>
          <p:cNvSpPr txBox="1"/>
          <p:nvPr/>
        </p:nvSpPr>
        <p:spPr>
          <a:xfrm>
            <a:off x="675100" y="4852053"/>
            <a:ext cx="3074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sym typeface="Wingdings 2" panose="05020102010507070707" pitchFamily="18" charset="2"/>
              </a:rPr>
              <a:t>DF, but may not be </a:t>
            </a:r>
            <a:r>
              <a:rPr lang="en-US" altLang="zh-CN" sz="2400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SF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4839102" y="2848883"/>
            <a:ext cx="3029120" cy="899502"/>
            <a:chOff x="4717331" y="3372183"/>
            <a:chExt cx="3029120" cy="899502"/>
          </a:xfrm>
        </p:grpSpPr>
        <p:grpSp>
          <p:nvGrpSpPr>
            <p:cNvPr id="36" name="组合 22"/>
            <p:cNvGrpSpPr/>
            <p:nvPr/>
          </p:nvGrpSpPr>
          <p:grpSpPr>
            <a:xfrm>
              <a:off x="5852781" y="3372183"/>
              <a:ext cx="45719" cy="899502"/>
              <a:chOff x="4191000" y="4221088"/>
              <a:chExt cx="76200" cy="1722512"/>
            </a:xfrm>
          </p:grpSpPr>
          <p:sp>
            <p:nvSpPr>
              <p:cNvPr id="39" name="Line 46"/>
              <p:cNvSpPr>
                <a:spLocks noChangeShapeType="1"/>
              </p:cNvSpPr>
              <p:nvPr/>
            </p:nvSpPr>
            <p:spPr bwMode="auto">
              <a:xfrm>
                <a:off x="4191000" y="4221088"/>
                <a:ext cx="0" cy="17225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2000"/>
              </a:p>
            </p:txBody>
          </p:sp>
          <p:sp>
            <p:nvSpPr>
              <p:cNvPr id="40" name="Line 47"/>
              <p:cNvSpPr>
                <a:spLocks noChangeShapeType="1"/>
              </p:cNvSpPr>
              <p:nvPr/>
            </p:nvSpPr>
            <p:spPr bwMode="auto">
              <a:xfrm>
                <a:off x="4267200" y="4221088"/>
                <a:ext cx="0" cy="17225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2000"/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6173585" y="3400972"/>
              <a:ext cx="157286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/>
                <a:t>while(true)</a:t>
              </a:r>
            </a:p>
            <a:p>
              <a:r>
                <a:rPr lang="en-US" altLang="zh-CN" sz="2400" dirty="0"/>
                <a:t> </a:t>
              </a:r>
              <a:r>
                <a:rPr lang="en-US" altLang="zh-CN" sz="2400" dirty="0" smtClean="0"/>
                <a:t>   </a:t>
              </a:r>
              <a:r>
                <a:rPr lang="en-US" altLang="zh-CN" sz="2400" dirty="0" err="1" smtClean="0"/>
                <a:t>inc</a:t>
              </a:r>
              <a:r>
                <a:rPr lang="en-US" altLang="zh-CN" sz="2400" dirty="0" smtClean="0"/>
                <a:t>();</a:t>
              </a:r>
              <a:endParaRPr lang="en-US" altLang="zh-CN" sz="2400" dirty="0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4717331" y="3585639"/>
              <a:ext cx="8146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err="1" smtClean="0"/>
                <a:t>inc</a:t>
              </a:r>
              <a:r>
                <a:rPr lang="en-US" altLang="zh-CN" sz="2400" dirty="0" smtClean="0"/>
                <a:t>();</a:t>
              </a:r>
              <a:endParaRPr lang="en-US" altLang="zh-CN" sz="2400" dirty="0"/>
            </a:p>
          </p:txBody>
        </p:sp>
      </p:grpSp>
      <p:sp>
        <p:nvSpPr>
          <p:cNvPr id="41" name="圆角矩形标注 40"/>
          <p:cNvSpPr/>
          <p:nvPr/>
        </p:nvSpPr>
        <p:spPr>
          <a:xfrm>
            <a:off x="4342452" y="3938944"/>
            <a:ext cx="4032114" cy="1374774"/>
          </a:xfrm>
          <a:prstGeom prst="wedgeRoundRectCallout">
            <a:avLst>
              <a:gd name="adj1" fmla="val -30687"/>
              <a:gd name="adj2" fmla="val -8141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 smtClean="0">
                <a:solidFill>
                  <a:prstClr val="white"/>
                </a:solidFill>
              </a:rPr>
              <a:t>May </a:t>
            </a:r>
            <a:r>
              <a:rPr lang="en-US" altLang="zh-CN" sz="2400" b="1" dirty="0" smtClean="0">
                <a:solidFill>
                  <a:srgbClr val="FFFF00"/>
                </a:solidFill>
              </a:rPr>
              <a:t>not terminate </a:t>
            </a:r>
            <a:r>
              <a:rPr lang="en-US" altLang="zh-CN" sz="2400" dirty="0" smtClean="0">
                <a:solidFill>
                  <a:prstClr val="white"/>
                </a:solidFill>
              </a:rPr>
              <a:t>if the other thread always acquires lock ahead of it </a:t>
            </a:r>
            <a:r>
              <a:rPr lang="en-US" altLang="zh-CN" sz="2400" dirty="0" smtClean="0">
                <a:solidFill>
                  <a:prstClr val="white"/>
                </a:solidFill>
                <a:sym typeface="Wingdings" panose="05000000000000000000" pitchFamily="2" charset="2"/>
              </a:rPr>
              <a:t></a:t>
            </a:r>
            <a:r>
              <a:rPr lang="en-US" altLang="zh-CN" sz="2400" dirty="0" smtClean="0">
                <a:solidFill>
                  <a:prstClr val="white"/>
                </a:solidFill>
              </a:rPr>
              <a:t> Starvation</a:t>
            </a:r>
            <a:endParaRPr lang="zh-CN" altLang="en-US" sz="2400" dirty="0">
              <a:solidFill>
                <a:prstClr val="white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42452" y="5418316"/>
            <a:ext cx="43443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i="1" dirty="0" smtClean="0"/>
              <a:t>It is DF since the whole program keeps finishing method calls.</a:t>
            </a:r>
            <a:endParaRPr lang="zh-CN" alt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4167809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/>
      <p:bldP spid="41" grpId="0" animBg="1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2629" y="361752"/>
            <a:ext cx="8483986" cy="1325563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Challenges </a:t>
            </a:r>
            <a:r>
              <a:rPr lang="en-US" altLang="zh-CN" dirty="0" smtClean="0"/>
              <a:t>in Verifying SF/DF Objects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Object </a:t>
            </a:r>
            <a:r>
              <a:rPr lang="en-US" altLang="zh-CN" dirty="0" err="1" smtClean="0"/>
              <a:t>impl</a:t>
            </a:r>
            <a:r>
              <a:rPr lang="en-US" altLang="zh-CN" dirty="0" smtClean="0"/>
              <a:t> </a:t>
            </a:r>
            <a:r>
              <a:rPr lang="en-US" altLang="zh-CN" dirty="0" smtClean="0">
                <a:solidFill>
                  <a:srgbClr val="0000FF"/>
                </a:solidFill>
              </a:rPr>
              <a:t>takes advantage of fairness assumption</a:t>
            </a:r>
          </a:p>
          <a:p>
            <a:pPr lvl="1">
              <a:spcBef>
                <a:spcPts val="1200"/>
              </a:spcBef>
            </a:pPr>
            <a:r>
              <a:rPr lang="en-US" altLang="zh-CN" dirty="0" smtClean="0"/>
              <a:t>Complicated interdependencies among threads</a:t>
            </a:r>
            <a:endParaRPr lang="zh-CN" altLang="en-US" dirty="0"/>
          </a:p>
        </p:txBody>
      </p:sp>
      <p:sp>
        <p:nvSpPr>
          <p:cNvPr id="5" name="TextBox 28"/>
          <p:cNvSpPr txBox="1"/>
          <p:nvPr/>
        </p:nvSpPr>
        <p:spPr>
          <a:xfrm>
            <a:off x="1193782" y="3408825"/>
            <a:ext cx="256993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T releases the lock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6" name="TextBox 28"/>
          <p:cNvSpPr txBox="1"/>
          <p:nvPr/>
        </p:nvSpPr>
        <p:spPr>
          <a:xfrm>
            <a:off x="1109207" y="4492905"/>
            <a:ext cx="273908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T is holding the lock</a:t>
            </a:r>
            <a:endParaRPr lang="en-US" sz="2400" dirty="0">
              <a:solidFill>
                <a:prstClr val="black"/>
              </a:solidFill>
            </a:endParaRPr>
          </a:p>
        </p:txBody>
      </p:sp>
      <p:cxnSp>
        <p:nvCxnSpPr>
          <p:cNvPr id="8" name="肘形连接符 7"/>
          <p:cNvCxnSpPr/>
          <p:nvPr/>
        </p:nvCxnSpPr>
        <p:spPr>
          <a:xfrm rot="5400000" flipH="1" flipV="1">
            <a:off x="2070275" y="4046508"/>
            <a:ext cx="630549" cy="264319"/>
          </a:xfrm>
          <a:prstGeom prst="bentConnector3">
            <a:avLst>
              <a:gd name="adj1" fmla="val 50000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481594" y="3932233"/>
            <a:ext cx="1624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i="1" dirty="0">
                <a:solidFill>
                  <a:srgbClr val="0000FF"/>
                </a:solidFill>
              </a:rPr>
              <a:t>f</a:t>
            </a:r>
            <a:r>
              <a:rPr lang="en-US" altLang="zh-CN" sz="2800" b="1" i="1" dirty="0" smtClean="0">
                <a:solidFill>
                  <a:srgbClr val="0000FF"/>
                </a:solidFill>
              </a:rPr>
              <a:t>air </a:t>
            </a:r>
            <a:r>
              <a:rPr lang="en-US" altLang="zh-CN" sz="2800" b="1" i="1" dirty="0" err="1" smtClean="0">
                <a:solidFill>
                  <a:srgbClr val="0000FF"/>
                </a:solidFill>
              </a:rPr>
              <a:t>sched</a:t>
            </a:r>
            <a:endParaRPr lang="zh-CN" altLang="en-US" sz="2800" b="1" i="1" dirty="0">
              <a:solidFill>
                <a:srgbClr val="0000FF"/>
              </a:solidFill>
            </a:endParaRPr>
          </a:p>
        </p:txBody>
      </p:sp>
      <p:sp>
        <p:nvSpPr>
          <p:cNvPr id="4" name="TextBox 28"/>
          <p:cNvSpPr txBox="1"/>
          <p:nvPr/>
        </p:nvSpPr>
        <p:spPr>
          <a:xfrm>
            <a:off x="4634622" y="2948176"/>
            <a:ext cx="390078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T’ requests lock but is blocked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634622" y="3409842"/>
            <a:ext cx="26105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</a:rPr>
              <a:t>Can T’ get the lock?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cxnSp>
        <p:nvCxnSpPr>
          <p:cNvPr id="12" name="直接箭头连接符 11"/>
          <p:cNvCxnSpPr>
            <a:stCxn id="5" idx="3"/>
            <a:endCxn id="10" idx="1"/>
          </p:cNvCxnSpPr>
          <p:nvPr/>
        </p:nvCxnSpPr>
        <p:spPr>
          <a:xfrm>
            <a:off x="3763716" y="3639658"/>
            <a:ext cx="870906" cy="1017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716197" y="5326689"/>
            <a:ext cx="780290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i="1" dirty="0" smtClean="0">
                <a:solidFill>
                  <a:srgbClr val="FF0000"/>
                </a:solidFill>
              </a:rPr>
              <a:t>Progress of a thread can rely on other threads’ </a:t>
            </a:r>
            <a:r>
              <a:rPr lang="en-US" altLang="zh-CN" sz="2800" b="1" i="1" dirty="0" smtClean="0">
                <a:solidFill>
                  <a:srgbClr val="FF0000"/>
                </a:solidFill>
              </a:rPr>
              <a:t>helps</a:t>
            </a:r>
            <a:endParaRPr lang="en-US" altLang="zh-CN" sz="2800" i="1" dirty="0" smtClean="0">
              <a:solidFill>
                <a:srgbClr val="FF0000"/>
              </a:solidFill>
            </a:endParaRPr>
          </a:p>
          <a:p>
            <a:r>
              <a:rPr lang="en-US" altLang="zh-CN" sz="2800" i="1" dirty="0" smtClean="0">
                <a:solidFill>
                  <a:srgbClr val="FF0000"/>
                </a:solidFill>
              </a:rPr>
              <a:t>which fairness ensure to happen.</a:t>
            </a:r>
            <a:endParaRPr lang="zh-CN" altLang="en-US" sz="2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535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/>
      <p:bldP spid="4" grpId="0" animBg="1"/>
      <p:bldP spid="10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5825" y="216718"/>
            <a:ext cx="8657838" cy="1325563"/>
          </a:xfrm>
        </p:spPr>
        <p:txBody>
          <a:bodyPr>
            <a:normAutofit/>
          </a:bodyPr>
          <a:lstStyle/>
          <a:p>
            <a:r>
              <a:rPr lang="en-US" altLang="zh-CN" sz="3600" dirty="0" smtClean="0"/>
              <a:t>Challenges: </a:t>
            </a:r>
            <a:r>
              <a:rPr lang="en-US" altLang="zh-CN" sz="3600" dirty="0" smtClean="0"/>
              <a:t>with fairness, progress of a thread </a:t>
            </a:r>
            <a:br>
              <a:rPr lang="en-US" altLang="zh-CN" sz="3600" dirty="0" smtClean="0"/>
            </a:br>
            <a:r>
              <a:rPr lang="en-US" altLang="zh-CN" sz="3600" dirty="0" smtClean="0"/>
              <a:t>can rely on other threads’ helps</a:t>
            </a:r>
            <a:endParaRPr lang="zh-CN" altLang="en-US" sz="3600" dirty="0"/>
          </a:p>
        </p:txBody>
      </p:sp>
      <p:sp>
        <p:nvSpPr>
          <p:cNvPr id="5" name="文本框 4"/>
          <p:cNvSpPr txBox="1"/>
          <p:nvPr/>
        </p:nvSpPr>
        <p:spPr>
          <a:xfrm>
            <a:off x="1637035" y="1609986"/>
            <a:ext cx="49198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/>
              <a:t>L</a:t>
            </a:r>
            <a:r>
              <a:rPr lang="en-US" altLang="zh-CN" sz="2800" b="1" dirty="0" smtClean="0"/>
              <a:t>ook out for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 circular reasoning </a:t>
            </a:r>
            <a:r>
              <a:rPr lang="en-US" altLang="zh-CN" sz="2800" b="1" dirty="0" smtClean="0"/>
              <a:t>!</a:t>
            </a:r>
          </a:p>
        </p:txBody>
      </p:sp>
      <p:grpSp>
        <p:nvGrpSpPr>
          <p:cNvPr id="15" name="组合 22"/>
          <p:cNvGrpSpPr/>
          <p:nvPr/>
        </p:nvGrpSpPr>
        <p:grpSpPr>
          <a:xfrm>
            <a:off x="4828477" y="2933388"/>
            <a:ext cx="89133" cy="2004591"/>
            <a:chOff x="4191000" y="4221088"/>
            <a:chExt cx="76200" cy="1722512"/>
          </a:xfrm>
        </p:grpSpPr>
        <p:sp>
          <p:nvSpPr>
            <p:cNvPr id="17" name="Line 46"/>
            <p:cNvSpPr>
              <a:spLocks noChangeShapeType="1"/>
            </p:cNvSpPr>
            <p:nvPr/>
          </p:nvSpPr>
          <p:spPr bwMode="auto">
            <a:xfrm>
              <a:off x="4191000" y="4221088"/>
              <a:ext cx="0" cy="17225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Line 47"/>
            <p:cNvSpPr>
              <a:spLocks noChangeShapeType="1"/>
            </p:cNvSpPr>
            <p:nvPr/>
          </p:nvSpPr>
          <p:spPr bwMode="auto">
            <a:xfrm>
              <a:off x="4267200" y="4221088"/>
              <a:ext cx="0" cy="17225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" name="TextBox 5"/>
          <p:cNvSpPr txBox="1"/>
          <p:nvPr/>
        </p:nvSpPr>
        <p:spPr>
          <a:xfrm>
            <a:off x="1882086" y="2845098"/>
            <a:ext cx="2318583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7432">
              <a:spcBef>
                <a:spcPts val="1800"/>
              </a:spcBef>
              <a:buClr>
                <a:srgbClr val="4F81BD"/>
              </a:buClr>
              <a:buSzPct val="80000"/>
              <a:defRPr/>
            </a:pPr>
            <a:r>
              <a:rPr lang="en-US" altLang="zh-CN" sz="2400" b="1" dirty="0">
                <a:solidFill>
                  <a:prstClr val="black"/>
                </a:solidFill>
              </a:rPr>
              <a:t>f1() {</a:t>
            </a:r>
          </a:p>
          <a:p>
            <a:pPr marL="27432" lvl="0">
              <a:buClr>
                <a:srgbClr val="4F81BD"/>
              </a:buClr>
              <a:buSzPct val="80000"/>
              <a:defRPr/>
            </a:pPr>
            <a:r>
              <a:rPr lang="en-US" altLang="zh-CN" sz="2400" b="1" dirty="0" smtClean="0">
                <a:solidFill>
                  <a:srgbClr val="0000FF"/>
                </a:solidFill>
              </a:rPr>
              <a:t>  x</a:t>
            </a:r>
            <a:r>
              <a:rPr lang="en-US" altLang="zh-CN" sz="2400" dirty="0" smtClean="0">
                <a:solidFill>
                  <a:prstClr val="black"/>
                </a:solidFill>
              </a:rPr>
              <a:t> := 1;</a:t>
            </a:r>
          </a:p>
          <a:p>
            <a:pPr marL="27432" lvl="0">
              <a:spcBef>
                <a:spcPts val="600"/>
              </a:spcBef>
              <a:buClr>
                <a:srgbClr val="4F81BD"/>
              </a:buClr>
              <a:buSzPct val="80000"/>
              <a:defRPr/>
            </a:pPr>
            <a:r>
              <a:rPr lang="en-US" altLang="zh-CN" sz="2400" dirty="0" smtClean="0">
                <a:solidFill>
                  <a:prstClr val="black"/>
                </a:solidFill>
              </a:rPr>
              <a:t>  while (</a:t>
            </a:r>
            <a:r>
              <a:rPr lang="en-US" altLang="zh-CN" sz="2400" b="1" dirty="0" smtClean="0">
                <a:solidFill>
                  <a:srgbClr val="00B050"/>
                </a:solidFill>
              </a:rPr>
              <a:t>y</a:t>
            </a:r>
            <a:r>
              <a:rPr lang="en-US" altLang="zh-CN" sz="2400" dirty="0" smtClean="0">
                <a:solidFill>
                  <a:prstClr val="black"/>
                </a:solidFill>
              </a:rPr>
              <a:t> != 0) {};</a:t>
            </a:r>
          </a:p>
          <a:p>
            <a:pPr marL="27432" lvl="0">
              <a:spcBef>
                <a:spcPts val="600"/>
              </a:spcBef>
              <a:buClr>
                <a:srgbClr val="4F81BD"/>
              </a:buClr>
              <a:buSzPct val="80000"/>
              <a:defRPr/>
            </a:pPr>
            <a:r>
              <a:rPr lang="en-US" altLang="zh-CN" sz="2400" b="1" dirty="0" smtClean="0">
                <a:solidFill>
                  <a:srgbClr val="0000FF"/>
                </a:solidFill>
              </a:rPr>
              <a:t>  x</a:t>
            </a:r>
            <a:r>
              <a:rPr lang="en-US" altLang="zh-CN" sz="2400" dirty="0" smtClean="0">
                <a:solidFill>
                  <a:prstClr val="black"/>
                </a:solidFill>
              </a:rPr>
              <a:t> := 0;</a:t>
            </a:r>
          </a:p>
          <a:p>
            <a:pPr marL="27432" lvl="0">
              <a:buClr>
                <a:srgbClr val="4F81BD"/>
              </a:buClr>
              <a:buSzPct val="80000"/>
              <a:defRPr/>
            </a:pPr>
            <a:r>
              <a:rPr lang="en-US" altLang="zh-CN" sz="2400" b="1" dirty="0">
                <a:solidFill>
                  <a:prstClr val="black"/>
                </a:solidFill>
              </a:rPr>
              <a:t>}</a:t>
            </a:r>
            <a:endParaRPr lang="en-US" altLang="zh-CN" sz="2400" b="1" dirty="0" smtClean="0">
              <a:solidFill>
                <a:prstClr val="black"/>
              </a:solidFill>
            </a:endParaRPr>
          </a:p>
        </p:txBody>
      </p:sp>
      <p:sp>
        <p:nvSpPr>
          <p:cNvPr id="21" name="TextBox 5"/>
          <p:cNvSpPr txBox="1"/>
          <p:nvPr/>
        </p:nvSpPr>
        <p:spPr>
          <a:xfrm>
            <a:off x="5474268" y="2845098"/>
            <a:ext cx="2313775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7432" lvl="0">
              <a:buClr>
                <a:srgbClr val="4F81BD"/>
              </a:buClr>
              <a:buSzPct val="80000"/>
              <a:defRPr/>
            </a:pPr>
            <a:r>
              <a:rPr lang="en-US" altLang="zh-CN" sz="2400" b="1" dirty="0" smtClean="0"/>
              <a:t>f2(){</a:t>
            </a:r>
          </a:p>
          <a:p>
            <a:pPr marL="27432" lvl="0">
              <a:buClr>
                <a:srgbClr val="4F81BD"/>
              </a:buClr>
              <a:buSzPct val="80000"/>
              <a:defRPr/>
            </a:pPr>
            <a:r>
              <a:rPr lang="en-US" altLang="zh-CN" sz="2400" b="1" dirty="0">
                <a:solidFill>
                  <a:srgbClr val="00B050"/>
                </a:solidFill>
              </a:rPr>
              <a:t> </a:t>
            </a:r>
            <a:r>
              <a:rPr lang="en-US" altLang="zh-CN" sz="2400" b="1" dirty="0" smtClean="0">
                <a:solidFill>
                  <a:srgbClr val="00B050"/>
                </a:solidFill>
              </a:rPr>
              <a:t> y</a:t>
            </a:r>
            <a:r>
              <a:rPr lang="en-US" altLang="zh-CN" sz="2400" dirty="0" smtClean="0">
                <a:solidFill>
                  <a:prstClr val="black"/>
                </a:solidFill>
              </a:rPr>
              <a:t> := 1;</a:t>
            </a:r>
          </a:p>
          <a:p>
            <a:pPr marL="27432" lvl="0">
              <a:spcBef>
                <a:spcPts val="600"/>
              </a:spcBef>
              <a:buClr>
                <a:srgbClr val="4F81BD"/>
              </a:buClr>
              <a:buSzPct val="80000"/>
              <a:defRPr/>
            </a:pPr>
            <a:r>
              <a:rPr lang="en-US" altLang="zh-CN" sz="2400" dirty="0" smtClean="0">
                <a:solidFill>
                  <a:prstClr val="black"/>
                </a:solidFill>
              </a:rPr>
              <a:t>  while (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x</a:t>
            </a:r>
            <a:r>
              <a:rPr lang="en-US" altLang="zh-CN" sz="2400" dirty="0" smtClean="0">
                <a:solidFill>
                  <a:prstClr val="black"/>
                </a:solidFill>
              </a:rPr>
              <a:t> != 0) {};</a:t>
            </a:r>
          </a:p>
          <a:p>
            <a:pPr marL="27432" lvl="0">
              <a:spcBef>
                <a:spcPts val="600"/>
              </a:spcBef>
              <a:buClr>
                <a:srgbClr val="4F81BD"/>
              </a:buClr>
              <a:buSzPct val="80000"/>
              <a:defRPr/>
            </a:pPr>
            <a:r>
              <a:rPr lang="en-US" altLang="zh-CN" sz="2400" b="1" dirty="0" smtClean="0">
                <a:solidFill>
                  <a:srgbClr val="00B050"/>
                </a:solidFill>
              </a:rPr>
              <a:t>  y</a:t>
            </a:r>
            <a:r>
              <a:rPr lang="en-US" altLang="zh-CN" sz="2400" dirty="0" smtClean="0">
                <a:solidFill>
                  <a:prstClr val="black"/>
                </a:solidFill>
              </a:rPr>
              <a:t> := 0;</a:t>
            </a:r>
          </a:p>
          <a:p>
            <a:pPr marL="27432" lvl="0">
              <a:buClr>
                <a:srgbClr val="4F81BD"/>
              </a:buClr>
              <a:buSzPct val="80000"/>
              <a:defRPr/>
            </a:pPr>
            <a:r>
              <a:rPr lang="en-US" altLang="zh-CN" sz="2400" b="1" dirty="0"/>
              <a:t>}</a:t>
            </a:r>
            <a:endParaRPr lang="en-US" altLang="zh-CN" sz="2400" b="1" dirty="0" smtClean="0"/>
          </a:p>
        </p:txBody>
      </p:sp>
      <p:cxnSp>
        <p:nvCxnSpPr>
          <p:cNvPr id="9" name="直接箭头连接符 8"/>
          <p:cNvCxnSpPr>
            <a:endCxn id="19" idx="3"/>
          </p:cNvCxnSpPr>
          <p:nvPr/>
        </p:nvCxnSpPr>
        <p:spPr>
          <a:xfrm flipH="1" flipV="1">
            <a:off x="4200669" y="3891539"/>
            <a:ext cx="1412426" cy="490890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headEnd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flipV="1">
            <a:off x="4096939" y="3898610"/>
            <a:ext cx="1581364" cy="447082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headEnd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2317159" y="2281556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/>
              <a:t>T1</a:t>
            </a:r>
            <a:endParaRPr lang="zh-CN" altLang="en-US" sz="2400" b="1" dirty="0"/>
          </a:p>
        </p:txBody>
      </p:sp>
      <p:sp>
        <p:nvSpPr>
          <p:cNvPr id="25" name="文本框 24"/>
          <p:cNvSpPr txBox="1"/>
          <p:nvPr/>
        </p:nvSpPr>
        <p:spPr>
          <a:xfrm>
            <a:off x="5722428" y="2281556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/>
              <a:t>T2</a:t>
            </a:r>
            <a:endParaRPr lang="zh-CN" altLang="en-US" sz="2400" b="1" dirty="0"/>
          </a:p>
        </p:txBody>
      </p:sp>
      <p:cxnSp>
        <p:nvCxnSpPr>
          <p:cNvPr id="20" name="直接箭头连接符 19"/>
          <p:cNvCxnSpPr/>
          <p:nvPr/>
        </p:nvCxnSpPr>
        <p:spPr>
          <a:xfrm flipH="1">
            <a:off x="5694035" y="4021725"/>
            <a:ext cx="7563" cy="356904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headEnd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 flipH="1">
            <a:off x="4025832" y="4021725"/>
            <a:ext cx="7563" cy="356904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headEnd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78" y="1353936"/>
            <a:ext cx="1138657" cy="1148602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952986" y="5286597"/>
            <a:ext cx="28709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/>
              <a:t>If:</a:t>
            </a:r>
            <a:r>
              <a:rPr lang="en-US" altLang="zh-CN" sz="2000" dirty="0" smtClean="0"/>
              <a:t> T2 eventually set </a:t>
            </a:r>
            <a:r>
              <a:rPr lang="en-US" altLang="zh-CN" sz="2000" b="1" dirty="0" smtClean="0">
                <a:solidFill>
                  <a:srgbClr val="00B050"/>
                </a:solidFill>
              </a:rPr>
              <a:t>y</a:t>
            </a:r>
            <a:r>
              <a:rPr lang="en-US" altLang="zh-CN" sz="2000" dirty="0" smtClean="0"/>
              <a:t> to 0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952986" y="5940707"/>
            <a:ext cx="28097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/>
              <a:t>Then:</a:t>
            </a:r>
            <a:r>
              <a:rPr lang="en-US" altLang="zh-CN" sz="2000" dirty="0" smtClean="0"/>
              <a:t> I (T1) will set 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x</a:t>
            </a:r>
            <a:r>
              <a:rPr lang="en-US" altLang="zh-CN" sz="2000" dirty="0" smtClean="0"/>
              <a:t> to 0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5229845" y="5286597"/>
            <a:ext cx="28677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/>
              <a:t>If: </a:t>
            </a:r>
            <a:r>
              <a:rPr lang="en-US" altLang="zh-CN" sz="2000" dirty="0" smtClean="0"/>
              <a:t>T1 eventually set 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x</a:t>
            </a:r>
            <a:r>
              <a:rPr lang="en-US" altLang="zh-CN" sz="2000" dirty="0" smtClean="0"/>
              <a:t> to 0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5229845" y="5940707"/>
            <a:ext cx="28129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/>
              <a:t>Then</a:t>
            </a:r>
            <a:r>
              <a:rPr lang="en-US" altLang="zh-CN" sz="2000" b="1" dirty="0"/>
              <a:t>:</a:t>
            </a:r>
            <a:r>
              <a:rPr lang="en-US" altLang="zh-CN" sz="2000" dirty="0" smtClean="0"/>
              <a:t> I (T2) will set </a:t>
            </a:r>
            <a:r>
              <a:rPr lang="en-US" altLang="zh-CN" sz="2000" b="1" dirty="0" smtClean="0">
                <a:solidFill>
                  <a:srgbClr val="00B050"/>
                </a:solidFill>
              </a:rPr>
              <a:t>y</a:t>
            </a:r>
            <a:r>
              <a:rPr lang="en-US" altLang="zh-CN" sz="2000" dirty="0" smtClean="0"/>
              <a:t> to 0</a:t>
            </a:r>
          </a:p>
        </p:txBody>
      </p:sp>
      <p:cxnSp>
        <p:nvCxnSpPr>
          <p:cNvPr id="8" name="直接箭头连接符 7"/>
          <p:cNvCxnSpPr/>
          <p:nvPr/>
        </p:nvCxnSpPr>
        <p:spPr>
          <a:xfrm>
            <a:off x="2713278" y="5658559"/>
            <a:ext cx="0" cy="34773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>
            <a:off x="6885228" y="5686707"/>
            <a:ext cx="0" cy="34773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flipH="1" flipV="1">
            <a:off x="3730682" y="5586680"/>
            <a:ext cx="2194647" cy="447758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>
            <a:stCxn id="27" idx="3"/>
          </p:cNvCxnSpPr>
          <p:nvPr/>
        </p:nvCxnSpPr>
        <p:spPr>
          <a:xfrm flipV="1">
            <a:off x="3762730" y="5624314"/>
            <a:ext cx="2030009" cy="516448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274341" y="4583458"/>
            <a:ext cx="5070521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Unsound for liveness reasoning!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2093891" y="5606179"/>
            <a:ext cx="5873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FF0000"/>
                </a:solidFill>
              </a:rPr>
              <a:t>rely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6907067" y="5606179"/>
            <a:ext cx="5873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FF0000"/>
                </a:solidFill>
              </a:rPr>
              <a:t>rely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3369515" y="5586680"/>
            <a:ext cx="1305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FF0000"/>
                </a:solidFill>
              </a:rPr>
              <a:t>guarantee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4409173" y="5822117"/>
            <a:ext cx="1305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FF0000"/>
                </a:solidFill>
              </a:rPr>
              <a:t>guarantee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4367943" y="3579965"/>
            <a:ext cx="1141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i="1" dirty="0" smtClean="0">
                <a:solidFill>
                  <a:srgbClr val="FF0000"/>
                </a:solidFill>
              </a:rPr>
              <a:t>deadlock</a:t>
            </a:r>
            <a:endParaRPr lang="zh-CN" altLang="en-US" sz="2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763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3" grpId="0"/>
      <p:bldP spid="25" grpId="0"/>
      <p:bldP spid="24" grpId="0"/>
      <p:bldP spid="27" grpId="0"/>
      <p:bldP spid="28" grpId="0"/>
      <p:bldP spid="29" grpId="0"/>
      <p:bldP spid="36" grpId="0" animBg="1"/>
      <p:bldP spid="42" grpId="0"/>
      <p:bldP spid="43" grpId="0"/>
      <p:bldP spid="44" grpId="0"/>
      <p:bldP spid="45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Other Challenges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698625"/>
            <a:ext cx="7886700" cy="4351338"/>
          </a:xfrm>
        </p:spPr>
        <p:txBody>
          <a:bodyPr/>
          <a:lstStyle/>
          <a:p>
            <a:r>
              <a:rPr lang="en-US" altLang="zh-CN" dirty="0" smtClean="0"/>
              <a:t>Possible ad-hoc synchronization</a:t>
            </a:r>
          </a:p>
          <a:p>
            <a:pPr lvl="1"/>
            <a:r>
              <a:rPr lang="en-US" altLang="zh-CN" dirty="0" smtClean="0"/>
              <a:t>No built-in locks</a:t>
            </a:r>
          </a:p>
        </p:txBody>
      </p:sp>
      <p:grpSp>
        <p:nvGrpSpPr>
          <p:cNvPr id="5" name="组合 22"/>
          <p:cNvGrpSpPr/>
          <p:nvPr/>
        </p:nvGrpSpPr>
        <p:grpSpPr>
          <a:xfrm>
            <a:off x="4828477" y="2933388"/>
            <a:ext cx="89133" cy="2004591"/>
            <a:chOff x="4191000" y="4221088"/>
            <a:chExt cx="76200" cy="1722512"/>
          </a:xfrm>
        </p:grpSpPr>
        <p:sp>
          <p:nvSpPr>
            <p:cNvPr id="6" name="Line 46"/>
            <p:cNvSpPr>
              <a:spLocks noChangeShapeType="1"/>
            </p:cNvSpPr>
            <p:nvPr/>
          </p:nvSpPr>
          <p:spPr bwMode="auto">
            <a:xfrm>
              <a:off x="4191000" y="4221088"/>
              <a:ext cx="0" cy="17225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Line 47"/>
            <p:cNvSpPr>
              <a:spLocks noChangeShapeType="1"/>
            </p:cNvSpPr>
            <p:nvPr/>
          </p:nvSpPr>
          <p:spPr bwMode="auto">
            <a:xfrm>
              <a:off x="4267200" y="4221088"/>
              <a:ext cx="0" cy="17225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" name="TextBox 5"/>
          <p:cNvSpPr txBox="1"/>
          <p:nvPr/>
        </p:nvSpPr>
        <p:spPr>
          <a:xfrm>
            <a:off x="1882086" y="2845098"/>
            <a:ext cx="2318583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7432">
              <a:spcBef>
                <a:spcPts val="1800"/>
              </a:spcBef>
              <a:buClr>
                <a:srgbClr val="4F81BD"/>
              </a:buClr>
              <a:buSzPct val="80000"/>
              <a:defRPr/>
            </a:pPr>
            <a:r>
              <a:rPr lang="en-US" altLang="zh-CN" sz="2400" b="1" dirty="0">
                <a:solidFill>
                  <a:prstClr val="black"/>
                </a:solidFill>
              </a:rPr>
              <a:t>f1() {</a:t>
            </a:r>
          </a:p>
          <a:p>
            <a:pPr marL="27432" lvl="0">
              <a:buClr>
                <a:srgbClr val="4F81BD"/>
              </a:buClr>
              <a:buSzPct val="80000"/>
              <a:defRPr/>
            </a:pPr>
            <a:r>
              <a:rPr lang="en-US" altLang="zh-CN" sz="2400" b="1" dirty="0" smtClean="0">
                <a:solidFill>
                  <a:srgbClr val="0000FF"/>
                </a:solidFill>
              </a:rPr>
              <a:t>  x</a:t>
            </a:r>
            <a:r>
              <a:rPr lang="en-US" altLang="zh-CN" sz="2400" dirty="0" smtClean="0">
                <a:solidFill>
                  <a:prstClr val="black"/>
                </a:solidFill>
              </a:rPr>
              <a:t> := 1;</a:t>
            </a:r>
          </a:p>
          <a:p>
            <a:pPr marL="27432" lvl="0">
              <a:spcBef>
                <a:spcPts val="600"/>
              </a:spcBef>
              <a:buClr>
                <a:srgbClr val="4F81BD"/>
              </a:buClr>
              <a:buSzPct val="80000"/>
              <a:defRPr/>
            </a:pPr>
            <a:r>
              <a:rPr lang="en-US" altLang="zh-CN" sz="2400" dirty="0" smtClean="0">
                <a:solidFill>
                  <a:prstClr val="black"/>
                </a:solidFill>
              </a:rPr>
              <a:t>  while (</a:t>
            </a:r>
            <a:r>
              <a:rPr lang="en-US" altLang="zh-CN" sz="2400" b="1" dirty="0" smtClean="0">
                <a:solidFill>
                  <a:srgbClr val="00B050"/>
                </a:solidFill>
              </a:rPr>
              <a:t>y</a:t>
            </a:r>
            <a:r>
              <a:rPr lang="en-US" altLang="zh-CN" sz="2400" dirty="0" smtClean="0">
                <a:solidFill>
                  <a:prstClr val="black"/>
                </a:solidFill>
              </a:rPr>
              <a:t> != 0) {};</a:t>
            </a:r>
          </a:p>
          <a:p>
            <a:pPr marL="27432" lvl="0">
              <a:spcBef>
                <a:spcPts val="600"/>
              </a:spcBef>
              <a:buClr>
                <a:srgbClr val="4F81BD"/>
              </a:buClr>
              <a:buSzPct val="80000"/>
              <a:defRPr/>
            </a:pPr>
            <a:r>
              <a:rPr lang="en-US" altLang="zh-CN" sz="2400" b="1" dirty="0" smtClean="0">
                <a:solidFill>
                  <a:srgbClr val="0000FF"/>
                </a:solidFill>
              </a:rPr>
              <a:t>  x</a:t>
            </a:r>
            <a:r>
              <a:rPr lang="en-US" altLang="zh-CN" sz="2400" dirty="0" smtClean="0">
                <a:solidFill>
                  <a:prstClr val="black"/>
                </a:solidFill>
              </a:rPr>
              <a:t> := 0;</a:t>
            </a:r>
          </a:p>
          <a:p>
            <a:pPr marL="27432" lvl="0">
              <a:buClr>
                <a:srgbClr val="4F81BD"/>
              </a:buClr>
              <a:buSzPct val="80000"/>
              <a:defRPr/>
            </a:pPr>
            <a:r>
              <a:rPr lang="en-US" altLang="zh-CN" sz="2400" b="1" dirty="0">
                <a:solidFill>
                  <a:prstClr val="black"/>
                </a:solidFill>
              </a:rPr>
              <a:t>}</a:t>
            </a:r>
            <a:endParaRPr lang="en-US" altLang="zh-CN" sz="2400" b="1" dirty="0" smtClean="0">
              <a:solidFill>
                <a:prstClr val="black"/>
              </a:solidFill>
            </a:endParaRPr>
          </a:p>
        </p:txBody>
      </p:sp>
      <p:sp>
        <p:nvSpPr>
          <p:cNvPr id="9" name="TextBox 5"/>
          <p:cNvSpPr txBox="1"/>
          <p:nvPr/>
        </p:nvSpPr>
        <p:spPr>
          <a:xfrm>
            <a:off x="5474268" y="2845098"/>
            <a:ext cx="2313775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7432" lvl="0">
              <a:buClr>
                <a:srgbClr val="4F81BD"/>
              </a:buClr>
              <a:buSzPct val="80000"/>
              <a:defRPr/>
            </a:pPr>
            <a:r>
              <a:rPr lang="en-US" altLang="zh-CN" sz="2400" b="1" dirty="0" smtClean="0"/>
              <a:t>f2(){</a:t>
            </a:r>
          </a:p>
          <a:p>
            <a:pPr marL="27432" lvl="0">
              <a:buClr>
                <a:srgbClr val="4F81BD"/>
              </a:buClr>
              <a:buSzPct val="80000"/>
              <a:defRPr/>
            </a:pPr>
            <a:r>
              <a:rPr lang="en-US" altLang="zh-CN" sz="2400" b="1" dirty="0">
                <a:solidFill>
                  <a:srgbClr val="00B050"/>
                </a:solidFill>
              </a:rPr>
              <a:t> </a:t>
            </a:r>
            <a:r>
              <a:rPr lang="en-US" altLang="zh-CN" sz="2400" b="1" dirty="0" smtClean="0">
                <a:solidFill>
                  <a:srgbClr val="00B050"/>
                </a:solidFill>
              </a:rPr>
              <a:t> y</a:t>
            </a:r>
            <a:r>
              <a:rPr lang="en-US" altLang="zh-CN" sz="2400" dirty="0" smtClean="0">
                <a:solidFill>
                  <a:prstClr val="black"/>
                </a:solidFill>
              </a:rPr>
              <a:t> := 1;</a:t>
            </a:r>
          </a:p>
          <a:p>
            <a:pPr marL="27432" lvl="0">
              <a:spcBef>
                <a:spcPts val="600"/>
              </a:spcBef>
              <a:buClr>
                <a:srgbClr val="4F81BD"/>
              </a:buClr>
              <a:buSzPct val="80000"/>
              <a:defRPr/>
            </a:pPr>
            <a:r>
              <a:rPr lang="en-US" altLang="zh-CN" sz="2400" dirty="0" smtClean="0">
                <a:solidFill>
                  <a:prstClr val="black"/>
                </a:solidFill>
              </a:rPr>
              <a:t>  while (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x</a:t>
            </a:r>
            <a:r>
              <a:rPr lang="en-US" altLang="zh-CN" sz="2400" dirty="0" smtClean="0">
                <a:solidFill>
                  <a:prstClr val="black"/>
                </a:solidFill>
              </a:rPr>
              <a:t> != 0) {};</a:t>
            </a:r>
          </a:p>
          <a:p>
            <a:pPr marL="27432" lvl="0">
              <a:spcBef>
                <a:spcPts val="600"/>
              </a:spcBef>
              <a:buClr>
                <a:srgbClr val="4F81BD"/>
              </a:buClr>
              <a:buSzPct val="80000"/>
              <a:defRPr/>
            </a:pPr>
            <a:r>
              <a:rPr lang="en-US" altLang="zh-CN" sz="2400" b="1" dirty="0" smtClean="0">
                <a:solidFill>
                  <a:srgbClr val="00B050"/>
                </a:solidFill>
              </a:rPr>
              <a:t>  y</a:t>
            </a:r>
            <a:r>
              <a:rPr lang="en-US" altLang="zh-CN" sz="2400" dirty="0" smtClean="0">
                <a:solidFill>
                  <a:prstClr val="black"/>
                </a:solidFill>
              </a:rPr>
              <a:t> := 0;</a:t>
            </a:r>
          </a:p>
          <a:p>
            <a:pPr marL="27432" lvl="0">
              <a:buClr>
                <a:srgbClr val="4F81BD"/>
              </a:buClr>
              <a:buSzPct val="80000"/>
              <a:defRPr/>
            </a:pPr>
            <a:r>
              <a:rPr lang="en-US" altLang="zh-CN" sz="2400" b="1" dirty="0"/>
              <a:t>}</a:t>
            </a:r>
            <a:endParaRPr lang="en-US" altLang="zh-CN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326373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Other Challenges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698625"/>
            <a:ext cx="8035848" cy="4351338"/>
          </a:xfrm>
        </p:spPr>
        <p:txBody>
          <a:bodyPr/>
          <a:lstStyle/>
          <a:p>
            <a:r>
              <a:rPr lang="en-US" altLang="zh-CN" dirty="0" smtClean="0"/>
              <a:t>Possible ad-hoc synchronization</a:t>
            </a:r>
          </a:p>
          <a:p>
            <a:pPr>
              <a:spcBef>
                <a:spcPts val="1800"/>
              </a:spcBef>
            </a:pPr>
            <a:r>
              <a:rPr lang="en-US" altLang="zh-CN" dirty="0" smtClean="0"/>
              <a:t>Disallowing live-lock</a:t>
            </a:r>
          </a:p>
          <a:p>
            <a:pPr lvl="1">
              <a:spcBef>
                <a:spcPts val="600"/>
              </a:spcBef>
            </a:pPr>
            <a:r>
              <a:rPr lang="en-US" altLang="zh-CN" dirty="0" smtClean="0"/>
              <a:t>Here DF is </a:t>
            </a:r>
            <a:r>
              <a:rPr lang="en-US" altLang="zh-CN" dirty="0" smtClean="0">
                <a:solidFill>
                  <a:srgbClr val="FF0000"/>
                </a:solidFill>
              </a:rPr>
              <a:t>not</a:t>
            </a:r>
            <a:r>
              <a:rPr lang="en-US" altLang="zh-CN" dirty="0" smtClean="0"/>
              <a:t> a safety property!</a:t>
            </a:r>
          </a:p>
          <a:p>
            <a:pPr lvl="1">
              <a:spcBef>
                <a:spcPts val="600"/>
              </a:spcBef>
            </a:pPr>
            <a:r>
              <a:rPr lang="en-US" altLang="zh-CN" b="1" i="1" dirty="0" smtClean="0">
                <a:solidFill>
                  <a:srgbClr val="FF0000"/>
                </a:solidFill>
              </a:rPr>
              <a:t>Unlike earlier work that detects circular waiting for locks</a:t>
            </a:r>
          </a:p>
          <a:p>
            <a:pPr>
              <a:spcBef>
                <a:spcPts val="1800"/>
              </a:spcBef>
            </a:pPr>
            <a:r>
              <a:rPr lang="en-US" altLang="zh-CN" dirty="0" smtClean="0"/>
              <a:t>Optimistic algorithms: locking + rollback</a:t>
            </a:r>
          </a:p>
          <a:p>
            <a:pPr lvl="1">
              <a:spcBef>
                <a:spcPts val="600"/>
              </a:spcBef>
            </a:pPr>
            <a:r>
              <a:rPr lang="en-US" altLang="zh-CN" b="1" i="1" dirty="0" smtClean="0">
                <a:solidFill>
                  <a:srgbClr val="FF0000"/>
                </a:solidFill>
              </a:rPr>
              <a:t>Cannot be verified using existing work</a:t>
            </a:r>
          </a:p>
          <a:p>
            <a:pPr>
              <a:spcBef>
                <a:spcPts val="1800"/>
              </a:spcBef>
            </a:pPr>
            <a:r>
              <a:rPr lang="en-US" altLang="zh-CN" dirty="0" smtClean="0">
                <a:solidFill>
                  <a:srgbClr val="FF0000"/>
                </a:solidFill>
              </a:rPr>
              <a:t>Unifying</a:t>
            </a:r>
            <a:r>
              <a:rPr lang="en-US" altLang="zh-CN" dirty="0" smtClean="0"/>
              <a:t> the verification of SF and DF</a:t>
            </a:r>
          </a:p>
          <a:p>
            <a:pPr lvl="1">
              <a:spcBef>
                <a:spcPts val="600"/>
              </a:spcBef>
            </a:pPr>
            <a:r>
              <a:rPr lang="en-US" altLang="zh-CN" b="1" i="1" dirty="0" smtClean="0">
                <a:solidFill>
                  <a:srgbClr val="FF0000"/>
                </a:solidFill>
              </a:rPr>
              <a:t>Never achieved before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606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2|11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5.8|11.2"/>
</p:tagLst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31805</TotalTime>
  <Words>2654</Words>
  <Application>Microsoft Office PowerPoint</Application>
  <PresentationFormat>全屏显示(4:3)</PresentationFormat>
  <Paragraphs>520</Paragraphs>
  <Slides>40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51" baseType="lpstr">
      <vt:lpstr>宋体</vt:lpstr>
      <vt:lpstr>Arial</vt:lpstr>
      <vt:lpstr>Calibri</vt:lpstr>
      <vt:lpstr>Calibri Light</vt:lpstr>
      <vt:lpstr>Lucida Calligraphy</vt:lpstr>
      <vt:lpstr>Segoe UI Symbol</vt:lpstr>
      <vt:lpstr>Symbol</vt:lpstr>
      <vt:lpstr>Wingdings</vt:lpstr>
      <vt:lpstr>Wingdings 2</vt:lpstr>
      <vt:lpstr>Wingdings 3</vt:lpstr>
      <vt:lpstr>Office 主题</vt:lpstr>
      <vt:lpstr>A Program Logic for Concurrent Objects under Fair Scheduling</vt:lpstr>
      <vt:lpstr>Concurrent Object O</vt:lpstr>
      <vt:lpstr>Correctness of O</vt:lpstr>
      <vt:lpstr>SF and DF as Progress Properties</vt:lpstr>
      <vt:lpstr>Difference between SF and DF</vt:lpstr>
      <vt:lpstr>Challenges in Verifying SF/DF Objects</vt:lpstr>
      <vt:lpstr>Challenges: with fairness, progress of a thread  can rely on other threads’ helps</vt:lpstr>
      <vt:lpstr>Other Challenges</vt:lpstr>
      <vt:lpstr>Other Challenges</vt:lpstr>
      <vt:lpstr>Our Contributions</vt:lpstr>
      <vt:lpstr>Our Key Rule for SF/DF Objects</vt:lpstr>
      <vt:lpstr>Our Key Rule for SF/DF Objects</vt:lpstr>
      <vt:lpstr>Blocking Example: Counter with Ticket Lock</vt:lpstr>
      <vt:lpstr>Blocking Example: Counter with Ticket Lock</vt:lpstr>
      <vt:lpstr>Our Idea: Definite Actions D</vt:lpstr>
      <vt:lpstr>Definite Actions D</vt:lpstr>
      <vt:lpstr>SF: Blocked thread waits for a finite sequence of Ds.</vt:lpstr>
      <vt:lpstr>Summary of the Ideas for Blocking</vt:lpstr>
      <vt:lpstr>DF Counter with TAS Lock</vt:lpstr>
      <vt:lpstr>DF: Blocking &amp; delay are intertwined</vt:lpstr>
      <vt:lpstr>Elaborate Our “D” Ideas for DF</vt:lpstr>
      <vt:lpstr>Elaborate Our Loop Rule</vt:lpstr>
      <vt:lpstr>Trickier: Blocking + Delay + Rollback</vt:lpstr>
      <vt:lpstr>Soundness Theorem for LiLi</vt:lpstr>
      <vt:lpstr>Summary:  LiLi for Linearzability &amp; Liveness</vt:lpstr>
      <vt:lpstr>PowerPoint 演示文稿</vt:lpstr>
      <vt:lpstr>Backup Slides</vt:lpstr>
      <vt:lpstr>Obstruction-Freedom</vt:lpstr>
      <vt:lpstr>Obstruction-Freedom</vt:lpstr>
      <vt:lpstr>Comparisons with earlier token-based work for LF verification</vt:lpstr>
      <vt:lpstr>Stratify tokens and delaying actions</vt:lpstr>
      <vt:lpstr>Prevent Live-Lock by stratification of -tokens &amp; delaying actions </vt:lpstr>
      <vt:lpstr>Establish D</vt:lpstr>
      <vt:lpstr>Establish D</vt:lpstr>
      <vt:lpstr>DProgress queue for blocking</vt:lpstr>
      <vt:lpstr>The full rule for while</vt:lpstr>
      <vt:lpstr>Tokens for delay</vt:lpstr>
      <vt:lpstr>Why linearizability and progress together?</vt:lpstr>
      <vt:lpstr>Progress-aware specs ASF and ADF</vt:lpstr>
      <vt:lpstr>DF-aware spec</vt:lpstr>
    </vt:vector>
  </TitlesOfParts>
  <Company>USTC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Hongjin Liang</dc:creator>
  <cp:lastModifiedBy>Hongjin Liang</cp:lastModifiedBy>
  <cp:revision>4204</cp:revision>
  <dcterms:created xsi:type="dcterms:W3CDTF">2015-01-21T07:06:19Z</dcterms:created>
  <dcterms:modified xsi:type="dcterms:W3CDTF">2016-01-21T15:02:37Z</dcterms:modified>
</cp:coreProperties>
</file>