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65" r:id="rId3"/>
    <p:sldId id="266" r:id="rId4"/>
    <p:sldId id="267" r:id="rId5"/>
    <p:sldId id="303" r:id="rId6"/>
    <p:sldId id="298" r:id="rId7"/>
    <p:sldId id="272" r:id="rId8"/>
    <p:sldId id="299" r:id="rId9"/>
    <p:sldId id="280" r:id="rId10"/>
    <p:sldId id="300" r:id="rId11"/>
    <p:sldId id="281" r:id="rId12"/>
    <p:sldId id="301" r:id="rId13"/>
    <p:sldId id="287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25"/>
      <p:bold r:id="rId26"/>
      <p:italic r:id="rId27"/>
      <p:boldItalic r:id="rId28"/>
    </p:embeddedFont>
    <p:embeddedFont>
      <p:font typeface="Roboto" panose="02010600030101010101" charset="0"/>
      <p:regular r:id="rId29"/>
      <p:bold r:id="rId30"/>
      <p:italic r:id="rId31"/>
      <p:boldItalic r:id="rId32"/>
    </p:embeddedFont>
    <p:embeddedFont>
      <p:font typeface="Roboto Mono" panose="02010600030101010101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63" y="3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5c171c3ca2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5c171c3ca2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5c171c3ca2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5c171c3ca2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5c66e8731d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5c66e8731d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5c66e8731d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5c66e8731d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5c66e8731d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5c66e8731d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5c66e8731d_1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5c66e8731d_1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5c66e8731d_1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5c66e8731d_1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5c66e8731d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5c66e8731d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5c2bd83bc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5c2bd83bc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5c2bd83bc0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5c2bd83bc0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c171c3ca2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c171c3ca2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c171c3ca2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5c171c3ca2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c171c3ca2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c171c3ca2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c171c3ca2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c171c3ca2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9074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c171c3ca2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c171c3ca2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3201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5c171c3ca2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5c171c3ca2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5c1d70a37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5c1d70a37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5c1d70a37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5c1d70a373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posingprograms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s.nju.edu.cn/xyfeng/teaching/SICP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Roboto"/>
                <a:ea typeface="Roboto"/>
                <a:cs typeface="Roboto"/>
                <a:sym typeface="Roboto"/>
              </a:rPr>
              <a:t>Course </a:t>
            </a:r>
            <a:r>
              <a:rPr lang="en" dirty="0">
                <a:latin typeface="Roboto"/>
                <a:ea typeface="Roboto"/>
                <a:cs typeface="Roboto"/>
                <a:sym typeface="Roboto"/>
              </a:rPr>
              <a:t>Intro</a:t>
            </a:r>
            <a:r>
              <a:rPr lang="en-US" altLang="zh-CN" dirty="0">
                <a:latin typeface="Roboto"/>
                <a:ea typeface="Roboto"/>
                <a:cs typeface="Roboto"/>
                <a:sym typeface="Roboto"/>
              </a:rPr>
              <a:t>duction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2019 / 9 / 23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3D7A574-4909-429E-A653-41AF9D17B543}"/>
              </a:ext>
            </a:extLst>
          </p:cNvPr>
          <p:cNvSpPr txBox="1"/>
          <p:nvPr/>
        </p:nvSpPr>
        <p:spPr>
          <a:xfrm>
            <a:off x="4881776" y="4579464"/>
            <a:ext cx="3213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Slides adapted from Berkeley CS61a 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3CD5F5-36B6-4793-A2AE-377AD389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Grading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9381FCB-0868-4D01-A75C-16B947F40A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000" dirty="0"/>
              <a:t>Homework, 15%</a:t>
            </a:r>
          </a:p>
          <a:p>
            <a:r>
              <a:rPr lang="en-US" altLang="zh-CN" sz="2000" dirty="0"/>
              <a:t>Labs, 10%</a:t>
            </a:r>
          </a:p>
          <a:p>
            <a:pPr lvl="1"/>
            <a:r>
              <a:rPr lang="en-US" altLang="zh-CN" sz="1600" dirty="0">
                <a:latin typeface="Roboto"/>
                <a:ea typeface="Roboto"/>
                <a:cs typeface="Roboto"/>
                <a:sym typeface="Roboto"/>
              </a:rPr>
              <a:t>Graded on correct completion</a:t>
            </a:r>
          </a:p>
          <a:p>
            <a:pPr lvl="1"/>
            <a:r>
              <a:rPr lang="en-US" altLang="zh-CN" sz="1600" dirty="0"/>
              <a:t>Need to complete in the lab section</a:t>
            </a:r>
          </a:p>
          <a:p>
            <a:pPr lvl="1"/>
            <a:endParaRPr lang="en-US" altLang="zh-CN" sz="1600" dirty="0"/>
          </a:p>
          <a:p>
            <a:r>
              <a:rPr lang="en-US" altLang="zh-CN" sz="2000" dirty="0"/>
              <a:t>Projects, 25%</a:t>
            </a:r>
          </a:p>
        </p:txBody>
      </p:sp>
    </p:spTree>
    <p:extLst>
      <p:ext uri="{BB962C8B-B14F-4D97-AF65-F5344CB8AC3E}">
        <p14:creationId xmlns:p14="http://schemas.microsoft.com/office/powerpoint/2010/main" val="3678171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Projects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5" name="Google Shape;275;p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Will be graded on correctness and composition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Several of the programming projects will be partnered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Larger than homeworks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3CD5F5-36B6-4793-A2AE-377AD389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Grading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9381FCB-0868-4D01-A75C-16B947F40A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000" dirty="0"/>
              <a:t>Homework, 15%</a:t>
            </a:r>
          </a:p>
          <a:p>
            <a:r>
              <a:rPr lang="en-US" altLang="zh-CN" sz="2000" dirty="0"/>
              <a:t>Labs, 10%</a:t>
            </a:r>
          </a:p>
          <a:p>
            <a:r>
              <a:rPr lang="en-US" altLang="zh-CN" sz="2000" dirty="0"/>
              <a:t>Projects, 25%</a:t>
            </a:r>
          </a:p>
          <a:p>
            <a:r>
              <a:rPr lang="en-US" altLang="zh-CN" sz="2000" dirty="0"/>
              <a:t>Midterm, 25%</a:t>
            </a:r>
          </a:p>
          <a:p>
            <a:r>
              <a:rPr lang="en-US" altLang="zh-CN" sz="2000" dirty="0"/>
              <a:t>Final, 25%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58940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Collaboration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9" name="Google Shape;319;p44"/>
          <p:cNvSpPr txBox="1">
            <a:spLocks noGrp="1"/>
          </p:cNvSpPr>
          <p:nvPr>
            <p:ph type="body" idx="1"/>
          </p:nvPr>
        </p:nvSpPr>
        <p:spPr>
          <a:xfrm>
            <a:off x="311700" y="1217850"/>
            <a:ext cx="8520600" cy="38094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We </a:t>
            </a:r>
            <a:r>
              <a:rPr lang="en" sz="2000" b="1" dirty="0">
                <a:latin typeface="Roboto"/>
                <a:ea typeface="Roboto"/>
                <a:cs typeface="Roboto"/>
                <a:sym typeface="Roboto"/>
              </a:rPr>
              <a:t>highly</a:t>
            </a: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 encourage discussing / sharing ideas with each other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b="1" dirty="0">
                <a:latin typeface="Roboto"/>
                <a:ea typeface="Roboto"/>
                <a:cs typeface="Roboto"/>
                <a:sym typeface="Roboto"/>
              </a:rPr>
              <a:t>Limitations</a:t>
            </a:r>
            <a:endParaRPr sz="2000" b="1" dirty="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Do not share code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The only circumstance in which a student should be looking at another student's code is if they are project partners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Expressions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7"/>
          <p:cNvSpPr/>
          <p:nvPr/>
        </p:nvSpPr>
        <p:spPr>
          <a:xfrm>
            <a:off x="3557525" y="2070325"/>
            <a:ext cx="771300" cy="4887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Types of Expressions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6" name="Google Shape;336;p4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4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An expression describes a computation and evaluates to a value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37" name="Google Shape;33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1825" y="1971275"/>
            <a:ext cx="878158" cy="26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0439" y="2033974"/>
            <a:ext cx="357335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54051" y="2991301"/>
            <a:ext cx="1148725" cy="31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61775" y="3456600"/>
            <a:ext cx="662559" cy="31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4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29900" y="3973500"/>
            <a:ext cx="985948" cy="31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4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5449" y="3639775"/>
            <a:ext cx="622371" cy="76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4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405825" y="2122794"/>
            <a:ext cx="622375" cy="749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4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629900" y="2131567"/>
            <a:ext cx="622375" cy="377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4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260813" y="3086264"/>
            <a:ext cx="622375" cy="359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4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794374" y="4287641"/>
            <a:ext cx="1148725" cy="396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47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854775" y="4435283"/>
            <a:ext cx="985950" cy="242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47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660450" y="3912685"/>
            <a:ext cx="878150" cy="6071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Call Expressions in Python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4" name="Google Shape;354;p4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70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All expressions can use function call notation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5" name="Google Shape;355;p48"/>
          <p:cNvSpPr/>
          <p:nvPr/>
        </p:nvSpPr>
        <p:spPr>
          <a:xfrm>
            <a:off x="8097600" y="4568875"/>
            <a:ext cx="734700" cy="407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Demo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9"/>
          <p:cNvSpPr/>
          <p:nvPr/>
        </p:nvSpPr>
        <p:spPr>
          <a:xfrm>
            <a:off x="2451450" y="1251325"/>
            <a:ext cx="3848700" cy="10623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Anatomy of a Call Expression</a:t>
            </a:r>
            <a:endParaRPr/>
          </a:p>
        </p:txBody>
      </p:sp>
      <p:sp>
        <p:nvSpPr>
          <p:cNvPr id="362" name="Google Shape;362;p49"/>
          <p:cNvSpPr txBox="1"/>
          <p:nvPr/>
        </p:nvSpPr>
        <p:spPr>
          <a:xfrm>
            <a:off x="2912950" y="1371350"/>
            <a:ext cx="29832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add    (    2    ,    3    )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363" name="Google Shape;363;p49"/>
          <p:cNvGrpSpPr/>
          <p:nvPr/>
        </p:nvGrpSpPr>
        <p:grpSpPr>
          <a:xfrm>
            <a:off x="2720850" y="1736675"/>
            <a:ext cx="938400" cy="478500"/>
            <a:chOff x="2720850" y="1736675"/>
            <a:chExt cx="938400" cy="478500"/>
          </a:xfrm>
        </p:grpSpPr>
        <p:sp>
          <p:nvSpPr>
            <p:cNvPr id="364" name="Google Shape;364;p49"/>
            <p:cNvSpPr/>
            <p:nvPr/>
          </p:nvSpPr>
          <p:spPr>
            <a:xfrm rot="5400000">
              <a:off x="3117300" y="1442075"/>
              <a:ext cx="145500" cy="734700"/>
            </a:xfrm>
            <a:prstGeom prst="rightBrace">
              <a:avLst>
                <a:gd name="adj1" fmla="val 49931"/>
                <a:gd name="adj2" fmla="val 48506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49"/>
            <p:cNvSpPr txBox="1"/>
            <p:nvPr/>
          </p:nvSpPr>
          <p:spPr>
            <a:xfrm>
              <a:off x="2720850" y="1785875"/>
              <a:ext cx="9384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"/>
                  <a:ea typeface="Roboto"/>
                  <a:cs typeface="Roboto"/>
                  <a:sym typeface="Roboto"/>
                </a:rPr>
                <a:t>Operator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66" name="Google Shape;366;p49"/>
          <p:cNvGrpSpPr/>
          <p:nvPr/>
        </p:nvGrpSpPr>
        <p:grpSpPr>
          <a:xfrm>
            <a:off x="3797475" y="1736675"/>
            <a:ext cx="938400" cy="478500"/>
            <a:chOff x="3797475" y="1736675"/>
            <a:chExt cx="938400" cy="478500"/>
          </a:xfrm>
        </p:grpSpPr>
        <p:sp>
          <p:nvSpPr>
            <p:cNvPr id="367" name="Google Shape;367;p49"/>
            <p:cNvSpPr txBox="1"/>
            <p:nvPr/>
          </p:nvSpPr>
          <p:spPr>
            <a:xfrm>
              <a:off x="3797475" y="1785875"/>
              <a:ext cx="9384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"/>
                  <a:ea typeface="Roboto"/>
                  <a:cs typeface="Roboto"/>
                  <a:sym typeface="Roboto"/>
                </a:rPr>
                <a:t>Operand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8" name="Google Shape;368;p49"/>
            <p:cNvSpPr/>
            <p:nvPr/>
          </p:nvSpPr>
          <p:spPr>
            <a:xfrm rot="5400000">
              <a:off x="4193925" y="1442075"/>
              <a:ext cx="145500" cy="734700"/>
            </a:xfrm>
            <a:prstGeom prst="rightBrace">
              <a:avLst>
                <a:gd name="adj1" fmla="val 49931"/>
                <a:gd name="adj2" fmla="val 48506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9" name="Google Shape;369;p49"/>
          <p:cNvGrpSpPr/>
          <p:nvPr/>
        </p:nvGrpSpPr>
        <p:grpSpPr>
          <a:xfrm>
            <a:off x="4793800" y="1736675"/>
            <a:ext cx="938400" cy="478500"/>
            <a:chOff x="4793800" y="1736675"/>
            <a:chExt cx="938400" cy="478500"/>
          </a:xfrm>
        </p:grpSpPr>
        <p:sp>
          <p:nvSpPr>
            <p:cNvPr id="370" name="Google Shape;370;p49"/>
            <p:cNvSpPr txBox="1"/>
            <p:nvPr/>
          </p:nvSpPr>
          <p:spPr>
            <a:xfrm>
              <a:off x="4793800" y="1785875"/>
              <a:ext cx="9384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"/>
                  <a:ea typeface="Roboto"/>
                  <a:cs typeface="Roboto"/>
                  <a:sym typeface="Roboto"/>
                </a:rPr>
                <a:t>Operand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71" name="Google Shape;371;p49"/>
            <p:cNvSpPr/>
            <p:nvPr/>
          </p:nvSpPr>
          <p:spPr>
            <a:xfrm rot="5400000">
              <a:off x="5190250" y="1442075"/>
              <a:ext cx="145500" cy="734700"/>
            </a:xfrm>
            <a:prstGeom prst="rightBrace">
              <a:avLst>
                <a:gd name="adj1" fmla="val 49931"/>
                <a:gd name="adj2" fmla="val 48506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2" name="Google Shape;372;p49"/>
          <p:cNvSpPr txBox="1"/>
          <p:nvPr/>
        </p:nvSpPr>
        <p:spPr>
          <a:xfrm>
            <a:off x="2280600" y="2415325"/>
            <a:ext cx="41904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Operators and operands are also expressions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Evaluation of a Call Expression</a:t>
            </a:r>
            <a:endParaRPr/>
          </a:p>
        </p:txBody>
      </p:sp>
      <p:sp>
        <p:nvSpPr>
          <p:cNvPr id="378" name="Google Shape;378;p5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Evaluate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Evaluate the operator subexpression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Evaluate each operand subexpression</a:t>
            </a:r>
            <a:endParaRPr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Apply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Apply the value of the operator subexpression to the values of the operand subexpression</a:t>
            </a:r>
            <a:endParaRPr/>
          </a:p>
        </p:txBody>
      </p:sp>
      <p:sp>
        <p:nvSpPr>
          <p:cNvPr id="379" name="Google Shape;379;p50"/>
          <p:cNvSpPr/>
          <p:nvPr/>
        </p:nvSpPr>
        <p:spPr>
          <a:xfrm>
            <a:off x="5814600" y="298925"/>
            <a:ext cx="3060900" cy="864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50"/>
          <p:cNvSpPr txBox="1"/>
          <p:nvPr/>
        </p:nvSpPr>
        <p:spPr>
          <a:xfrm>
            <a:off x="6190361" y="396652"/>
            <a:ext cx="24291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onsolas"/>
                <a:ea typeface="Consolas"/>
                <a:cs typeface="Consolas"/>
                <a:sym typeface="Consolas"/>
              </a:rPr>
              <a:t>add    (    2    ,    3    )</a:t>
            </a:r>
            <a:endParaRPr sz="1100"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381" name="Google Shape;381;p50"/>
          <p:cNvGrpSpPr/>
          <p:nvPr/>
        </p:nvGrpSpPr>
        <p:grpSpPr>
          <a:xfrm>
            <a:off x="6033884" y="694067"/>
            <a:ext cx="764045" cy="389595"/>
            <a:chOff x="2720850" y="1736675"/>
            <a:chExt cx="938400" cy="478500"/>
          </a:xfrm>
        </p:grpSpPr>
        <p:sp>
          <p:nvSpPr>
            <p:cNvPr id="382" name="Google Shape;382;p50"/>
            <p:cNvSpPr/>
            <p:nvPr/>
          </p:nvSpPr>
          <p:spPr>
            <a:xfrm rot="5400000">
              <a:off x="3117300" y="1442075"/>
              <a:ext cx="145500" cy="734700"/>
            </a:xfrm>
            <a:prstGeom prst="rightBrace">
              <a:avLst>
                <a:gd name="adj1" fmla="val 49931"/>
                <a:gd name="adj2" fmla="val 48506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50"/>
            <p:cNvSpPr txBox="1"/>
            <p:nvPr/>
          </p:nvSpPr>
          <p:spPr>
            <a:xfrm>
              <a:off x="2720850" y="1785875"/>
              <a:ext cx="9384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Operator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84" name="Google Shape;384;p50"/>
          <p:cNvGrpSpPr/>
          <p:nvPr/>
        </p:nvGrpSpPr>
        <p:grpSpPr>
          <a:xfrm>
            <a:off x="6910472" y="694067"/>
            <a:ext cx="764045" cy="389595"/>
            <a:chOff x="3797475" y="1736675"/>
            <a:chExt cx="938400" cy="478500"/>
          </a:xfrm>
        </p:grpSpPr>
        <p:sp>
          <p:nvSpPr>
            <p:cNvPr id="385" name="Google Shape;385;p50"/>
            <p:cNvSpPr txBox="1"/>
            <p:nvPr/>
          </p:nvSpPr>
          <p:spPr>
            <a:xfrm>
              <a:off x="3797475" y="1785875"/>
              <a:ext cx="9384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Operand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6" name="Google Shape;386;p50"/>
            <p:cNvSpPr/>
            <p:nvPr/>
          </p:nvSpPr>
          <p:spPr>
            <a:xfrm rot="5400000">
              <a:off x="4193925" y="1442075"/>
              <a:ext cx="145500" cy="734700"/>
            </a:xfrm>
            <a:prstGeom prst="rightBrace">
              <a:avLst>
                <a:gd name="adj1" fmla="val 49931"/>
                <a:gd name="adj2" fmla="val 48506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7" name="Google Shape;387;p50"/>
          <p:cNvGrpSpPr/>
          <p:nvPr/>
        </p:nvGrpSpPr>
        <p:grpSpPr>
          <a:xfrm>
            <a:off x="7721680" y="694067"/>
            <a:ext cx="764045" cy="389595"/>
            <a:chOff x="4793800" y="1736675"/>
            <a:chExt cx="938400" cy="478500"/>
          </a:xfrm>
        </p:grpSpPr>
        <p:sp>
          <p:nvSpPr>
            <p:cNvPr id="388" name="Google Shape;388;p50"/>
            <p:cNvSpPr txBox="1"/>
            <p:nvPr/>
          </p:nvSpPr>
          <p:spPr>
            <a:xfrm>
              <a:off x="4793800" y="1785875"/>
              <a:ext cx="938400" cy="42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Operand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9" name="Google Shape;389;p50"/>
            <p:cNvSpPr/>
            <p:nvPr/>
          </p:nvSpPr>
          <p:spPr>
            <a:xfrm rot="5400000">
              <a:off x="5190250" y="1442075"/>
              <a:ext cx="145500" cy="734700"/>
            </a:xfrm>
            <a:prstGeom prst="rightBrace">
              <a:avLst>
                <a:gd name="adj1" fmla="val 49931"/>
                <a:gd name="adj2" fmla="val 48506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51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add(add(6, mul(4, 6)), mul(3, 5))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Roboto"/>
                <a:ea typeface="Roboto"/>
                <a:cs typeface="Roboto"/>
                <a:sym typeface="Roboto"/>
              </a:rPr>
              <a:t>What is Computer Science?</a:t>
            </a:r>
            <a:endParaRPr sz="3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What problems can be solved using computation?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How to solve those problems?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What techniques lead to effective solutions?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5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Humans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0" name="Google Shape;400;p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We like to inside inside-out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add(add(6, </a:t>
            </a: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mul(4, 6)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), mul(3, 5))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add(add(6,    </a:t>
            </a: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24    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), mul(3, 5))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add(</a:t>
            </a: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add(6,    24    )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, mul(3, 5))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add(</a:t>
            </a: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  30       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, mul(3, 5))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add(</a:t>
            </a: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30</a:t>
            </a: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 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mul(3, 5)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add(</a:t>
            </a: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30</a:t>
            </a: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   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    15   </a:t>
            </a:r>
            <a:r>
              <a:rPr lang="en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add(        30       ,     15   )</a:t>
            </a:r>
            <a:endParaRPr b="1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45</a:t>
            </a:r>
            <a:endParaRPr b="1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Python can’t jump around in the same way we do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3"/>
          <p:cNvSpPr txBox="1">
            <a:spLocks noGrp="1"/>
          </p:cNvSpPr>
          <p:nvPr>
            <p:ph type="title"/>
          </p:nvPr>
        </p:nvSpPr>
        <p:spPr>
          <a:xfrm>
            <a:off x="311700" y="2413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Nested Call Expression</a:t>
            </a:r>
            <a:endParaRPr/>
          </a:p>
        </p:txBody>
      </p:sp>
      <p:sp>
        <p:nvSpPr>
          <p:cNvPr id="406" name="Google Shape;406;p53"/>
          <p:cNvSpPr/>
          <p:nvPr/>
        </p:nvSpPr>
        <p:spPr>
          <a:xfrm>
            <a:off x="1446950" y="1314375"/>
            <a:ext cx="5658900" cy="36735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78909C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53"/>
          <p:cNvSpPr txBox="1"/>
          <p:nvPr/>
        </p:nvSpPr>
        <p:spPr>
          <a:xfrm>
            <a:off x="527550" y="857675"/>
            <a:ext cx="81606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Evaluate operator		Evaluate operands	    Apply!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8" name="Google Shape;408;p53"/>
          <p:cNvSpPr txBox="1"/>
          <p:nvPr/>
        </p:nvSpPr>
        <p:spPr>
          <a:xfrm>
            <a:off x="1748775" y="1911150"/>
            <a:ext cx="52479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add(add(6, mul(4, 6)), mul(3, 5))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09" name="Google Shape;409;p53"/>
          <p:cNvCxnSpPr/>
          <p:nvPr/>
        </p:nvCxnSpPr>
        <p:spPr>
          <a:xfrm>
            <a:off x="2371026" y="2309725"/>
            <a:ext cx="351300" cy="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0" name="Google Shape;410;p53"/>
          <p:cNvSpPr txBox="1"/>
          <p:nvPr/>
        </p:nvSpPr>
        <p:spPr>
          <a:xfrm>
            <a:off x="1696225" y="2610075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add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11" name="Google Shape;411;p53"/>
          <p:cNvCxnSpPr>
            <a:stCxn id="410" idx="0"/>
          </p:cNvCxnSpPr>
          <p:nvPr/>
        </p:nvCxnSpPr>
        <p:spPr>
          <a:xfrm rot="10800000" flipH="1">
            <a:off x="2006425" y="2310975"/>
            <a:ext cx="552300" cy="29910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12" name="Google Shape;412;p53"/>
          <p:cNvSpPr/>
          <p:nvPr/>
        </p:nvSpPr>
        <p:spPr>
          <a:xfrm>
            <a:off x="562825" y="930725"/>
            <a:ext cx="417000" cy="299100"/>
          </a:xfrm>
          <a:prstGeom prst="roundRect">
            <a:avLst>
              <a:gd name="adj" fmla="val 50000"/>
            </a:avLst>
          </a:prstGeom>
          <a:solidFill>
            <a:srgbClr val="7A5F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3" name="Google Shape;413;p53"/>
          <p:cNvSpPr/>
          <p:nvPr/>
        </p:nvSpPr>
        <p:spPr>
          <a:xfrm>
            <a:off x="3691628" y="930725"/>
            <a:ext cx="417000" cy="299100"/>
          </a:xfrm>
          <a:prstGeom prst="roundRect">
            <a:avLst>
              <a:gd name="adj" fmla="val 50000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1600" dirty="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4" name="Google Shape;414;p53"/>
          <p:cNvSpPr/>
          <p:nvPr/>
        </p:nvSpPr>
        <p:spPr>
          <a:xfrm>
            <a:off x="6977175" y="930725"/>
            <a:ext cx="417000" cy="299100"/>
          </a:xfrm>
          <a:prstGeom prst="roundRect">
            <a:avLst>
              <a:gd name="adj" fmla="val 5000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15" name="Google Shape;415;p53"/>
          <p:cNvCxnSpPr/>
          <p:nvPr/>
        </p:nvCxnSpPr>
        <p:spPr>
          <a:xfrm>
            <a:off x="2835606" y="2309725"/>
            <a:ext cx="20631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6" name="Google Shape;416;p53"/>
          <p:cNvCxnSpPr>
            <a:cxnSpLocks/>
            <a:stCxn id="417" idx="0"/>
          </p:cNvCxnSpPr>
          <p:nvPr/>
        </p:nvCxnSpPr>
        <p:spPr>
          <a:xfrm flipV="1">
            <a:off x="3467968" y="2309775"/>
            <a:ext cx="374757" cy="6813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17" name="Google Shape;417;p53"/>
          <p:cNvSpPr txBox="1"/>
          <p:nvPr/>
        </p:nvSpPr>
        <p:spPr>
          <a:xfrm>
            <a:off x="2313925" y="2991075"/>
            <a:ext cx="2308086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add(6, mul(4, 6))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18" name="Google Shape;418;p53"/>
          <p:cNvCxnSpPr/>
          <p:nvPr/>
        </p:nvCxnSpPr>
        <p:spPr>
          <a:xfrm>
            <a:off x="2412121" y="3359487"/>
            <a:ext cx="351300" cy="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9" name="Google Shape;419;p53"/>
          <p:cNvSpPr txBox="1"/>
          <p:nvPr/>
        </p:nvSpPr>
        <p:spPr>
          <a:xfrm>
            <a:off x="1737320" y="36598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add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20" name="Google Shape;420;p53"/>
          <p:cNvCxnSpPr>
            <a:stCxn id="419" idx="0"/>
          </p:cNvCxnSpPr>
          <p:nvPr/>
        </p:nvCxnSpPr>
        <p:spPr>
          <a:xfrm rot="10800000" flipH="1">
            <a:off x="2047520" y="3360737"/>
            <a:ext cx="552300" cy="29910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421" name="Google Shape;421;p53"/>
          <p:cNvCxnSpPr/>
          <p:nvPr/>
        </p:nvCxnSpPr>
        <p:spPr>
          <a:xfrm>
            <a:off x="2892549" y="3359475"/>
            <a:ext cx="123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2" name="Google Shape;422;p53"/>
          <p:cNvCxnSpPr>
            <a:stCxn id="423" idx="0"/>
          </p:cNvCxnSpPr>
          <p:nvPr/>
        </p:nvCxnSpPr>
        <p:spPr>
          <a:xfrm rot="10800000" flipH="1">
            <a:off x="2787976" y="3363737"/>
            <a:ext cx="171000" cy="2961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23" name="Google Shape;423;p53"/>
          <p:cNvSpPr txBox="1"/>
          <p:nvPr/>
        </p:nvSpPr>
        <p:spPr>
          <a:xfrm>
            <a:off x="2477776" y="36598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24" name="Google Shape;424;p53"/>
          <p:cNvCxnSpPr/>
          <p:nvPr/>
        </p:nvCxnSpPr>
        <p:spPr>
          <a:xfrm>
            <a:off x="3257431" y="3359475"/>
            <a:ext cx="10725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5" name="Google Shape;425;p53"/>
          <p:cNvCxnSpPr>
            <a:stCxn id="426" idx="0"/>
          </p:cNvCxnSpPr>
          <p:nvPr/>
        </p:nvCxnSpPr>
        <p:spPr>
          <a:xfrm rot="10800000" flipH="1">
            <a:off x="3812365" y="3367325"/>
            <a:ext cx="2100" cy="2925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26" name="Google Shape;426;p53"/>
          <p:cNvSpPr txBox="1"/>
          <p:nvPr/>
        </p:nvSpPr>
        <p:spPr>
          <a:xfrm>
            <a:off x="3165115" y="3659825"/>
            <a:ext cx="12945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mul(4, 6)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27" name="Google Shape;427;p53"/>
          <p:cNvCxnSpPr/>
          <p:nvPr/>
        </p:nvCxnSpPr>
        <p:spPr>
          <a:xfrm>
            <a:off x="3255680" y="4027383"/>
            <a:ext cx="351300" cy="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8" name="Google Shape;428;p53"/>
          <p:cNvSpPr txBox="1"/>
          <p:nvPr/>
        </p:nvSpPr>
        <p:spPr>
          <a:xfrm>
            <a:off x="2580879" y="4327733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mul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29" name="Google Shape;429;p53"/>
          <p:cNvCxnSpPr>
            <a:stCxn id="428" idx="0"/>
          </p:cNvCxnSpPr>
          <p:nvPr/>
        </p:nvCxnSpPr>
        <p:spPr>
          <a:xfrm rot="10800000" flipH="1">
            <a:off x="2891079" y="4028633"/>
            <a:ext cx="552300" cy="29910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430" name="Google Shape;430;p53"/>
          <p:cNvCxnSpPr/>
          <p:nvPr/>
        </p:nvCxnSpPr>
        <p:spPr>
          <a:xfrm>
            <a:off x="3754341" y="4027375"/>
            <a:ext cx="123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1" name="Google Shape;431;p53"/>
          <p:cNvCxnSpPr>
            <a:stCxn id="432" idx="0"/>
          </p:cNvCxnSpPr>
          <p:nvPr/>
        </p:nvCxnSpPr>
        <p:spPr>
          <a:xfrm rot="10800000" flipH="1">
            <a:off x="3649767" y="4031637"/>
            <a:ext cx="171000" cy="2961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32" name="Google Shape;432;p53"/>
          <p:cNvSpPr txBox="1"/>
          <p:nvPr/>
        </p:nvSpPr>
        <p:spPr>
          <a:xfrm>
            <a:off x="3339567" y="43277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33" name="Google Shape;433;p53"/>
          <p:cNvCxnSpPr/>
          <p:nvPr/>
        </p:nvCxnSpPr>
        <p:spPr>
          <a:xfrm>
            <a:off x="4113786" y="4027375"/>
            <a:ext cx="123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4" name="Google Shape;434;p53"/>
          <p:cNvCxnSpPr>
            <a:stCxn id="435" idx="0"/>
          </p:cNvCxnSpPr>
          <p:nvPr/>
        </p:nvCxnSpPr>
        <p:spPr>
          <a:xfrm rot="10800000">
            <a:off x="4177226" y="4028037"/>
            <a:ext cx="0" cy="2997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35" name="Google Shape;435;p53"/>
          <p:cNvSpPr txBox="1"/>
          <p:nvPr/>
        </p:nvSpPr>
        <p:spPr>
          <a:xfrm>
            <a:off x="3867026" y="43277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36" name="Google Shape;436;p53"/>
          <p:cNvSpPr/>
          <p:nvPr/>
        </p:nvSpPr>
        <p:spPr>
          <a:xfrm>
            <a:off x="3257525" y="3420450"/>
            <a:ext cx="1072500" cy="299100"/>
          </a:xfrm>
          <a:prstGeom prst="roundRect">
            <a:avLst>
              <a:gd name="adj" fmla="val 5000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24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37" name="Google Shape;437;p53"/>
          <p:cNvSpPr/>
          <p:nvPr/>
        </p:nvSpPr>
        <p:spPr>
          <a:xfrm>
            <a:off x="2539274" y="2696505"/>
            <a:ext cx="2063100" cy="299100"/>
          </a:xfrm>
          <a:prstGeom prst="roundRect">
            <a:avLst>
              <a:gd name="adj" fmla="val 5000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30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38" name="Google Shape;438;p53"/>
          <p:cNvCxnSpPr>
            <a:stCxn id="439" idx="0"/>
          </p:cNvCxnSpPr>
          <p:nvPr/>
        </p:nvCxnSpPr>
        <p:spPr>
          <a:xfrm rot="10800000">
            <a:off x="5677550" y="2313725"/>
            <a:ext cx="503100" cy="6774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39" name="Google Shape;439;p53"/>
          <p:cNvSpPr txBox="1"/>
          <p:nvPr/>
        </p:nvSpPr>
        <p:spPr>
          <a:xfrm>
            <a:off x="5533400" y="2991125"/>
            <a:ext cx="12945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mul(3, 5)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0" name="Google Shape;440;p53"/>
          <p:cNvSpPr/>
          <p:nvPr/>
        </p:nvSpPr>
        <p:spPr>
          <a:xfrm>
            <a:off x="5483760" y="2696512"/>
            <a:ext cx="1072500" cy="299100"/>
          </a:xfrm>
          <a:prstGeom prst="roundRect">
            <a:avLst>
              <a:gd name="adj" fmla="val 5000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15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41" name="Google Shape;441;p53"/>
          <p:cNvCxnSpPr/>
          <p:nvPr/>
        </p:nvCxnSpPr>
        <p:spPr>
          <a:xfrm>
            <a:off x="5158687" y="2309725"/>
            <a:ext cx="10725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2" name="Google Shape;442;p53"/>
          <p:cNvCxnSpPr/>
          <p:nvPr/>
        </p:nvCxnSpPr>
        <p:spPr>
          <a:xfrm>
            <a:off x="5634262" y="3359483"/>
            <a:ext cx="351300" cy="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3" name="Google Shape;443;p53"/>
          <p:cNvSpPr txBox="1"/>
          <p:nvPr/>
        </p:nvSpPr>
        <p:spPr>
          <a:xfrm>
            <a:off x="4959461" y="3659833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mul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44" name="Google Shape;444;p53"/>
          <p:cNvCxnSpPr>
            <a:stCxn id="443" idx="0"/>
          </p:cNvCxnSpPr>
          <p:nvPr/>
        </p:nvCxnSpPr>
        <p:spPr>
          <a:xfrm rot="10800000" flipH="1">
            <a:off x="5269661" y="3360733"/>
            <a:ext cx="552300" cy="299100"/>
          </a:xfrm>
          <a:prstGeom prst="straightConnector1">
            <a:avLst/>
          </a:prstGeom>
          <a:noFill/>
          <a:ln w="9525" cap="flat" cmpd="sng">
            <a:solidFill>
              <a:srgbClr val="7A5FE7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445" name="Google Shape;445;p53"/>
          <p:cNvCxnSpPr/>
          <p:nvPr/>
        </p:nvCxnSpPr>
        <p:spPr>
          <a:xfrm>
            <a:off x="6113823" y="3359475"/>
            <a:ext cx="123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6" name="Google Shape;446;p53"/>
          <p:cNvCxnSpPr>
            <a:stCxn id="447" idx="0"/>
          </p:cNvCxnSpPr>
          <p:nvPr/>
        </p:nvCxnSpPr>
        <p:spPr>
          <a:xfrm rot="10800000" flipH="1">
            <a:off x="6009250" y="3363737"/>
            <a:ext cx="171000" cy="2961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47" name="Google Shape;447;p53"/>
          <p:cNvSpPr txBox="1"/>
          <p:nvPr/>
        </p:nvSpPr>
        <p:spPr>
          <a:xfrm>
            <a:off x="5699050" y="36598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48" name="Google Shape;448;p53"/>
          <p:cNvCxnSpPr/>
          <p:nvPr/>
        </p:nvCxnSpPr>
        <p:spPr>
          <a:xfrm>
            <a:off x="6492361" y="3359475"/>
            <a:ext cx="123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9" name="Google Shape;449;p53"/>
          <p:cNvCxnSpPr>
            <a:stCxn id="450" idx="0"/>
          </p:cNvCxnSpPr>
          <p:nvPr/>
        </p:nvCxnSpPr>
        <p:spPr>
          <a:xfrm rot="10800000">
            <a:off x="6555801" y="3360137"/>
            <a:ext cx="0" cy="2997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50" name="Google Shape;450;p53"/>
          <p:cNvSpPr txBox="1"/>
          <p:nvPr/>
        </p:nvSpPr>
        <p:spPr>
          <a:xfrm>
            <a:off x="6245601" y="3659837"/>
            <a:ext cx="6204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1" name="Google Shape;451;p53"/>
          <p:cNvSpPr/>
          <p:nvPr/>
        </p:nvSpPr>
        <p:spPr>
          <a:xfrm>
            <a:off x="2371025" y="1614773"/>
            <a:ext cx="3978900" cy="299100"/>
          </a:xfrm>
          <a:prstGeom prst="roundRect">
            <a:avLst>
              <a:gd name="adj" fmla="val 50000"/>
            </a:avLst>
          </a:prstGeom>
          <a:solidFill>
            <a:srgbClr val="0097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45</a:t>
            </a:r>
            <a:endParaRPr sz="16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2" name="Google Shape;452;p53"/>
          <p:cNvSpPr/>
          <p:nvPr/>
        </p:nvSpPr>
        <p:spPr>
          <a:xfrm>
            <a:off x="6072725" y="4633525"/>
            <a:ext cx="2063100" cy="445200"/>
          </a:xfrm>
          <a:prstGeom prst="roundRect">
            <a:avLst>
              <a:gd name="adj" fmla="val 50000"/>
            </a:avLst>
          </a:prstGeom>
          <a:solidFill>
            <a:srgbClr val="7890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Expression Tree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5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Functions, Values, Objects, Interpreters and Data</a:t>
            </a:r>
            <a:endParaRPr sz="2400"/>
          </a:p>
        </p:txBody>
      </p:sp>
      <p:sp>
        <p:nvSpPr>
          <p:cNvPr id="458" name="Google Shape;458;p54"/>
          <p:cNvSpPr/>
          <p:nvPr/>
        </p:nvSpPr>
        <p:spPr>
          <a:xfrm>
            <a:off x="8097600" y="4568875"/>
            <a:ext cx="734700" cy="4074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Demo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Roboto"/>
                <a:ea typeface="Roboto"/>
                <a:cs typeface="Roboto"/>
                <a:sym typeface="Roboto"/>
              </a:rPr>
              <a:t>What is Computer Science?</a:t>
            </a:r>
            <a:endParaRPr sz="3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6" name="Google Shape;176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509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Systems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Artificial Intelligence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Graphics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Security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Networking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Programming Languages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Theory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Scientific Computing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latin typeface="Roboto"/>
                <a:ea typeface="Roboto"/>
                <a:cs typeface="Roboto"/>
                <a:sym typeface="Roboto"/>
              </a:rPr>
              <a:t>...</a:t>
            </a:r>
            <a:endParaRPr sz="2400" dirty="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" name="组合 5">
            <a:extLst>
              <a:ext uri="{FF2B5EF4-FFF2-40B4-BE49-F238E27FC236}">
                <a16:creationId xmlns:a16="http://schemas.microsoft.com/office/drawing/2014/main" id="{53A81016-D07A-443D-A00B-2B3331F49A61}"/>
              </a:ext>
            </a:extLst>
          </p:cNvPr>
          <p:cNvGrpSpPr>
            <a:grpSpLocks/>
          </p:cNvGrpSpPr>
          <p:nvPr/>
        </p:nvGrpSpPr>
        <p:grpSpPr bwMode="auto">
          <a:xfrm>
            <a:off x="4555687" y="1262733"/>
            <a:ext cx="4364374" cy="3609872"/>
            <a:chOff x="4059898" y="2856047"/>
            <a:chExt cx="4363998" cy="3610227"/>
          </a:xfrm>
        </p:grpSpPr>
        <p:sp>
          <p:nvSpPr>
            <p:cNvPr id="5" name="Text Box 2">
              <a:extLst>
                <a:ext uri="{FF2B5EF4-FFF2-40B4-BE49-F238E27FC236}">
                  <a16:creationId xmlns:a16="http://schemas.microsoft.com/office/drawing/2014/main" id="{BBC49B6D-6FFB-44C5-BD0C-D6D8068AB3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9898" y="2856047"/>
              <a:ext cx="4363998" cy="14774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2000" dirty="0">
                  <a:solidFill>
                    <a:srgbClr val="595959"/>
                  </a:solidFill>
                  <a:latin typeface="Roboto" panose="02010600030101010101" charset="0"/>
                  <a:ea typeface="Roboto" panose="02010600030101010101" charset="0"/>
                </a:rPr>
                <a:t>Computer Science is no more about computers than astronomy is about telescopes.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zh-CN" sz="2000" dirty="0">
                  <a:solidFill>
                    <a:srgbClr val="595959"/>
                  </a:solidFill>
                  <a:latin typeface="Roboto" panose="02010600030101010101" charset="0"/>
                  <a:ea typeface="Roboto" panose="02010600030101010101" charset="0"/>
                </a:rPr>
                <a:t>                              </a:t>
              </a:r>
              <a:r>
                <a:rPr lang="en-US" altLang="zh-CN" sz="2000" dirty="0" err="1">
                  <a:solidFill>
                    <a:srgbClr val="595959"/>
                  </a:solidFill>
                  <a:latin typeface="Roboto" panose="02010600030101010101" charset="0"/>
                  <a:ea typeface="Roboto" panose="02010600030101010101" charset="0"/>
                </a:rPr>
                <a:t>Edsger</a:t>
              </a:r>
              <a:r>
                <a:rPr lang="en-US" altLang="zh-CN" sz="2000" dirty="0">
                  <a:solidFill>
                    <a:srgbClr val="595959"/>
                  </a:solidFill>
                  <a:latin typeface="Roboto" panose="02010600030101010101" charset="0"/>
                  <a:ea typeface="Roboto" panose="02010600030101010101" charset="0"/>
                </a:rPr>
                <a:t> W. Dijkstra</a:t>
              </a:r>
            </a:p>
          </p:txBody>
        </p:sp>
        <p:pic>
          <p:nvPicPr>
            <p:cNvPr id="6" name="Picture 3" descr="Edsger_Wybe_Dijkstra">
              <a:extLst>
                <a:ext uri="{FF2B5EF4-FFF2-40B4-BE49-F238E27FC236}">
                  <a16:creationId xmlns:a16="http://schemas.microsoft.com/office/drawing/2014/main" id="{0AE0E63C-0A57-428F-B75A-D50F344885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081" y="4642725"/>
              <a:ext cx="1367662" cy="182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Roboto"/>
                <a:ea typeface="Roboto"/>
                <a:cs typeface="Roboto"/>
                <a:sym typeface="Roboto"/>
              </a:rPr>
              <a:t>What is </a:t>
            </a:r>
            <a:r>
              <a:rPr lang="en-US" altLang="zh-CN" sz="3200" dirty="0">
                <a:latin typeface="Roboto"/>
                <a:ea typeface="Roboto"/>
                <a:cs typeface="Roboto"/>
                <a:sym typeface="Roboto"/>
              </a:rPr>
              <a:t>this course </a:t>
            </a:r>
            <a:r>
              <a:rPr lang="en" sz="3200" dirty="0">
                <a:latin typeface="Roboto"/>
                <a:ea typeface="Roboto"/>
                <a:cs typeface="Roboto"/>
                <a:sym typeface="Roboto"/>
              </a:rPr>
              <a:t>about?</a:t>
            </a:r>
            <a:endParaRPr sz="3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Managing Complexity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Mastering Abstraction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21DE952-E241-4288-B47F-781F57546A78}"/>
              </a:ext>
            </a:extLst>
          </p:cNvPr>
          <p:cNvGrpSpPr/>
          <p:nvPr/>
        </p:nvGrpSpPr>
        <p:grpSpPr>
          <a:xfrm>
            <a:off x="1064319" y="2086040"/>
            <a:ext cx="7829621" cy="2944250"/>
            <a:chOff x="1064319" y="2086040"/>
            <a:chExt cx="7829621" cy="2944250"/>
          </a:xfrm>
        </p:grpSpPr>
        <p:pic>
          <p:nvPicPr>
            <p:cNvPr id="4" name="图片 5">
              <a:extLst>
                <a:ext uri="{FF2B5EF4-FFF2-40B4-BE49-F238E27FC236}">
                  <a16:creationId xmlns:a16="http://schemas.microsoft.com/office/drawing/2014/main" id="{067A25C1-7D21-4D33-AE9F-9A22687C5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1856" y="2086040"/>
              <a:ext cx="3402084" cy="29442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6">
              <a:extLst>
                <a:ext uri="{FF2B5EF4-FFF2-40B4-BE49-F238E27FC236}">
                  <a16:creationId xmlns:a16="http://schemas.microsoft.com/office/drawing/2014/main" id="{6EFC4802-A004-42DD-97DC-413ACC2B2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319" y="2128902"/>
              <a:ext cx="3319602" cy="28569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Roboto"/>
                <a:ea typeface="Roboto"/>
                <a:cs typeface="Roboto"/>
                <a:sym typeface="Roboto"/>
              </a:rPr>
              <a:t>What is </a:t>
            </a:r>
            <a:r>
              <a:rPr lang="en-US" altLang="zh-CN" sz="3200" dirty="0">
                <a:latin typeface="Roboto"/>
                <a:ea typeface="Roboto"/>
                <a:cs typeface="Roboto"/>
                <a:sym typeface="Roboto"/>
              </a:rPr>
              <a:t>this course </a:t>
            </a:r>
            <a:r>
              <a:rPr lang="en" sz="3200" dirty="0">
                <a:latin typeface="Roboto"/>
                <a:ea typeface="Roboto"/>
                <a:cs typeface="Roboto"/>
                <a:sym typeface="Roboto"/>
              </a:rPr>
              <a:t>about?</a:t>
            </a:r>
            <a:endParaRPr sz="3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Managing Complexity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Mastering Abstraction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Programming Paradigms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Introduction to Programming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Full understanding of Python fundamentals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Combining multiple ideas in large projects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How computers interpret programming languages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A challenging course that will demand a lot from you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2746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Roboto"/>
                <a:ea typeface="Roboto"/>
                <a:cs typeface="Roboto"/>
                <a:sym typeface="Roboto"/>
              </a:rPr>
              <a:t>Alternative to this course</a:t>
            </a:r>
            <a:endParaRPr sz="3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zh-CN" altLang="en-US" sz="2000" dirty="0">
                <a:latin typeface="Roboto"/>
                <a:ea typeface="Roboto"/>
                <a:cs typeface="Roboto"/>
                <a:sym typeface="Roboto"/>
              </a:rPr>
              <a:t>程序设计基础</a:t>
            </a:r>
            <a:endParaRPr lang="en-US" altLang="zh-CN" sz="2000" dirty="0">
              <a:latin typeface="Roboto"/>
              <a:ea typeface="Roboto"/>
              <a:cs typeface="Roboto"/>
              <a:sym typeface="Roboto"/>
            </a:endParaRPr>
          </a:p>
          <a:p>
            <a:pPr lvl="1" indent="-342900">
              <a:lnSpc>
                <a:spcPct val="150000"/>
              </a:lnSpc>
              <a:spcBef>
                <a:spcPts val="0"/>
              </a:spcBef>
              <a:buSzPts val="1800"/>
              <a:buFont typeface="Roboto"/>
              <a:buChar char="●"/>
            </a:pPr>
            <a:r>
              <a:rPr lang="en-US" altLang="zh-CN" sz="1600" dirty="0">
                <a:latin typeface="Roboto"/>
                <a:ea typeface="Roboto"/>
                <a:cs typeface="Roboto"/>
                <a:sym typeface="Roboto"/>
              </a:rPr>
              <a:t>Programming in C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SzPts val="1800"/>
              <a:buFont typeface="Roboto"/>
              <a:buChar char="●"/>
            </a:pPr>
            <a:r>
              <a:rPr lang="en-US" sz="1600" dirty="0">
                <a:latin typeface="Roboto"/>
                <a:ea typeface="Roboto"/>
                <a:cs typeface="Roboto"/>
                <a:sym typeface="Roboto"/>
              </a:rPr>
              <a:t>Similar goals, different textbooks and languages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985487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Course Format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0" name="Google Shape;210;p29"/>
          <p:cNvSpPr txBox="1"/>
          <p:nvPr/>
        </p:nvSpPr>
        <p:spPr>
          <a:xfrm>
            <a:off x="508550" y="3356350"/>
            <a:ext cx="5753700" cy="16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homework assignments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programming projects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A midterm and a final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Lots of course support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1" name="Google Shape;211;p29"/>
          <p:cNvSpPr txBox="1"/>
          <p:nvPr/>
        </p:nvSpPr>
        <p:spPr>
          <a:xfrm>
            <a:off x="400350" y="1199500"/>
            <a:ext cx="14448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Lecture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" name="Google Shape;212;p29"/>
          <p:cNvSpPr txBox="1"/>
          <p:nvPr/>
        </p:nvSpPr>
        <p:spPr>
          <a:xfrm>
            <a:off x="400350" y="1591900"/>
            <a:ext cx="15030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Lab section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3" name="Google Shape;213;p29"/>
          <p:cNvSpPr txBox="1"/>
          <p:nvPr/>
        </p:nvSpPr>
        <p:spPr>
          <a:xfrm>
            <a:off x="392300" y="2313875"/>
            <a:ext cx="8100" cy="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6" name="Google Shape;216;p29"/>
          <p:cNvSpPr txBox="1"/>
          <p:nvPr/>
        </p:nvSpPr>
        <p:spPr>
          <a:xfrm>
            <a:off x="400350" y="2714922"/>
            <a:ext cx="1815300" cy="4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Online textbook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7" name="Google Shape;217;p29"/>
          <p:cNvSpPr txBox="1"/>
          <p:nvPr/>
        </p:nvSpPr>
        <p:spPr>
          <a:xfrm>
            <a:off x="2254475" y="1199500"/>
            <a:ext cx="3005100" cy="4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MW 1</a:t>
            </a:r>
            <a:r>
              <a:rPr lang="en-US" altLang="zh-CN" dirty="0">
                <a:latin typeface="Roboto"/>
                <a:ea typeface="Roboto"/>
                <a:cs typeface="Roboto"/>
                <a:sym typeface="Roboto"/>
              </a:rPr>
              <a:t>4:00 </a:t>
            </a:r>
            <a:r>
              <a:rPr lang="en" dirty="0">
                <a:latin typeface="Roboto"/>
                <a:ea typeface="Roboto"/>
                <a:cs typeface="Roboto"/>
                <a:sym typeface="Roboto"/>
              </a:rPr>
              <a:t>-15:50</a:t>
            </a:r>
            <a:r>
              <a:rPr lang="zh-CN" altLang="en-US" dirty="0">
                <a:latin typeface="Roboto"/>
                <a:ea typeface="Roboto"/>
                <a:cs typeface="Roboto"/>
                <a:sym typeface="Roboto"/>
              </a:rPr>
              <a:t>，仙</a:t>
            </a:r>
            <a:r>
              <a:rPr lang="en" dirty="0">
                <a:latin typeface="Roboto"/>
                <a:ea typeface="Roboto"/>
                <a:cs typeface="Roboto"/>
                <a:sym typeface="Roboto"/>
              </a:rPr>
              <a:t>II-</a:t>
            </a:r>
            <a:r>
              <a:rPr lang="en-US" altLang="zh-CN" dirty="0">
                <a:latin typeface="Roboto"/>
                <a:ea typeface="Roboto"/>
                <a:cs typeface="Roboto"/>
                <a:sym typeface="Roboto"/>
              </a:rPr>
              <a:t>503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8" name="Google Shape;218;p29"/>
          <p:cNvSpPr txBox="1"/>
          <p:nvPr/>
        </p:nvSpPr>
        <p:spPr>
          <a:xfrm>
            <a:off x="2254475" y="1591900"/>
            <a:ext cx="3646204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Th 16:00 – 18:00</a:t>
            </a:r>
            <a:r>
              <a:rPr lang="zh-CN" altLang="en-US" dirty="0">
                <a:latin typeface="Roboto"/>
                <a:ea typeface="Roboto"/>
                <a:cs typeface="Roboto"/>
                <a:sym typeface="Roboto"/>
              </a:rPr>
              <a:t>，基础实验楼 乙</a:t>
            </a:r>
            <a:r>
              <a:rPr lang="en-US" altLang="zh-CN" dirty="0">
                <a:latin typeface="Roboto"/>
                <a:ea typeface="Roboto"/>
                <a:cs typeface="Roboto"/>
                <a:sym typeface="Roboto"/>
              </a:rPr>
              <a:t>124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" name="Google Shape;221;p29"/>
          <p:cNvSpPr txBox="1"/>
          <p:nvPr/>
        </p:nvSpPr>
        <p:spPr>
          <a:xfrm>
            <a:off x="2254425" y="2695922"/>
            <a:ext cx="41919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https://composingprograms.com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Google Shape;216;p29">
            <a:extLst>
              <a:ext uri="{FF2B5EF4-FFF2-40B4-BE49-F238E27FC236}">
                <a16:creationId xmlns:a16="http://schemas.microsoft.com/office/drawing/2014/main" id="{610AD4C3-0A13-4EE3-82B7-651CCFBE338B}"/>
              </a:ext>
            </a:extLst>
          </p:cNvPr>
          <p:cNvSpPr txBox="1"/>
          <p:nvPr/>
        </p:nvSpPr>
        <p:spPr>
          <a:xfrm>
            <a:off x="400400" y="2317947"/>
            <a:ext cx="1815300" cy="4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Course webpage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Google Shape;221;p29">
            <a:extLst>
              <a:ext uri="{FF2B5EF4-FFF2-40B4-BE49-F238E27FC236}">
                <a16:creationId xmlns:a16="http://schemas.microsoft.com/office/drawing/2014/main" id="{F35D274C-DB6A-4927-A8C5-421531EF5CD2}"/>
              </a:ext>
            </a:extLst>
          </p:cNvPr>
          <p:cNvSpPr txBox="1"/>
          <p:nvPr/>
        </p:nvSpPr>
        <p:spPr>
          <a:xfrm>
            <a:off x="2254475" y="2298947"/>
            <a:ext cx="41919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altLang="zh-CN" dirty="0">
                <a:hlinkClick r:id="rId4"/>
              </a:rPr>
              <a:t>https://cs.nju.edu.cn/xyfeng/teaching/SICP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Google Shape;212;p29">
            <a:extLst>
              <a:ext uri="{FF2B5EF4-FFF2-40B4-BE49-F238E27FC236}">
                <a16:creationId xmlns:a16="http://schemas.microsoft.com/office/drawing/2014/main" id="{1563570B-2710-4693-BE4C-438C7B1BA736}"/>
              </a:ext>
            </a:extLst>
          </p:cNvPr>
          <p:cNvSpPr txBox="1"/>
          <p:nvPr/>
        </p:nvSpPr>
        <p:spPr>
          <a:xfrm>
            <a:off x="408500" y="1964084"/>
            <a:ext cx="15030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>
                <a:latin typeface="Roboto"/>
                <a:ea typeface="Roboto"/>
                <a:cs typeface="Roboto"/>
                <a:sym typeface="Roboto"/>
              </a:rPr>
              <a:t>Office hours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Google Shape;218;p29">
            <a:extLst>
              <a:ext uri="{FF2B5EF4-FFF2-40B4-BE49-F238E27FC236}">
                <a16:creationId xmlns:a16="http://schemas.microsoft.com/office/drawing/2014/main" id="{22B9D55C-E88B-44ED-90FF-AC0169E21EA5}"/>
              </a:ext>
            </a:extLst>
          </p:cNvPr>
          <p:cNvSpPr txBox="1"/>
          <p:nvPr/>
        </p:nvSpPr>
        <p:spPr>
          <a:xfrm>
            <a:off x="2262625" y="1964084"/>
            <a:ext cx="1596516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>
                <a:latin typeface="Roboto"/>
                <a:ea typeface="Roboto"/>
                <a:cs typeface="Roboto"/>
                <a:sym typeface="Roboto"/>
              </a:rPr>
              <a:t>M</a:t>
            </a:r>
            <a:r>
              <a:rPr lang="en" dirty="0">
                <a:latin typeface="Roboto"/>
                <a:ea typeface="Roboto"/>
                <a:cs typeface="Roboto"/>
                <a:sym typeface="Roboto"/>
              </a:rPr>
              <a:t> 19:00 – 21:00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3CD5F5-36B6-4793-A2AE-377AD389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Grading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9381FCB-0868-4D01-A75C-16B947F40A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000" dirty="0"/>
              <a:t>Homework, 15%</a:t>
            </a:r>
          </a:p>
        </p:txBody>
      </p:sp>
    </p:spTree>
    <p:extLst>
      <p:ext uri="{BB962C8B-B14F-4D97-AF65-F5344CB8AC3E}">
        <p14:creationId xmlns:p14="http://schemas.microsoft.com/office/powerpoint/2010/main" val="1809326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Homeworks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9" name="Google Shape;269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Will be graded on “effort”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This approximately means, completing most of the problems and at least attempting to solve the rest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This means there’s no reason to cheat! 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Ask for help if you are stuck and make a good effort on all of the homework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633</Words>
  <Application>Microsoft Office PowerPoint</Application>
  <PresentationFormat>全屏显示(16:9)</PresentationFormat>
  <Paragraphs>140</Paragraphs>
  <Slides>22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Roboto Mono</vt:lpstr>
      <vt:lpstr>Roboto</vt:lpstr>
      <vt:lpstr>Consolas</vt:lpstr>
      <vt:lpstr>Arial</vt:lpstr>
      <vt:lpstr>Simple Light</vt:lpstr>
      <vt:lpstr>Course Introduction</vt:lpstr>
      <vt:lpstr>What is Computer Science?</vt:lpstr>
      <vt:lpstr>What is Computer Science?</vt:lpstr>
      <vt:lpstr>What is this course about?</vt:lpstr>
      <vt:lpstr>What is this course about?</vt:lpstr>
      <vt:lpstr>Alternative to this course</vt:lpstr>
      <vt:lpstr>Course Format</vt:lpstr>
      <vt:lpstr>Grading</vt:lpstr>
      <vt:lpstr>Homeworks</vt:lpstr>
      <vt:lpstr>Grading</vt:lpstr>
      <vt:lpstr>Projects</vt:lpstr>
      <vt:lpstr>Grading</vt:lpstr>
      <vt:lpstr>Collaboration </vt:lpstr>
      <vt:lpstr>Expressions</vt:lpstr>
      <vt:lpstr>Types of Expressions</vt:lpstr>
      <vt:lpstr>Call Expressions in Python</vt:lpstr>
      <vt:lpstr>Anatomy of a Call Expression</vt:lpstr>
      <vt:lpstr>Evaluation of a Call Expression</vt:lpstr>
      <vt:lpstr>add(add(6, mul(4, 6)), mul(3, 5))</vt:lpstr>
      <vt:lpstr>Humans</vt:lpstr>
      <vt:lpstr>Nested Call Expression</vt:lpstr>
      <vt:lpstr>Functions, Values, Objects, Interpreters and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Introduction</dc:title>
  <cp:lastModifiedBy>xinyu</cp:lastModifiedBy>
  <cp:revision>11</cp:revision>
  <dcterms:modified xsi:type="dcterms:W3CDTF">2019-09-23T05:02:42Z</dcterms:modified>
</cp:coreProperties>
</file>