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</p:sldIdLst>
  <p:sldSz cy="5143500" cx="9144000"/>
  <p:notesSz cx="6858000" cy="9144000"/>
  <p:embeddedFontLst>
    <p:embeddedFont>
      <p:font typeface="Roboto Mono"/>
      <p:regular r:id="rId21"/>
      <p:bold r:id="rId22"/>
      <p:italic r:id="rId23"/>
      <p:boldItalic r:id="rId2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11" Type="http://schemas.openxmlformats.org/officeDocument/2006/relationships/slide" Target="slides/slide6.xml"/><Relationship Id="rId22" Type="http://schemas.openxmlformats.org/officeDocument/2006/relationships/font" Target="fonts/RobotoMono-bold.fntdata"/><Relationship Id="rId10" Type="http://schemas.openxmlformats.org/officeDocument/2006/relationships/slide" Target="slides/slide5.xml"/><Relationship Id="rId21" Type="http://schemas.openxmlformats.org/officeDocument/2006/relationships/font" Target="fonts/RobotoMono-regular.fntdata"/><Relationship Id="rId13" Type="http://schemas.openxmlformats.org/officeDocument/2006/relationships/slide" Target="slides/slide8.xml"/><Relationship Id="rId24" Type="http://schemas.openxmlformats.org/officeDocument/2006/relationships/font" Target="fonts/RobotoMono-boldItalic.fntdata"/><Relationship Id="rId12" Type="http://schemas.openxmlformats.org/officeDocument/2006/relationships/slide" Target="slides/slide7.xml"/><Relationship Id="rId23" Type="http://schemas.openxmlformats.org/officeDocument/2006/relationships/font" Target="fonts/RobotoMono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5df1dc46bf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5df1dc46bf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5df1dc46bf_0_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5df1dc46bf_0_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5df1dc46bf_0_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5df1dc46bf_0_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5df1dc46bf_0_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Google Shape;170;g5df1dc46bf_0_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5df1dc46bf_0_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5df1dc46bf_0_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5df1dc46bf_0_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5df1dc46bf_0_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5df1dc46bf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5df1dc46b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5df1dc46bf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5df1dc46bf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5df1dc46bf_0_9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5df1dc46bf_0_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5df1dc46bf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5df1dc46bf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5deac1642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5deac1642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5deac1642a_0_3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5deac1642a_0_3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5deac1642a_0_3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5deac1642a_0_3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5deac1642a_0_3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5deac1642a_0_3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4A86E8"/>
              </a:buClr>
              <a:buSzPts val="2800"/>
              <a:buFont typeface="Roboto Mono"/>
              <a:buNone/>
              <a:defRPr sz="2800">
                <a:solidFill>
                  <a:srgbClr val="4A86E8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 Mono"/>
              <a:buChar char="●"/>
              <a:defRPr sz="1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 Mono"/>
              <a:buChar char="○"/>
              <a:defRPr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 Mono"/>
              <a:buChar char="■"/>
              <a:defRPr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 Mono"/>
              <a:buChar char="●"/>
              <a:defRPr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 Mono"/>
              <a:buChar char="○"/>
              <a:defRPr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 Mono"/>
              <a:buChar char="■"/>
              <a:defRPr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 Mono"/>
              <a:buChar char="●"/>
              <a:defRPr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 Mono"/>
              <a:buChar char="○"/>
              <a:defRPr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Roboto Mono"/>
              <a:buChar char="■"/>
              <a:defRPr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Inheritance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7 / 23 / 2019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Alex Stennet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Using Inheritance</a:t>
            </a:r>
            <a:endParaRPr/>
          </a:p>
        </p:txBody>
      </p:sp>
      <p:sp>
        <p:nvSpPr>
          <p:cNvPr id="142" name="Google Shape;142;p22"/>
          <p:cNvSpPr txBox="1"/>
          <p:nvPr>
            <p:ph idx="1" type="body"/>
          </p:nvPr>
        </p:nvSpPr>
        <p:spPr>
          <a:xfrm>
            <a:off x="311700" y="1152475"/>
            <a:ext cx="8520600" cy="77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We can implement specialized classes using </a:t>
            </a:r>
            <a:r>
              <a:rPr lang="en">
                <a:solidFill>
                  <a:srgbClr val="4A86E8"/>
                </a:solidFill>
              </a:rPr>
              <a:t>inheritance</a:t>
            </a:r>
            <a:r>
              <a:rPr lang="en"/>
              <a:t>!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The class definition allows us to specify that a new class inherits from a superclass:</a:t>
            </a:r>
            <a:endParaRPr/>
          </a:p>
        </p:txBody>
      </p:sp>
      <p:sp>
        <p:nvSpPr>
          <p:cNvPr id="143" name="Google Shape;143;p22"/>
          <p:cNvSpPr txBox="1"/>
          <p:nvPr/>
        </p:nvSpPr>
        <p:spPr>
          <a:xfrm>
            <a:off x="2454300" y="2127150"/>
            <a:ext cx="4235400" cy="5727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AB40"/>
                </a:solidFill>
                <a:latin typeface="Roboto Mono"/>
                <a:ea typeface="Roboto Mono"/>
                <a:cs typeface="Roboto Mono"/>
                <a:sym typeface="Roboto Mono"/>
              </a:rPr>
              <a:t>class</a:t>
            </a: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>
                <a:solidFill>
                  <a:srgbClr val="0371C1"/>
                </a:solidFill>
                <a:latin typeface="Roboto Mono"/>
                <a:ea typeface="Roboto Mono"/>
                <a:cs typeface="Roboto Mono"/>
                <a:sym typeface="Roboto Mono"/>
              </a:rPr>
              <a:t>&lt;Class Name&gt;</a:t>
            </a: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>
                <a:solidFill>
                  <a:srgbClr val="674EA7"/>
                </a:solidFill>
                <a:latin typeface="Roboto Mono"/>
                <a:ea typeface="Roboto Mono"/>
                <a:cs typeface="Roboto Mono"/>
                <a:sym typeface="Roboto Mono"/>
              </a:rPr>
              <a:t>&lt;Superclass Name&gt;</a:t>
            </a: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):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    &lt;suite&gt;</a:t>
            </a:r>
            <a:endParaRPr>
              <a:solidFill>
                <a:srgbClr val="6AA84F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44" name="Google Shape;144;p22"/>
          <p:cNvSpPr txBox="1"/>
          <p:nvPr>
            <p:ph idx="1" type="body"/>
          </p:nvPr>
        </p:nvSpPr>
        <p:spPr>
          <a:xfrm>
            <a:off x="311700" y="2900825"/>
            <a:ext cx="8520600" cy="148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 call the more specialized class a </a:t>
            </a:r>
            <a:r>
              <a:rPr lang="en">
                <a:solidFill>
                  <a:srgbClr val="4A86E8"/>
                </a:solidFill>
              </a:rPr>
              <a:t>subclass</a:t>
            </a:r>
            <a:r>
              <a:rPr lang="en"/>
              <a:t> of the general class and the general class a </a:t>
            </a:r>
            <a:r>
              <a:rPr lang="en">
                <a:solidFill>
                  <a:srgbClr val="4A86E8"/>
                </a:solidFill>
              </a:rPr>
              <a:t>superclass</a:t>
            </a:r>
            <a:r>
              <a:rPr lang="en"/>
              <a:t> of the specialized class.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The subclass </a:t>
            </a:r>
            <a:r>
              <a:rPr lang="en">
                <a:solidFill>
                  <a:srgbClr val="4A86E8"/>
                </a:solidFill>
              </a:rPr>
              <a:t>inherits</a:t>
            </a:r>
            <a:r>
              <a:rPr lang="en"/>
              <a:t> </a:t>
            </a:r>
            <a:r>
              <a:rPr i="1" lang="en"/>
              <a:t>all</a:t>
            </a:r>
            <a:r>
              <a:rPr lang="en"/>
              <a:t> class attributes of the superclass.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The subclass can </a:t>
            </a:r>
            <a:r>
              <a:rPr lang="en">
                <a:solidFill>
                  <a:srgbClr val="4A86E8"/>
                </a:solidFill>
              </a:rPr>
              <a:t>override</a:t>
            </a:r>
            <a:r>
              <a:rPr lang="en"/>
              <a:t> attributes to specify how it is different from the superclass</a:t>
            </a:r>
            <a:r>
              <a:rPr lang="en"/>
              <a:t>.</a:t>
            </a:r>
            <a:endParaRPr/>
          </a:p>
        </p:txBody>
      </p:sp>
      <p:sp>
        <p:nvSpPr>
          <p:cNvPr id="145" name="Google Shape;145;p22"/>
          <p:cNvSpPr/>
          <p:nvPr/>
        </p:nvSpPr>
        <p:spPr>
          <a:xfrm>
            <a:off x="8207275" y="4660725"/>
            <a:ext cx="837900" cy="366000"/>
          </a:xfrm>
          <a:prstGeom prst="roundRect">
            <a:avLst>
              <a:gd fmla="val 16667" name="adj"/>
            </a:avLst>
          </a:prstGeom>
          <a:solidFill>
            <a:srgbClr val="4A86E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600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Demo</a:t>
            </a:r>
            <a:endParaRPr sz="1600"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3"/>
          <p:cNvSpPr txBox="1"/>
          <p:nvPr/>
        </p:nvSpPr>
        <p:spPr>
          <a:xfrm>
            <a:off x="384300" y="140625"/>
            <a:ext cx="8382600" cy="9351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class</a:t>
            </a:r>
            <a:r>
              <a:rPr lang="en" sz="12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200">
                <a:solidFill>
                  <a:srgbClr val="0371C1"/>
                </a:solidFill>
                <a:latin typeface="Roboto Mono"/>
                <a:ea typeface="Roboto Mono"/>
                <a:cs typeface="Roboto Mono"/>
                <a:sym typeface="Roboto Mono"/>
              </a:rPr>
              <a:t>ElectricType</a:t>
            </a:r>
            <a:r>
              <a:rPr lang="en" sz="1200">
                <a:latin typeface="Roboto Mono"/>
                <a:ea typeface="Roboto Mono"/>
                <a:cs typeface="Roboto Mono"/>
                <a:sym typeface="Roboto Mono"/>
              </a:rPr>
              <a:t>:</a:t>
            </a:r>
            <a:br>
              <a:rPr lang="en" sz="1200"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200">
                <a:latin typeface="Roboto Mono"/>
                <a:ea typeface="Roboto Mono"/>
                <a:cs typeface="Roboto Mono"/>
                <a:sym typeface="Roboto Mono"/>
              </a:rPr>
              <a:t>    basic_attack = </a:t>
            </a:r>
            <a:r>
              <a:rPr lang="en" sz="12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'thunder shock'</a:t>
            </a:r>
            <a:br>
              <a:rPr lang="en" sz="1200"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200">
                <a:latin typeface="Roboto Mono"/>
                <a:ea typeface="Roboto Mono"/>
                <a:cs typeface="Roboto Mono"/>
                <a:sym typeface="Roboto Mono"/>
              </a:rPr>
              <a:t>    damage = </a:t>
            </a:r>
            <a:r>
              <a:rPr lang="en" sz="12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40</a:t>
            </a:r>
            <a:endParaRPr sz="1200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prob = </a:t>
            </a:r>
            <a:r>
              <a:rPr lang="en" sz="12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0.1</a:t>
            </a:r>
            <a:endParaRPr sz="12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51" name="Google Shape;151;p23"/>
          <p:cNvSpPr txBox="1"/>
          <p:nvPr/>
        </p:nvSpPr>
        <p:spPr>
          <a:xfrm>
            <a:off x="377100" y="1023223"/>
            <a:ext cx="8382600" cy="9351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b="1" lang="en" sz="120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def</a:t>
            </a:r>
            <a: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200">
                <a:solidFill>
                  <a:srgbClr val="0371C1"/>
                </a:solidFill>
                <a:latin typeface="Roboto Mono"/>
                <a:ea typeface="Roboto Mono"/>
                <a:cs typeface="Roboto Mono"/>
                <a:sym typeface="Roboto Mono"/>
              </a:rPr>
              <a:t>__init__</a:t>
            </a:r>
            <a: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200">
                <a:solidFill>
                  <a:srgbClr val="7A5FE7"/>
                </a:solidFill>
                <a:latin typeface="Roboto Mono"/>
                <a:ea typeface="Roboto Mono"/>
                <a:cs typeface="Roboto Mono"/>
                <a:sym typeface="Roboto Mono"/>
              </a:rPr>
              <a:t>self</a:t>
            </a:r>
            <a: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, </a:t>
            </a:r>
            <a:r>
              <a:rPr lang="en" sz="1200">
                <a:solidFill>
                  <a:srgbClr val="7A5FE7"/>
                </a:solidFill>
                <a:latin typeface="Roboto Mono"/>
                <a:ea typeface="Roboto Mono"/>
                <a:cs typeface="Roboto Mono"/>
                <a:sym typeface="Roboto Mono"/>
              </a:rPr>
              <a:t>name</a:t>
            </a:r>
            <a: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, </a:t>
            </a:r>
            <a:r>
              <a:rPr lang="en" sz="1200">
                <a:solidFill>
                  <a:srgbClr val="7A5FE7"/>
                </a:solidFill>
                <a:latin typeface="Roboto Mono"/>
                <a:ea typeface="Roboto Mono"/>
                <a:cs typeface="Roboto Mono"/>
                <a:sym typeface="Roboto Mono"/>
              </a:rPr>
              <a:t>trainer</a:t>
            </a:r>
            <a: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):</a:t>
            </a:r>
            <a:b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    self.name, self.trainer </a:t>
            </a:r>
            <a:r>
              <a:rPr lang="en" sz="120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=</a:t>
            </a:r>
            <a: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name, trainer</a:t>
            </a:r>
            <a:b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    self.level, self.hp </a:t>
            </a:r>
            <a:r>
              <a:rPr lang="en" sz="120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=</a:t>
            </a:r>
            <a: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2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1</a:t>
            </a:r>
            <a: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, </a:t>
            </a:r>
            <a:r>
              <a:rPr lang="en" sz="12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50</a:t>
            </a:r>
            <a:b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    self.paralyzed </a:t>
            </a:r>
            <a:r>
              <a:rPr lang="en" sz="120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=</a:t>
            </a:r>
            <a: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2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False</a:t>
            </a:r>
            <a:endParaRPr sz="12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52" name="Google Shape;152;p23"/>
          <p:cNvSpPr txBox="1"/>
          <p:nvPr/>
        </p:nvSpPr>
        <p:spPr>
          <a:xfrm>
            <a:off x="377100" y="1958325"/>
            <a:ext cx="8382600" cy="5304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b="1" lang="en" sz="120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def</a:t>
            </a:r>
            <a: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200">
                <a:solidFill>
                  <a:srgbClr val="0371C1"/>
                </a:solidFill>
                <a:latin typeface="Roboto Mono"/>
                <a:ea typeface="Roboto Mono"/>
                <a:cs typeface="Roboto Mono"/>
                <a:sym typeface="Roboto Mono"/>
              </a:rPr>
              <a:t>speak</a:t>
            </a:r>
            <a: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200">
                <a:solidFill>
                  <a:srgbClr val="7A5FE7"/>
                </a:solidFill>
                <a:latin typeface="Roboto Mono"/>
                <a:ea typeface="Roboto Mono"/>
                <a:cs typeface="Roboto Mono"/>
                <a:sym typeface="Roboto Mono"/>
              </a:rPr>
              <a:t>self</a:t>
            </a:r>
            <a: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):</a:t>
            </a:r>
            <a:b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    </a:t>
            </a:r>
            <a:r>
              <a:rPr lang="en" sz="1200">
                <a:solidFill>
                  <a:srgbClr val="0371C1"/>
                </a:solidFill>
                <a:latin typeface="Roboto Mono"/>
                <a:ea typeface="Roboto Mono"/>
                <a:cs typeface="Roboto Mono"/>
                <a:sym typeface="Roboto Mono"/>
              </a:rPr>
              <a:t>print</a:t>
            </a:r>
            <a: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(self.name + </a:t>
            </a:r>
            <a:r>
              <a:rPr lang="en" sz="12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'!'</a:t>
            </a:r>
            <a: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12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53" name="Google Shape;153;p23"/>
          <p:cNvSpPr txBox="1"/>
          <p:nvPr/>
        </p:nvSpPr>
        <p:spPr>
          <a:xfrm>
            <a:off x="377100" y="2488725"/>
            <a:ext cx="8382600" cy="15783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381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86E75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b="1" lang="en" sz="120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def</a:t>
            </a:r>
            <a:r>
              <a:rPr lang="en" sz="1200">
                <a:solidFill>
                  <a:srgbClr val="586E75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200">
                <a:solidFill>
                  <a:srgbClr val="0371C1"/>
                </a:solidFill>
                <a:latin typeface="Roboto Mono"/>
                <a:ea typeface="Roboto Mono"/>
                <a:cs typeface="Roboto Mono"/>
                <a:sym typeface="Roboto Mono"/>
              </a:rPr>
              <a:t>attack</a:t>
            </a:r>
            <a: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200">
                <a:solidFill>
                  <a:srgbClr val="7A5FE7"/>
                </a:solidFill>
                <a:latin typeface="Roboto Mono"/>
                <a:ea typeface="Roboto Mono"/>
                <a:cs typeface="Roboto Mono"/>
                <a:sym typeface="Roboto Mono"/>
              </a:rPr>
              <a:t>self</a:t>
            </a:r>
            <a: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, </a:t>
            </a:r>
            <a:r>
              <a:rPr lang="en" sz="1200">
                <a:solidFill>
                  <a:srgbClr val="7A5FE7"/>
                </a:solidFill>
                <a:latin typeface="Roboto Mono"/>
                <a:ea typeface="Roboto Mono"/>
                <a:cs typeface="Roboto Mono"/>
                <a:sym typeface="Roboto Mono"/>
              </a:rPr>
              <a:t>other</a:t>
            </a:r>
            <a: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):</a:t>
            </a:r>
            <a:endParaRPr sz="12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    self.speak()</a:t>
            </a:r>
            <a:b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    </a:t>
            </a:r>
            <a:r>
              <a:rPr lang="en" sz="1200">
                <a:solidFill>
                  <a:srgbClr val="0371C1"/>
                </a:solidFill>
                <a:latin typeface="Roboto Mono"/>
                <a:ea typeface="Roboto Mono"/>
                <a:cs typeface="Roboto Mono"/>
                <a:sym typeface="Roboto Mono"/>
              </a:rPr>
              <a:t>print</a:t>
            </a:r>
            <a: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(self.name, 'used', self.basic_attack, </a:t>
            </a:r>
            <a:r>
              <a:rPr lang="en" sz="12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'!'</a:t>
            </a:r>
            <a: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12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    other.receive_damage(self.damage)</a:t>
            </a:r>
            <a:endParaRPr sz="12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marR="381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86E75"/>
                </a:solidFill>
                <a:latin typeface="Roboto Mono"/>
                <a:ea typeface="Roboto Mono"/>
                <a:cs typeface="Roboto Mono"/>
                <a:sym typeface="Roboto Mono"/>
              </a:rPr>
              <a:t>        </a:t>
            </a:r>
            <a:r>
              <a:rPr b="1" lang="en" sz="120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if</a:t>
            </a:r>
            <a: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random() &lt; self.prob</a:t>
            </a:r>
            <a:r>
              <a:rPr lang="en" sz="1200">
                <a:solidFill>
                  <a:srgbClr val="586E75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20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and</a:t>
            </a:r>
            <a:r>
              <a:rPr lang="en" sz="1200">
                <a:solidFill>
                  <a:srgbClr val="586E75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200">
                <a:solidFill>
                  <a:srgbClr val="0371C1"/>
                </a:solidFill>
                <a:latin typeface="Roboto Mono"/>
                <a:ea typeface="Roboto Mono"/>
                <a:cs typeface="Roboto Mono"/>
                <a:sym typeface="Roboto Mono"/>
              </a:rPr>
              <a:t>type</a:t>
            </a:r>
            <a: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(other) </a:t>
            </a:r>
            <a:r>
              <a:rPr lang="en" sz="120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!=</a:t>
            </a:r>
            <a:r>
              <a:rPr lang="en" sz="1200">
                <a:solidFill>
                  <a:srgbClr val="586E75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ElectricType</a:t>
            </a:r>
            <a:r>
              <a:rPr lang="en" sz="1200">
                <a:solidFill>
                  <a:srgbClr val="586E75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1200">
              <a:solidFill>
                <a:srgbClr val="586E7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38100" marR="381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86E75"/>
                </a:solidFill>
                <a:latin typeface="Roboto Mono"/>
                <a:ea typeface="Roboto Mono"/>
                <a:cs typeface="Roboto Mono"/>
                <a:sym typeface="Roboto Mono"/>
              </a:rPr>
              <a:t>            </a:t>
            </a:r>
            <a: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other.paralyzed</a:t>
            </a:r>
            <a:r>
              <a:rPr lang="en" sz="1200">
                <a:solidFill>
                  <a:srgbClr val="586E75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20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=</a:t>
            </a:r>
            <a:r>
              <a:rPr lang="en" sz="1200">
                <a:solidFill>
                  <a:srgbClr val="586E75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2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True</a:t>
            </a:r>
            <a:endParaRPr sz="1200">
              <a:solidFill>
                <a:srgbClr val="6AA8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38100" marR="381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86E75"/>
                </a:solidFill>
                <a:latin typeface="Roboto Mono"/>
                <a:ea typeface="Roboto Mono"/>
                <a:cs typeface="Roboto Mono"/>
                <a:sym typeface="Roboto Mono"/>
              </a:rPr>
              <a:t>            </a:t>
            </a:r>
            <a:r>
              <a:rPr lang="en" sz="1200">
                <a:solidFill>
                  <a:srgbClr val="0371C1"/>
                </a:solidFill>
                <a:latin typeface="Roboto Mono"/>
                <a:ea typeface="Roboto Mono"/>
                <a:cs typeface="Roboto Mono"/>
                <a:sym typeface="Roboto Mono"/>
              </a:rPr>
              <a:t>print</a:t>
            </a:r>
            <a: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(other.name,</a:t>
            </a:r>
            <a:r>
              <a:rPr lang="en" sz="1200">
                <a:solidFill>
                  <a:srgbClr val="586E75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2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'is paralyzed!'</a:t>
            </a:r>
            <a: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12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54" name="Google Shape;154;p23"/>
          <p:cNvSpPr txBox="1"/>
          <p:nvPr/>
        </p:nvSpPr>
        <p:spPr>
          <a:xfrm>
            <a:off x="377100" y="4067025"/>
            <a:ext cx="8382600" cy="8856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b="1" lang="en" sz="120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def</a:t>
            </a:r>
            <a: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200">
                <a:solidFill>
                  <a:srgbClr val="0371C1"/>
                </a:solidFill>
                <a:latin typeface="Roboto Mono"/>
                <a:ea typeface="Roboto Mono"/>
                <a:cs typeface="Roboto Mono"/>
                <a:sym typeface="Roboto Mono"/>
              </a:rPr>
              <a:t>receive_damage</a:t>
            </a:r>
            <a: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200">
                <a:solidFill>
                  <a:srgbClr val="7A5FE7"/>
                </a:solidFill>
                <a:latin typeface="Roboto Mono"/>
                <a:ea typeface="Roboto Mono"/>
                <a:cs typeface="Roboto Mono"/>
                <a:sym typeface="Roboto Mono"/>
              </a:rPr>
              <a:t>self</a:t>
            </a:r>
            <a: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, </a:t>
            </a:r>
            <a:r>
              <a:rPr lang="en" sz="1200">
                <a:solidFill>
                  <a:srgbClr val="7A5FE7"/>
                </a:solidFill>
                <a:latin typeface="Roboto Mono"/>
                <a:ea typeface="Roboto Mono"/>
                <a:cs typeface="Roboto Mono"/>
                <a:sym typeface="Roboto Mono"/>
              </a:rPr>
              <a:t>damage</a:t>
            </a:r>
            <a: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):</a:t>
            </a:r>
            <a:b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    self.hp = </a:t>
            </a:r>
            <a:r>
              <a:rPr lang="en" sz="1200">
                <a:solidFill>
                  <a:srgbClr val="0371C1"/>
                </a:solidFill>
                <a:latin typeface="Roboto Mono"/>
                <a:ea typeface="Roboto Mono"/>
                <a:cs typeface="Roboto Mono"/>
                <a:sym typeface="Roboto Mono"/>
              </a:rPr>
              <a:t>max</a:t>
            </a:r>
            <a: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2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0</a:t>
            </a:r>
            <a: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, self.hp - damage)</a:t>
            </a:r>
            <a:endParaRPr sz="12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    </a:t>
            </a:r>
            <a:r>
              <a:rPr b="1" lang="en" sz="120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if</a:t>
            </a:r>
            <a: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self.hp == </a:t>
            </a:r>
            <a:r>
              <a:rPr lang="en" sz="12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0</a:t>
            </a:r>
            <a: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b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        </a:t>
            </a:r>
            <a:r>
              <a:rPr lang="en" sz="1200">
                <a:solidFill>
                  <a:srgbClr val="0371C1"/>
                </a:solidFill>
                <a:latin typeface="Roboto Mono"/>
                <a:ea typeface="Roboto Mono"/>
                <a:cs typeface="Roboto Mono"/>
                <a:sym typeface="Roboto Mono"/>
              </a:rPr>
              <a:t>print</a:t>
            </a:r>
            <a: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(self.name, </a:t>
            </a:r>
            <a:r>
              <a:rPr lang="en" sz="12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'fainted!'</a:t>
            </a:r>
            <a: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12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55" name="Google Shape;155;p23"/>
          <p:cNvSpPr/>
          <p:nvPr/>
        </p:nvSpPr>
        <p:spPr>
          <a:xfrm>
            <a:off x="746775" y="1075725"/>
            <a:ext cx="4153200" cy="1413000"/>
          </a:xfrm>
          <a:prstGeom prst="roundRect">
            <a:avLst>
              <a:gd fmla="val 12845" name="adj"/>
            </a:avLst>
          </a:prstGeom>
          <a:noFill/>
          <a:ln cap="flat" cmpd="sng" w="19050">
            <a:solidFill>
              <a:srgbClr val="0371C1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p23"/>
          <p:cNvSpPr/>
          <p:nvPr/>
        </p:nvSpPr>
        <p:spPr>
          <a:xfrm>
            <a:off x="809400" y="637400"/>
            <a:ext cx="1118400" cy="2298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0371C1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p23"/>
          <p:cNvSpPr/>
          <p:nvPr/>
        </p:nvSpPr>
        <p:spPr>
          <a:xfrm>
            <a:off x="746775" y="4097950"/>
            <a:ext cx="3679800" cy="8547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0371C1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8" name="Google Shape;158;p23"/>
          <p:cNvSpPr/>
          <p:nvPr/>
        </p:nvSpPr>
        <p:spPr>
          <a:xfrm>
            <a:off x="797275" y="635000"/>
            <a:ext cx="1118400" cy="229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23"/>
          <p:cNvSpPr/>
          <p:nvPr/>
        </p:nvSpPr>
        <p:spPr>
          <a:xfrm>
            <a:off x="746775" y="1075725"/>
            <a:ext cx="4153200" cy="1413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0" name="Google Shape;160;p23"/>
          <p:cNvSpPr/>
          <p:nvPr/>
        </p:nvSpPr>
        <p:spPr>
          <a:xfrm>
            <a:off x="746775" y="4067025"/>
            <a:ext cx="3740700" cy="885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New dot expression rules</a:t>
            </a:r>
            <a:endParaRPr/>
          </a:p>
        </p:txBody>
      </p:sp>
      <p:sp>
        <p:nvSpPr>
          <p:cNvPr id="166" name="Google Shape;166;p24"/>
          <p:cNvSpPr txBox="1"/>
          <p:nvPr>
            <p:ph idx="1" type="body"/>
          </p:nvPr>
        </p:nvSpPr>
        <p:spPr>
          <a:xfrm>
            <a:off x="311700" y="1152475"/>
            <a:ext cx="8520600" cy="211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0378CE"/>
                </a:solidFill>
                <a:highlight>
                  <a:srgbClr val="EFEFEF"/>
                </a:highlight>
              </a:rPr>
              <a:t>&lt;expression&gt;</a:t>
            </a:r>
            <a:r>
              <a:rPr lang="en" sz="1400">
                <a:solidFill>
                  <a:srgbClr val="000000"/>
                </a:solidFill>
                <a:highlight>
                  <a:srgbClr val="EFEFEF"/>
                </a:highlight>
              </a:rPr>
              <a:t>.</a:t>
            </a:r>
            <a:r>
              <a:rPr lang="en" sz="1400">
                <a:solidFill>
                  <a:srgbClr val="6AA84F"/>
                </a:solidFill>
                <a:highlight>
                  <a:srgbClr val="EFEFEF"/>
                </a:highlight>
              </a:rPr>
              <a:t>&lt;name&gt;</a:t>
            </a:r>
            <a:endParaRPr sz="1400">
              <a:solidFill>
                <a:srgbClr val="6AA84F"/>
              </a:solidFill>
              <a:highlight>
                <a:srgbClr val="EFEFE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">
                <a:solidFill>
                  <a:srgbClr val="666666"/>
                </a:solidFill>
              </a:rPr>
              <a:t>How to evaluate:</a:t>
            </a:r>
            <a:endParaRPr i="1">
              <a:solidFill>
                <a:srgbClr val="666666"/>
              </a:solidFill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AutoNum type="arabicPeriod"/>
            </a:pPr>
            <a:r>
              <a:rPr lang="en">
                <a:solidFill>
                  <a:schemeClr val="dk1"/>
                </a:solidFill>
              </a:rPr>
              <a:t>Evaluate </a:t>
            </a:r>
            <a:r>
              <a:rPr lang="en">
                <a:solidFill>
                  <a:srgbClr val="0371C1"/>
                </a:solidFill>
              </a:rPr>
              <a:t>&lt;expression&gt;</a:t>
            </a:r>
            <a:r>
              <a:rPr lang="en">
                <a:solidFill>
                  <a:schemeClr val="dk1"/>
                </a:solidFill>
              </a:rPr>
              <a:t>, which yields an object.</a:t>
            </a:r>
            <a:endParaRPr>
              <a:solidFill>
                <a:schemeClr val="dk1"/>
              </a:solidFill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AutoNum type="arabicPeriod"/>
            </a:pPr>
            <a:r>
              <a:rPr lang="en">
                <a:solidFill>
                  <a:srgbClr val="6AA84F"/>
                </a:solidFill>
              </a:rPr>
              <a:t>&lt;name&gt;</a:t>
            </a:r>
            <a:r>
              <a:rPr lang="en">
                <a:solidFill>
                  <a:schemeClr val="dk1"/>
                </a:solidFill>
              </a:rPr>
              <a:t> is matched against the instance attributes of that object; if an attribute with that name exists, its value is returned.</a:t>
            </a:r>
            <a:endParaRPr>
              <a:solidFill>
                <a:schemeClr val="dk1"/>
              </a:solidFill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Mono"/>
              <a:buAutoNum type="arabicPeriod"/>
            </a:pPr>
            <a:r>
              <a:rPr lang="en">
                <a:solidFill>
                  <a:schemeClr val="dk1"/>
                </a:solidFill>
              </a:rPr>
              <a:t>If not, the name is looked up in the class, which yields a class attribute value.</a:t>
            </a:r>
            <a:r>
              <a:rPr lang="en">
                <a:solidFill>
                  <a:srgbClr val="FF0000"/>
                </a:solidFill>
              </a:rPr>
              <a:t> </a:t>
            </a:r>
            <a:r>
              <a:rPr lang="en">
                <a:solidFill>
                  <a:srgbClr val="CC0000"/>
                </a:solidFill>
              </a:rPr>
              <a:t>If it is not found in the class, look in any superclasses.</a:t>
            </a:r>
            <a:endParaRPr>
              <a:solidFill>
                <a:srgbClr val="CC0000"/>
              </a:solidFill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Mono"/>
              <a:buAutoNum type="arabicPeriod"/>
            </a:pPr>
            <a:r>
              <a:rPr lang="en">
                <a:solidFill>
                  <a:schemeClr val="dk1"/>
                </a:solidFill>
              </a:rPr>
              <a:t>That value is returned unless it is a function, in which case a bound method is returned instead.</a:t>
            </a:r>
            <a:endParaRPr/>
          </a:p>
        </p:txBody>
      </p:sp>
      <p:sp>
        <p:nvSpPr>
          <p:cNvPr id="167" name="Google Shape;167;p24"/>
          <p:cNvSpPr txBox="1"/>
          <p:nvPr/>
        </p:nvSpPr>
        <p:spPr>
          <a:xfrm>
            <a:off x="464250" y="3263875"/>
            <a:ext cx="8215500" cy="16437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latin typeface="Roboto Mono"/>
                <a:ea typeface="Roboto Mono"/>
                <a:cs typeface="Roboto Mono"/>
                <a:sym typeface="Roboto Mono"/>
              </a:rPr>
              <a:t>&gt;&gt;&gt; luxio = ElectricType('Luxio', 'Alex')</a:t>
            </a:r>
            <a:endParaRPr sz="1200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latin typeface="Roboto Mono"/>
                <a:ea typeface="Roboto Mono"/>
                <a:cs typeface="Roboto Mono"/>
                <a:sym typeface="Roboto Mono"/>
              </a:rPr>
              <a:t>&gt;&gt;&gt; luxio.hp     # Found in instance</a:t>
            </a:r>
            <a:endParaRPr sz="1200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latin typeface="Roboto Mono"/>
                <a:ea typeface="Roboto Mono"/>
                <a:cs typeface="Roboto Mono"/>
                <a:sym typeface="Roboto Mono"/>
              </a:rPr>
              <a:t>50</a:t>
            </a:r>
            <a:endParaRPr sz="1200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latin typeface="Roboto Mono"/>
                <a:ea typeface="Roboto Mono"/>
                <a:cs typeface="Roboto Mono"/>
                <a:sym typeface="Roboto Mono"/>
              </a:rPr>
              <a:t>&gt;&gt;&gt; luxio.damage # Found in Pokemon class</a:t>
            </a:r>
            <a:endParaRPr sz="1200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latin typeface="Roboto Mono"/>
                <a:ea typeface="Roboto Mono"/>
                <a:cs typeface="Roboto Mono"/>
                <a:sym typeface="Roboto Mono"/>
              </a:rPr>
              <a:t>40</a:t>
            </a:r>
            <a:endParaRPr sz="1200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latin typeface="Roboto Mono"/>
                <a:ea typeface="Roboto Mono"/>
                <a:cs typeface="Roboto Mono"/>
                <a:sym typeface="Roboto Mono"/>
              </a:rPr>
              <a:t>&gt;&gt;&gt; luxio.basic_attack # Found in ElectricType class</a:t>
            </a:r>
            <a:endParaRPr sz="1200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latin typeface="Roboto Mono"/>
                <a:ea typeface="Roboto Mono"/>
                <a:cs typeface="Roboto Mono"/>
                <a:sym typeface="Roboto Mono"/>
              </a:rPr>
              <a:t>'thunder shock'</a:t>
            </a:r>
            <a:endParaRPr sz="1200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Designing for inheritance</a:t>
            </a:r>
            <a:endParaRPr/>
          </a:p>
        </p:txBody>
      </p:sp>
      <p:sp>
        <p:nvSpPr>
          <p:cNvPr id="173" name="Google Shape;173;p25"/>
          <p:cNvSpPr txBox="1"/>
          <p:nvPr>
            <p:ph idx="1" type="body"/>
          </p:nvPr>
        </p:nvSpPr>
        <p:spPr>
          <a:xfrm>
            <a:off x="311700" y="1152475"/>
            <a:ext cx="8520600" cy="105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/>
              <a:t>Don't repeat yourself; use existing implementations</a:t>
            </a:r>
            <a:endParaRPr sz="1400"/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/>
              <a:t>Attributes that have been overridden are still accessible via class objects</a:t>
            </a:r>
            <a:endParaRPr sz="1400"/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Look up attributes on instances when possible to allow for more specialization</a:t>
            </a:r>
            <a:endParaRPr sz="1400"/>
          </a:p>
        </p:txBody>
      </p:sp>
      <p:sp>
        <p:nvSpPr>
          <p:cNvPr id="174" name="Google Shape;174;p25"/>
          <p:cNvSpPr txBox="1"/>
          <p:nvPr/>
        </p:nvSpPr>
        <p:spPr>
          <a:xfrm>
            <a:off x="502200" y="2410025"/>
            <a:ext cx="8139600" cy="24942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38100" marR="381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class</a:t>
            </a:r>
            <a:r>
              <a:rPr lang="en" sz="1600">
                <a:solidFill>
                  <a:srgbClr val="586E75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600">
                <a:solidFill>
                  <a:srgbClr val="0371C1"/>
                </a:solidFill>
                <a:latin typeface="Roboto Mono"/>
                <a:ea typeface="Roboto Mono"/>
                <a:cs typeface="Roboto Mono"/>
                <a:sym typeface="Roboto Mono"/>
              </a:rPr>
              <a:t>ElectricType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(Pokemon):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38100" marR="381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586E75"/>
                </a:solidFill>
                <a:latin typeface="Roboto Mono"/>
                <a:ea typeface="Roboto Mono"/>
                <a:cs typeface="Roboto Mono"/>
                <a:sym typeface="Roboto Mono"/>
              </a:rPr>
              <a:t>   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 basic_attack </a:t>
            </a:r>
            <a:r>
              <a:rPr lang="en" sz="1600">
                <a:solidFill>
                  <a:srgbClr val="859900"/>
                </a:solidFill>
                <a:latin typeface="Roboto Mono"/>
                <a:ea typeface="Roboto Mono"/>
                <a:cs typeface="Roboto Mono"/>
                <a:sym typeface="Roboto Mono"/>
              </a:rPr>
              <a:t>=</a:t>
            </a:r>
            <a:r>
              <a:rPr lang="en" sz="1600">
                <a:solidFill>
                  <a:srgbClr val="586E75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6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'thunder shock'</a:t>
            </a:r>
            <a:endParaRPr sz="1600">
              <a:solidFill>
                <a:srgbClr val="6AA8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38100" marR="381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    prob </a:t>
            </a:r>
            <a:r>
              <a:rPr lang="en" sz="1600">
                <a:solidFill>
                  <a:srgbClr val="859900"/>
                </a:solidFill>
                <a:latin typeface="Roboto Mono"/>
                <a:ea typeface="Roboto Mono"/>
                <a:cs typeface="Roboto Mono"/>
                <a:sym typeface="Roboto Mono"/>
              </a:rPr>
              <a:t>=</a:t>
            </a:r>
            <a:r>
              <a:rPr lang="en" sz="1600">
                <a:solidFill>
                  <a:srgbClr val="586E75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6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0.1</a:t>
            </a:r>
            <a:endParaRPr sz="1600">
              <a:solidFill>
                <a:srgbClr val="6AA8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38100" marR="381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586E75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b="1" lang="en" sz="160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def</a:t>
            </a:r>
            <a:r>
              <a:rPr lang="en" sz="1600">
                <a:solidFill>
                  <a:srgbClr val="586E75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600">
                <a:solidFill>
                  <a:srgbClr val="0371C1"/>
                </a:solidFill>
                <a:latin typeface="Roboto Mono"/>
                <a:ea typeface="Roboto Mono"/>
                <a:cs typeface="Roboto Mono"/>
                <a:sym typeface="Roboto Mono"/>
              </a:rPr>
              <a:t>attack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600">
                <a:solidFill>
                  <a:srgbClr val="7A5FE7"/>
                </a:solidFill>
                <a:latin typeface="Roboto Mono"/>
                <a:ea typeface="Roboto Mono"/>
                <a:cs typeface="Roboto Mono"/>
                <a:sym typeface="Roboto Mono"/>
              </a:rPr>
              <a:t>self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, </a:t>
            </a:r>
            <a:r>
              <a:rPr lang="en" sz="1600">
                <a:solidFill>
                  <a:srgbClr val="7A5FE7"/>
                </a:solidFill>
                <a:latin typeface="Roboto Mono"/>
                <a:ea typeface="Roboto Mono"/>
                <a:cs typeface="Roboto Mono"/>
                <a:sym typeface="Roboto Mono"/>
              </a:rPr>
              <a:t>other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):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38100" marR="381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586E75"/>
                </a:solidFill>
                <a:latin typeface="Roboto Mono"/>
                <a:ea typeface="Roboto Mono"/>
                <a:cs typeface="Roboto Mono"/>
                <a:sym typeface="Roboto Mono"/>
              </a:rPr>
              <a:t>        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Pokemon.attack(self, other)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38100" marR="381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586E75"/>
                </a:solidFill>
                <a:latin typeface="Roboto Mono"/>
                <a:ea typeface="Roboto Mono"/>
                <a:cs typeface="Roboto Mono"/>
                <a:sym typeface="Roboto Mono"/>
              </a:rPr>
              <a:t>        </a:t>
            </a:r>
            <a:r>
              <a:rPr b="1" lang="en" sz="160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if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 random() &lt; self.prob</a:t>
            </a:r>
            <a:r>
              <a:rPr lang="en" sz="1600">
                <a:solidFill>
                  <a:srgbClr val="586E75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60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and</a:t>
            </a:r>
            <a:r>
              <a:rPr lang="en" sz="1600">
                <a:solidFill>
                  <a:srgbClr val="586E75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600">
                <a:solidFill>
                  <a:srgbClr val="0371C1"/>
                </a:solidFill>
                <a:latin typeface="Roboto Mono"/>
                <a:ea typeface="Roboto Mono"/>
                <a:cs typeface="Roboto Mono"/>
                <a:sym typeface="Roboto Mono"/>
              </a:rPr>
              <a:t>type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(other) </a:t>
            </a:r>
            <a:r>
              <a:rPr lang="en" sz="160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!=</a:t>
            </a:r>
            <a:r>
              <a:rPr lang="en" sz="1600">
                <a:solidFill>
                  <a:srgbClr val="586E75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ElectricType</a:t>
            </a:r>
            <a:r>
              <a:rPr lang="en" sz="1600">
                <a:solidFill>
                  <a:srgbClr val="586E75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1600">
              <a:solidFill>
                <a:srgbClr val="586E7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38100" marR="381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586E75"/>
                </a:solidFill>
                <a:latin typeface="Roboto Mono"/>
                <a:ea typeface="Roboto Mono"/>
                <a:cs typeface="Roboto Mono"/>
                <a:sym typeface="Roboto Mono"/>
              </a:rPr>
              <a:t>            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other.paralyzed</a:t>
            </a:r>
            <a:r>
              <a:rPr lang="en" sz="1600">
                <a:solidFill>
                  <a:srgbClr val="586E75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60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=</a:t>
            </a:r>
            <a:r>
              <a:rPr lang="en" sz="1600">
                <a:solidFill>
                  <a:srgbClr val="586E75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6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True</a:t>
            </a:r>
            <a:endParaRPr sz="1600">
              <a:solidFill>
                <a:srgbClr val="6AA8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38100" marR="381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586E75"/>
                </a:solidFill>
                <a:latin typeface="Roboto Mono"/>
                <a:ea typeface="Roboto Mono"/>
                <a:cs typeface="Roboto Mono"/>
                <a:sym typeface="Roboto Mono"/>
              </a:rPr>
              <a:t>            </a:t>
            </a:r>
            <a:r>
              <a:rPr lang="en" sz="1600">
                <a:solidFill>
                  <a:srgbClr val="0371C1"/>
                </a:solidFill>
                <a:latin typeface="Roboto Mono"/>
                <a:ea typeface="Roboto Mono"/>
                <a:cs typeface="Roboto Mono"/>
                <a:sym typeface="Roboto Mono"/>
              </a:rPr>
              <a:t>print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(other.name,</a:t>
            </a:r>
            <a:r>
              <a:rPr lang="en" sz="1600">
                <a:solidFill>
                  <a:srgbClr val="586E75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6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'is paralyzed!'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75" name="Google Shape;175;p25"/>
          <p:cNvSpPr/>
          <p:nvPr/>
        </p:nvSpPr>
        <p:spPr>
          <a:xfrm>
            <a:off x="5155525" y="3004700"/>
            <a:ext cx="3423900" cy="763500"/>
          </a:xfrm>
          <a:prstGeom prst="wedgeRoundRectCallout">
            <a:avLst>
              <a:gd fmla="val -59209" name="adj1"/>
              <a:gd fmla="val 39122" name="adj2"/>
              <a:gd fmla="val 0" name="adj3"/>
            </a:avLst>
          </a:prstGeom>
          <a:solidFill>
            <a:srgbClr val="4A86E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Reuse the general attack instead of rewriting code</a:t>
            </a:r>
            <a:endParaRPr sz="1600"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76" name="Google Shape;176;p25"/>
          <p:cNvSpPr/>
          <p:nvPr/>
        </p:nvSpPr>
        <p:spPr>
          <a:xfrm>
            <a:off x="1415525" y="4380000"/>
            <a:ext cx="2462100" cy="763500"/>
          </a:xfrm>
          <a:prstGeom prst="wedgeRoundRectCallout">
            <a:avLst>
              <a:gd fmla="val 37193" name="adj1"/>
              <a:gd fmla="val -73955" name="adj2"/>
              <a:gd fmla="val 0" name="adj3"/>
            </a:avLst>
          </a:prstGeom>
          <a:solidFill>
            <a:srgbClr val="4A86E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Use self.prob over ElectricType.prob</a:t>
            </a:r>
            <a:endParaRPr sz="1600"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77" name="Google Shape;177;p25"/>
          <p:cNvSpPr/>
          <p:nvPr/>
        </p:nvSpPr>
        <p:spPr>
          <a:xfrm>
            <a:off x="8136725" y="152225"/>
            <a:ext cx="837900" cy="366000"/>
          </a:xfrm>
          <a:prstGeom prst="roundRect">
            <a:avLst>
              <a:gd fmla="val 16667" name="adj"/>
            </a:avLst>
          </a:prstGeom>
          <a:solidFill>
            <a:srgbClr val="4A86E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600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Demo</a:t>
            </a:r>
            <a:endParaRPr sz="1600"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6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 Practice</a:t>
            </a:r>
            <a:endParaRPr/>
          </a:p>
        </p:txBody>
      </p:sp>
      <p:sp>
        <p:nvSpPr>
          <p:cNvPr id="183" name="Google Shape;183;p26"/>
          <p:cNvSpPr/>
          <p:nvPr/>
        </p:nvSpPr>
        <p:spPr>
          <a:xfrm>
            <a:off x="8207275" y="4660725"/>
            <a:ext cx="837900" cy="366000"/>
          </a:xfrm>
          <a:prstGeom prst="roundRect">
            <a:avLst>
              <a:gd fmla="val 16667" name="adj"/>
            </a:avLst>
          </a:prstGeom>
          <a:solidFill>
            <a:srgbClr val="4A86E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600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Demo</a:t>
            </a:r>
            <a:endParaRPr sz="1600"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Practice</a:t>
            </a:r>
            <a:endParaRPr/>
          </a:p>
        </p:txBody>
      </p:sp>
      <p:sp>
        <p:nvSpPr>
          <p:cNvPr id="189" name="Google Shape;189;p27"/>
          <p:cNvSpPr txBox="1"/>
          <p:nvPr>
            <p:ph idx="1" type="body"/>
          </p:nvPr>
        </p:nvSpPr>
        <p:spPr>
          <a:xfrm>
            <a:off x="311700" y="954925"/>
            <a:ext cx="8520600" cy="399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Specification:</a:t>
            </a:r>
            <a:endParaRPr/>
          </a:p>
          <a:p>
            <a:pPr indent="-3048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Dog Class</a:t>
            </a:r>
            <a:endParaRPr/>
          </a:p>
          <a:p>
            <a:pPr indent="-3048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/>
              <a:t>4 legs</a:t>
            </a:r>
            <a:endParaRPr/>
          </a:p>
          <a:p>
            <a:pPr indent="-3048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/>
              <a:t>A name and owner’s name</a:t>
            </a:r>
            <a:endParaRPr/>
          </a:p>
          <a:p>
            <a:pPr indent="-3048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/>
              <a:t>When calling .speak() should say ‘woof!’</a:t>
            </a:r>
            <a:endParaRPr/>
          </a:p>
          <a:p>
            <a:pPr indent="-3048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/>
              <a:t>When calling .fetch(item) should say ‘I fetched’ + str(item)</a:t>
            </a:r>
            <a:endParaRPr/>
          </a:p>
          <a:p>
            <a:pPr indent="-3048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Chicken Class</a:t>
            </a:r>
            <a:endParaRPr/>
          </a:p>
          <a:p>
            <a:pPr indent="-3048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/>
              <a:t>2 legs</a:t>
            </a:r>
            <a:endParaRPr/>
          </a:p>
          <a:p>
            <a:pPr indent="-3048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/>
              <a:t>When calling.speak() should say ‘cluck!’</a:t>
            </a:r>
            <a:endParaRPr/>
          </a:p>
          <a:p>
            <a:pPr indent="-3048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/>
              <a:t>A name and owner’s name</a:t>
            </a:r>
            <a:endParaRPr/>
          </a:p>
          <a:p>
            <a:pPr indent="-3048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GoldenRetriever</a:t>
            </a:r>
            <a:r>
              <a:rPr lang="en"/>
              <a:t> Class</a:t>
            </a:r>
            <a:endParaRPr/>
          </a:p>
          <a:p>
            <a:pPr indent="-3048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/>
              <a:t>4 legs</a:t>
            </a:r>
            <a:endParaRPr/>
          </a:p>
          <a:p>
            <a:pPr indent="-3048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/>
              <a:t>A name and owner’s name</a:t>
            </a:r>
            <a:endParaRPr/>
          </a:p>
          <a:p>
            <a:pPr indent="-3048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/>
              <a:t>A breed equal to ‘Golden Retriever’</a:t>
            </a:r>
            <a:endParaRPr/>
          </a:p>
        </p:txBody>
      </p:sp>
      <p:sp>
        <p:nvSpPr>
          <p:cNvPr id="190" name="Google Shape;190;p27"/>
          <p:cNvSpPr txBox="1"/>
          <p:nvPr/>
        </p:nvSpPr>
        <p:spPr>
          <a:xfrm>
            <a:off x="3873500" y="3983575"/>
            <a:ext cx="53481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Roboto Mono"/>
              <a:buChar char="○"/>
            </a:pPr>
            <a:r>
              <a:rPr lang="en" sz="12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When calling .speak() should say ‘woof!’</a:t>
            </a:r>
            <a:endParaRPr sz="1200">
              <a:solidFill>
                <a:schemeClr val="dk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-3048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Roboto Mono"/>
              <a:buChar char="○"/>
            </a:pPr>
            <a:r>
              <a:rPr lang="en" sz="12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When calling .fetch(item) should say ‘I fetched’ + str(item)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Review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WWPD</a:t>
            </a:r>
            <a:endParaRPr/>
          </a:p>
        </p:txBody>
      </p:sp>
      <p:sp>
        <p:nvSpPr>
          <p:cNvPr id="66" name="Google Shape;66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&gt;&gt;&gt; class A:</a:t>
            </a:r>
            <a:endParaRPr/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...</a:t>
            </a:r>
            <a:r>
              <a:rPr lang="en"/>
              <a:t>     x = 10</a:t>
            </a:r>
            <a:endParaRPr/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...</a:t>
            </a:r>
            <a:r>
              <a:rPr lang="en"/>
              <a:t>     def __init__(self, y):</a:t>
            </a:r>
            <a:endParaRPr/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...</a:t>
            </a:r>
            <a:r>
              <a:rPr lang="en"/>
              <a:t>         self.y = y</a:t>
            </a:r>
            <a:endParaRPr/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...</a:t>
            </a:r>
            <a:endParaRPr/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&gt;&gt;&gt; a = A(4)</a:t>
            </a:r>
            <a:endParaRPr/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&gt;&gt;&gt; b = A(6)</a:t>
            </a:r>
            <a:endParaRPr/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15"/>
          <p:cNvSpPr txBox="1"/>
          <p:nvPr/>
        </p:nvSpPr>
        <p:spPr>
          <a:xfrm>
            <a:off x="4043800" y="1152475"/>
            <a:ext cx="3000000" cy="389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&gt;&gt;&gt; a.x = 5</a:t>
            </a:r>
            <a:endParaRPr sz="1200">
              <a:solidFill>
                <a:schemeClr val="dk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&gt;&gt;&gt; A.x</a:t>
            </a:r>
            <a:endParaRPr sz="1200">
              <a:solidFill>
                <a:schemeClr val="dk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&gt;&gt;&gt; b.x</a:t>
            </a:r>
            <a:endParaRPr sz="1200">
              <a:solidFill>
                <a:schemeClr val="dk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&gt;&gt;&gt; A.x = 15</a:t>
            </a:r>
            <a:endParaRPr sz="1200">
              <a:solidFill>
                <a:schemeClr val="dk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&gt;&gt;&gt; a.x</a:t>
            </a:r>
            <a:endParaRPr sz="1200">
              <a:solidFill>
                <a:schemeClr val="dk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&gt;&gt;&gt; b.x</a:t>
            </a:r>
            <a:endParaRPr sz="1200">
              <a:solidFill>
                <a:schemeClr val="dk2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68" name="Google Shape;68;p15"/>
          <p:cNvSpPr txBox="1"/>
          <p:nvPr/>
        </p:nvSpPr>
        <p:spPr>
          <a:xfrm>
            <a:off x="4043800" y="1822825"/>
            <a:ext cx="3000000" cy="319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0000"/>
                </a:solidFill>
                <a:latin typeface="Roboto Mono"/>
                <a:ea typeface="Roboto Mono"/>
                <a:cs typeface="Roboto Mono"/>
                <a:sym typeface="Roboto Mono"/>
              </a:rPr>
              <a:t>10</a:t>
            </a:r>
            <a:endParaRPr sz="1200">
              <a:solidFill>
                <a:srgbClr val="FF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FF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FF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0000"/>
                </a:solidFill>
                <a:latin typeface="Roboto Mono"/>
                <a:ea typeface="Roboto Mono"/>
                <a:cs typeface="Roboto Mono"/>
                <a:sym typeface="Roboto Mono"/>
              </a:rPr>
              <a:t>10</a:t>
            </a:r>
            <a:endParaRPr sz="1200">
              <a:solidFill>
                <a:srgbClr val="FF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FF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FF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FF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0000"/>
                </a:solidFill>
                <a:latin typeface="Roboto Mono"/>
                <a:ea typeface="Roboto Mono"/>
                <a:cs typeface="Roboto Mono"/>
                <a:sym typeface="Roboto Mono"/>
              </a:rPr>
              <a:t>5</a:t>
            </a:r>
            <a:endParaRPr sz="1200">
              <a:solidFill>
                <a:srgbClr val="FF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FF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FF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0000"/>
                </a:solidFill>
                <a:latin typeface="Roboto Mono"/>
                <a:ea typeface="Roboto Mono"/>
                <a:cs typeface="Roboto Mono"/>
                <a:sym typeface="Roboto Mono"/>
              </a:rPr>
              <a:t>15</a:t>
            </a:r>
            <a:endParaRPr sz="1200">
              <a:solidFill>
                <a:srgbClr val="FF00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Re-Implement Rationals</a:t>
            </a:r>
            <a:endParaRPr/>
          </a:p>
        </p:txBody>
      </p:sp>
      <p:sp>
        <p:nvSpPr>
          <p:cNvPr id="74" name="Google Shape;74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Rational Class</a:t>
            </a:r>
            <a:endParaRPr/>
          </a:p>
          <a:p>
            <a:pPr indent="-3048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/>
              <a:t>Attributes</a:t>
            </a:r>
            <a:r>
              <a:rPr lang="en"/>
              <a:t>:</a:t>
            </a:r>
            <a:endParaRPr/>
          </a:p>
          <a:p>
            <a:pPr indent="-304800" lvl="2" marL="13716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</a:pPr>
            <a:r>
              <a:rPr lang="en"/>
              <a:t>Numerator</a:t>
            </a:r>
            <a:endParaRPr/>
          </a:p>
          <a:p>
            <a:pPr indent="-304800" lvl="2" marL="13716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</a:pPr>
            <a:r>
              <a:rPr lang="en"/>
              <a:t>Denominator</a:t>
            </a:r>
            <a:endParaRPr/>
          </a:p>
          <a:p>
            <a:pPr indent="-3048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/>
              <a:t>Methods:</a:t>
            </a:r>
            <a:endParaRPr/>
          </a:p>
          <a:p>
            <a:pPr indent="-304800" lvl="2" marL="13716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</a:pPr>
            <a:r>
              <a:rPr lang="en"/>
              <a:t>print() - should print ‘numerator / denominator’</a:t>
            </a:r>
            <a:endParaRPr/>
          </a:p>
          <a:p>
            <a:pPr indent="-304800" lvl="2" marL="13716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</a:pPr>
            <a:r>
              <a:rPr lang="en"/>
              <a:t>add(other) - should return a new rational with addition of current and other</a:t>
            </a:r>
            <a:endParaRPr/>
          </a:p>
          <a:p>
            <a:pPr indent="-304800" lvl="2" marL="13716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</a:pPr>
            <a:r>
              <a:rPr lang="en"/>
              <a:t>mul(other) - should return a new rational with multiplication of current and other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7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Inheritance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 energizing example</a:t>
            </a:r>
            <a:endParaRPr/>
          </a:p>
        </p:txBody>
      </p:sp>
      <p:sp>
        <p:nvSpPr>
          <p:cNvPr id="85" name="Google Shape;85;p18"/>
          <p:cNvSpPr txBox="1"/>
          <p:nvPr/>
        </p:nvSpPr>
        <p:spPr>
          <a:xfrm>
            <a:off x="491700" y="1017725"/>
            <a:ext cx="3954300" cy="7791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38100" marR="381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class</a:t>
            </a:r>
            <a:r>
              <a:rPr lang="en" sz="1600">
                <a:solidFill>
                  <a:srgbClr val="586E75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600">
                <a:solidFill>
                  <a:srgbClr val="0371C1"/>
                </a:solidFill>
                <a:latin typeface="Roboto Mono"/>
                <a:ea typeface="Roboto Mono"/>
                <a:cs typeface="Roboto Mono"/>
                <a:sym typeface="Roboto Mono"/>
              </a:rPr>
              <a:t>Pokemon</a:t>
            </a:r>
            <a:r>
              <a:rPr lang="en" sz="1600">
                <a:solidFill>
                  <a:srgbClr val="586E75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br>
              <a:rPr lang="en" sz="1600">
                <a:solidFill>
                  <a:srgbClr val="586E75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600">
                <a:solidFill>
                  <a:srgbClr val="586E75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" sz="16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"""A Pokemon."""</a:t>
            </a:r>
            <a:endParaRPr sz="1600">
              <a:solidFill>
                <a:srgbClr val="6AA84F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86" name="Google Shape;86;p18"/>
          <p:cNvSpPr txBox="1"/>
          <p:nvPr/>
        </p:nvSpPr>
        <p:spPr>
          <a:xfrm>
            <a:off x="4698050" y="1017725"/>
            <a:ext cx="3954300" cy="7791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38100" marR="381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60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class</a:t>
            </a:r>
            <a:r>
              <a:rPr lang="en" sz="1600">
                <a:solidFill>
                  <a:srgbClr val="586E75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600">
                <a:solidFill>
                  <a:srgbClr val="0371C1"/>
                </a:solidFill>
                <a:latin typeface="Roboto Mono"/>
                <a:ea typeface="Roboto Mono"/>
                <a:cs typeface="Roboto Mono"/>
                <a:sym typeface="Roboto Mono"/>
              </a:rPr>
              <a:t>ElectricType</a:t>
            </a:r>
            <a:r>
              <a:rPr lang="en" sz="1600">
                <a:solidFill>
                  <a:srgbClr val="586E75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br>
              <a:rPr lang="en" sz="1600">
                <a:solidFill>
                  <a:srgbClr val="586E75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600">
                <a:solidFill>
                  <a:srgbClr val="586E75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" sz="16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"""An electric Pokemon."""</a:t>
            </a:r>
            <a:endParaRPr sz="1600">
              <a:solidFill>
                <a:srgbClr val="6AA8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38100" marR="381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748B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pic>
        <p:nvPicPr>
          <p:cNvPr id="87" name="Google Shape;87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28275" y="969000"/>
            <a:ext cx="1540525" cy="205404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latest" id="88" name="Google Shape;88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667261">
            <a:off x="7682646" y="1571596"/>
            <a:ext cx="1393134" cy="2069908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8"/>
          <p:cNvSpPr txBox="1"/>
          <p:nvPr/>
        </p:nvSpPr>
        <p:spPr>
          <a:xfrm>
            <a:off x="468900" y="2040025"/>
            <a:ext cx="3999900" cy="310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All Pokemon have: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Mono"/>
              <a:buChar char="●"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a name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Mono"/>
              <a:buChar char="●"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a trainer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Mono"/>
              <a:buChar char="●"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a level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Mono"/>
              <a:buChar char="●"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an amount of HP (life)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Mono"/>
              <a:buChar char="●"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an attack: tackle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Pokemon can: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Mono"/>
              <a:buChar char="●"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say their name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Mono"/>
              <a:buChar char="●"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attack other Pokemon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Mono"/>
              <a:buChar char="●"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receive damage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90" name="Google Shape;90;p18"/>
          <p:cNvSpPr txBox="1"/>
          <p:nvPr/>
        </p:nvSpPr>
        <p:spPr>
          <a:xfrm>
            <a:off x="4675250" y="2040025"/>
            <a:ext cx="3999900" cy="310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Electric-type Pokemon have: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Mono"/>
              <a:buChar char="●"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a name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Mono"/>
              <a:buChar char="●"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a trainer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Mono"/>
              <a:buChar char="●"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a level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Mono"/>
              <a:buChar char="●"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an amount of HP (life)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an attack: </a:t>
            </a:r>
            <a:r>
              <a:rPr b="1" lang="en">
                <a:latin typeface="Roboto Mono"/>
                <a:ea typeface="Roboto Mono"/>
                <a:cs typeface="Roboto Mono"/>
                <a:sym typeface="Roboto Mono"/>
              </a:rPr>
              <a:t>thunder shock</a:t>
            </a:r>
            <a:endParaRPr b="1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Electric-type Pokemon can: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Mono"/>
              <a:buChar char="●"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say their name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attack </a:t>
            </a:r>
            <a:r>
              <a:rPr b="1" lang="en">
                <a:latin typeface="Roboto Mono"/>
                <a:ea typeface="Roboto Mono"/>
                <a:cs typeface="Roboto Mono"/>
                <a:sym typeface="Roboto Mono"/>
              </a:rPr>
              <a:t>and sometimes paralyze</a:t>
            </a: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 other Pokemon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Mono"/>
              <a:buChar char="●"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receive damage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9"/>
          <p:cNvSpPr txBox="1"/>
          <p:nvPr/>
        </p:nvSpPr>
        <p:spPr>
          <a:xfrm>
            <a:off x="380700" y="111150"/>
            <a:ext cx="8382600" cy="8607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class</a:t>
            </a: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>
                <a:solidFill>
                  <a:srgbClr val="0371C1"/>
                </a:solidFill>
                <a:latin typeface="Roboto Mono"/>
                <a:ea typeface="Roboto Mono"/>
                <a:cs typeface="Roboto Mono"/>
                <a:sym typeface="Roboto Mono"/>
              </a:rPr>
              <a:t>Pokemon</a:t>
            </a: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:</a:t>
            </a:r>
            <a:br>
              <a:rPr lang="en"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    basic_attack = </a:t>
            </a:r>
            <a:r>
              <a:rPr lang="en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'tackle'</a:t>
            </a:r>
            <a:br>
              <a:rPr lang="en"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    damage = </a:t>
            </a:r>
            <a:r>
              <a:rPr lang="en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40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96" name="Google Shape;96;p19"/>
          <p:cNvSpPr txBox="1"/>
          <p:nvPr/>
        </p:nvSpPr>
        <p:spPr>
          <a:xfrm>
            <a:off x="380700" y="971850"/>
            <a:ext cx="8382600" cy="10947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b="1" lang="en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def</a:t>
            </a:r>
            <a:r>
              <a:rPr lang="en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>
                <a:solidFill>
                  <a:srgbClr val="0371C1"/>
                </a:solidFill>
                <a:latin typeface="Roboto Mono"/>
                <a:ea typeface="Roboto Mono"/>
                <a:cs typeface="Roboto Mono"/>
                <a:sym typeface="Roboto Mono"/>
              </a:rPr>
              <a:t>__init__</a:t>
            </a:r>
            <a:r>
              <a:rPr lang="en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>
                <a:solidFill>
                  <a:srgbClr val="7A5FE7"/>
                </a:solidFill>
                <a:latin typeface="Roboto Mono"/>
                <a:ea typeface="Roboto Mono"/>
                <a:cs typeface="Roboto Mono"/>
                <a:sym typeface="Roboto Mono"/>
              </a:rPr>
              <a:t>self</a:t>
            </a:r>
            <a:r>
              <a:rPr lang="en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, </a:t>
            </a:r>
            <a:r>
              <a:rPr lang="en">
                <a:solidFill>
                  <a:srgbClr val="7A5FE7"/>
                </a:solidFill>
                <a:latin typeface="Roboto Mono"/>
                <a:ea typeface="Roboto Mono"/>
                <a:cs typeface="Roboto Mono"/>
                <a:sym typeface="Roboto Mono"/>
              </a:rPr>
              <a:t>name</a:t>
            </a:r>
            <a:r>
              <a:rPr lang="en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, </a:t>
            </a:r>
            <a:r>
              <a:rPr lang="en">
                <a:solidFill>
                  <a:srgbClr val="7A5FE7"/>
                </a:solidFill>
                <a:latin typeface="Roboto Mono"/>
                <a:ea typeface="Roboto Mono"/>
                <a:cs typeface="Roboto Mono"/>
                <a:sym typeface="Roboto Mono"/>
              </a:rPr>
              <a:t>trainer</a:t>
            </a:r>
            <a:r>
              <a:rPr lang="en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):</a:t>
            </a:r>
            <a:br>
              <a:rPr lang="en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    self.name, self.trainer </a:t>
            </a:r>
            <a:r>
              <a:rPr lang="en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=</a:t>
            </a:r>
            <a:r>
              <a:rPr lang="en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name, trainer</a:t>
            </a:r>
            <a:br>
              <a:rPr lang="en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    self.level, self.hp </a:t>
            </a:r>
            <a:r>
              <a:rPr lang="en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=</a:t>
            </a:r>
            <a:r>
              <a:rPr lang="en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1</a:t>
            </a:r>
            <a:r>
              <a:rPr lang="en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, </a:t>
            </a:r>
            <a:r>
              <a:rPr lang="en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50</a:t>
            </a:r>
            <a:br>
              <a:rPr lang="en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    self.paralyzed </a:t>
            </a:r>
            <a:r>
              <a:rPr lang="en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=</a:t>
            </a:r>
            <a:r>
              <a:rPr lang="en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False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97" name="Google Shape;97;p19"/>
          <p:cNvSpPr txBox="1"/>
          <p:nvPr/>
        </p:nvSpPr>
        <p:spPr>
          <a:xfrm>
            <a:off x="380700" y="2066550"/>
            <a:ext cx="8382600" cy="5985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b="1" lang="en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def</a:t>
            </a:r>
            <a:r>
              <a:rPr lang="en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>
                <a:solidFill>
                  <a:srgbClr val="0371C1"/>
                </a:solidFill>
                <a:latin typeface="Roboto Mono"/>
                <a:ea typeface="Roboto Mono"/>
                <a:cs typeface="Roboto Mono"/>
                <a:sym typeface="Roboto Mono"/>
              </a:rPr>
              <a:t>speak</a:t>
            </a:r>
            <a:r>
              <a:rPr lang="en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>
                <a:solidFill>
                  <a:srgbClr val="7A5FE7"/>
                </a:solidFill>
                <a:latin typeface="Roboto Mono"/>
                <a:ea typeface="Roboto Mono"/>
                <a:cs typeface="Roboto Mono"/>
                <a:sym typeface="Roboto Mono"/>
              </a:rPr>
              <a:t>self</a:t>
            </a:r>
            <a:r>
              <a:rPr lang="en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):</a:t>
            </a:r>
            <a:br>
              <a:rPr lang="en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    </a:t>
            </a:r>
            <a:r>
              <a:rPr lang="en">
                <a:solidFill>
                  <a:srgbClr val="0371C1"/>
                </a:solidFill>
                <a:latin typeface="Roboto Mono"/>
                <a:ea typeface="Roboto Mono"/>
                <a:cs typeface="Roboto Mono"/>
                <a:sym typeface="Roboto Mono"/>
              </a:rPr>
              <a:t>print</a:t>
            </a:r>
            <a:r>
              <a:rPr lang="en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(self.name + </a:t>
            </a:r>
            <a:r>
              <a:rPr lang="en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'!'</a:t>
            </a:r>
            <a:r>
              <a:rPr lang="en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98" name="Google Shape;98;p19"/>
          <p:cNvSpPr txBox="1"/>
          <p:nvPr/>
        </p:nvSpPr>
        <p:spPr>
          <a:xfrm>
            <a:off x="380700" y="2665050"/>
            <a:ext cx="8382600" cy="13503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b="1" lang="en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def</a:t>
            </a:r>
            <a:r>
              <a:rPr lang="en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>
                <a:solidFill>
                  <a:srgbClr val="0371C1"/>
                </a:solidFill>
                <a:latin typeface="Roboto Mono"/>
                <a:ea typeface="Roboto Mono"/>
                <a:cs typeface="Roboto Mono"/>
                <a:sym typeface="Roboto Mono"/>
              </a:rPr>
              <a:t>attack</a:t>
            </a:r>
            <a:r>
              <a:rPr lang="en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>
                <a:solidFill>
                  <a:srgbClr val="7A5FE7"/>
                </a:solidFill>
                <a:latin typeface="Roboto Mono"/>
                <a:ea typeface="Roboto Mono"/>
                <a:cs typeface="Roboto Mono"/>
                <a:sym typeface="Roboto Mono"/>
              </a:rPr>
              <a:t>self</a:t>
            </a:r>
            <a:r>
              <a:rPr lang="en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, </a:t>
            </a:r>
            <a:r>
              <a:rPr lang="en">
                <a:solidFill>
                  <a:srgbClr val="7A5FE7"/>
                </a:solidFill>
                <a:latin typeface="Roboto Mono"/>
                <a:ea typeface="Roboto Mono"/>
                <a:cs typeface="Roboto Mono"/>
                <a:sym typeface="Roboto Mono"/>
              </a:rPr>
              <a:t>other</a:t>
            </a:r>
            <a:r>
              <a:rPr lang="en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):</a:t>
            </a:r>
            <a:br>
              <a:rPr lang="en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    </a:t>
            </a:r>
            <a:r>
              <a:rPr b="1" lang="en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if</a:t>
            </a:r>
            <a:r>
              <a:rPr lang="en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not</a:t>
            </a:r>
            <a:r>
              <a:rPr lang="en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self.paralyzed:</a:t>
            </a:r>
            <a:br>
              <a:rPr lang="en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        self.speak()</a:t>
            </a:r>
            <a:br>
              <a:rPr lang="en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        </a:t>
            </a:r>
            <a:r>
              <a:rPr lang="en">
                <a:solidFill>
                  <a:srgbClr val="0371C1"/>
                </a:solidFill>
                <a:latin typeface="Roboto Mono"/>
                <a:ea typeface="Roboto Mono"/>
                <a:cs typeface="Roboto Mono"/>
                <a:sym typeface="Roboto Mono"/>
              </a:rPr>
              <a:t>print</a:t>
            </a:r>
            <a:r>
              <a:rPr lang="en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(self.name, </a:t>
            </a:r>
            <a:r>
              <a:rPr lang="en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'used'</a:t>
            </a:r>
            <a:r>
              <a:rPr lang="en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, self.basic_attack, </a:t>
            </a:r>
            <a:r>
              <a:rPr lang="en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'!'</a:t>
            </a:r>
            <a:r>
              <a:rPr lang="en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        other.receive_damage(self.damage)</a:t>
            </a:r>
            <a:endParaRPr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99" name="Google Shape;99;p19"/>
          <p:cNvSpPr txBox="1"/>
          <p:nvPr/>
        </p:nvSpPr>
        <p:spPr>
          <a:xfrm>
            <a:off x="380700" y="4015350"/>
            <a:ext cx="8382600" cy="10170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b="1" lang="en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def</a:t>
            </a:r>
            <a:r>
              <a:rPr lang="en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>
                <a:solidFill>
                  <a:srgbClr val="0371C1"/>
                </a:solidFill>
                <a:latin typeface="Roboto Mono"/>
                <a:ea typeface="Roboto Mono"/>
                <a:cs typeface="Roboto Mono"/>
                <a:sym typeface="Roboto Mono"/>
              </a:rPr>
              <a:t>receive_damage</a:t>
            </a:r>
            <a:r>
              <a:rPr lang="en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>
                <a:solidFill>
                  <a:srgbClr val="7A5FE7"/>
                </a:solidFill>
                <a:latin typeface="Roboto Mono"/>
                <a:ea typeface="Roboto Mono"/>
                <a:cs typeface="Roboto Mono"/>
                <a:sym typeface="Roboto Mono"/>
              </a:rPr>
              <a:t>self</a:t>
            </a:r>
            <a:r>
              <a:rPr lang="en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, </a:t>
            </a:r>
            <a:r>
              <a:rPr lang="en">
                <a:solidFill>
                  <a:srgbClr val="7A5FE7"/>
                </a:solidFill>
                <a:latin typeface="Roboto Mono"/>
                <a:ea typeface="Roboto Mono"/>
                <a:cs typeface="Roboto Mono"/>
                <a:sym typeface="Roboto Mono"/>
              </a:rPr>
              <a:t>damage</a:t>
            </a:r>
            <a:r>
              <a:rPr lang="en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):</a:t>
            </a:r>
            <a:br>
              <a:rPr lang="en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    self.hp = </a:t>
            </a:r>
            <a:r>
              <a:rPr lang="en">
                <a:solidFill>
                  <a:srgbClr val="0371C1"/>
                </a:solidFill>
                <a:latin typeface="Roboto Mono"/>
                <a:ea typeface="Roboto Mono"/>
                <a:cs typeface="Roboto Mono"/>
                <a:sym typeface="Roboto Mono"/>
              </a:rPr>
              <a:t>max</a:t>
            </a:r>
            <a:r>
              <a:rPr lang="en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0</a:t>
            </a:r>
            <a:r>
              <a:rPr lang="en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, self.hp - damage)</a:t>
            </a:r>
            <a:endParaRPr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    </a:t>
            </a:r>
            <a:r>
              <a:rPr b="1" lang="en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if</a:t>
            </a:r>
            <a:r>
              <a:rPr lang="en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self.hp == </a:t>
            </a:r>
            <a:r>
              <a:rPr lang="en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0</a:t>
            </a:r>
            <a:r>
              <a:rPr lang="en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br>
              <a:rPr lang="en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        </a:t>
            </a:r>
            <a:r>
              <a:rPr lang="en">
                <a:solidFill>
                  <a:srgbClr val="0371C1"/>
                </a:solidFill>
                <a:latin typeface="Roboto Mono"/>
                <a:ea typeface="Roboto Mono"/>
                <a:cs typeface="Roboto Mono"/>
                <a:sym typeface="Roboto Mono"/>
              </a:rPr>
              <a:t>print</a:t>
            </a:r>
            <a:r>
              <a:rPr lang="en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(self.name, </a:t>
            </a:r>
            <a:r>
              <a:rPr lang="en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'fainted!'</a:t>
            </a:r>
            <a:r>
              <a:rPr lang="en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pic>
        <p:nvPicPr>
          <p:cNvPr id="100" name="Google Shape;100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51200" y="498600"/>
            <a:ext cx="1703075" cy="2270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0"/>
          <p:cNvSpPr txBox="1"/>
          <p:nvPr/>
        </p:nvSpPr>
        <p:spPr>
          <a:xfrm>
            <a:off x="384300" y="140625"/>
            <a:ext cx="8382600" cy="9351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class</a:t>
            </a:r>
            <a:r>
              <a:rPr lang="en" sz="12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200">
                <a:solidFill>
                  <a:srgbClr val="0371C1"/>
                </a:solidFill>
                <a:latin typeface="Roboto Mono"/>
                <a:ea typeface="Roboto Mono"/>
                <a:cs typeface="Roboto Mono"/>
                <a:sym typeface="Roboto Mono"/>
              </a:rPr>
              <a:t>ElectricType</a:t>
            </a:r>
            <a:r>
              <a:rPr lang="en" sz="1200">
                <a:latin typeface="Roboto Mono"/>
                <a:ea typeface="Roboto Mono"/>
                <a:cs typeface="Roboto Mono"/>
                <a:sym typeface="Roboto Mono"/>
              </a:rPr>
              <a:t>:</a:t>
            </a:r>
            <a:br>
              <a:rPr lang="en" sz="1200"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200">
                <a:latin typeface="Roboto Mono"/>
                <a:ea typeface="Roboto Mono"/>
                <a:cs typeface="Roboto Mono"/>
                <a:sym typeface="Roboto Mono"/>
              </a:rPr>
              <a:t>    basic_attack = </a:t>
            </a:r>
            <a:r>
              <a:rPr lang="en" sz="12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'thunder shock'</a:t>
            </a:r>
            <a:br>
              <a:rPr lang="en" sz="1200"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200">
                <a:latin typeface="Roboto Mono"/>
                <a:ea typeface="Roboto Mono"/>
                <a:cs typeface="Roboto Mono"/>
                <a:sym typeface="Roboto Mono"/>
              </a:rPr>
              <a:t>    damage = </a:t>
            </a:r>
            <a:r>
              <a:rPr lang="en" sz="12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40</a:t>
            </a:r>
            <a:endParaRPr sz="1200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prob = </a:t>
            </a:r>
            <a:r>
              <a:rPr lang="en" sz="12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0.1</a:t>
            </a:r>
            <a:endParaRPr sz="12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06" name="Google Shape;106;p20"/>
          <p:cNvSpPr txBox="1"/>
          <p:nvPr/>
        </p:nvSpPr>
        <p:spPr>
          <a:xfrm>
            <a:off x="377100" y="1023223"/>
            <a:ext cx="8382600" cy="9351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b="1" lang="en" sz="120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def</a:t>
            </a:r>
            <a: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200">
                <a:solidFill>
                  <a:srgbClr val="0371C1"/>
                </a:solidFill>
                <a:latin typeface="Roboto Mono"/>
                <a:ea typeface="Roboto Mono"/>
                <a:cs typeface="Roboto Mono"/>
                <a:sym typeface="Roboto Mono"/>
              </a:rPr>
              <a:t>__init__</a:t>
            </a:r>
            <a: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200">
                <a:solidFill>
                  <a:srgbClr val="7A5FE7"/>
                </a:solidFill>
                <a:latin typeface="Roboto Mono"/>
                <a:ea typeface="Roboto Mono"/>
                <a:cs typeface="Roboto Mono"/>
                <a:sym typeface="Roboto Mono"/>
              </a:rPr>
              <a:t>self</a:t>
            </a:r>
            <a: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, </a:t>
            </a:r>
            <a:r>
              <a:rPr lang="en" sz="1200">
                <a:solidFill>
                  <a:srgbClr val="7A5FE7"/>
                </a:solidFill>
                <a:latin typeface="Roboto Mono"/>
                <a:ea typeface="Roboto Mono"/>
                <a:cs typeface="Roboto Mono"/>
                <a:sym typeface="Roboto Mono"/>
              </a:rPr>
              <a:t>name</a:t>
            </a:r>
            <a: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, </a:t>
            </a:r>
            <a:r>
              <a:rPr lang="en" sz="1200">
                <a:solidFill>
                  <a:srgbClr val="7A5FE7"/>
                </a:solidFill>
                <a:latin typeface="Roboto Mono"/>
                <a:ea typeface="Roboto Mono"/>
                <a:cs typeface="Roboto Mono"/>
                <a:sym typeface="Roboto Mono"/>
              </a:rPr>
              <a:t>trainer</a:t>
            </a:r>
            <a: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):</a:t>
            </a:r>
            <a:b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    self.name, self.trainer </a:t>
            </a:r>
            <a:r>
              <a:rPr lang="en" sz="120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=</a:t>
            </a:r>
            <a: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name, trainer</a:t>
            </a:r>
            <a:b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    self.level, self.hp </a:t>
            </a:r>
            <a:r>
              <a:rPr lang="en" sz="120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=</a:t>
            </a:r>
            <a: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2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1</a:t>
            </a:r>
            <a: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, </a:t>
            </a:r>
            <a:r>
              <a:rPr lang="en" sz="12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50</a:t>
            </a:r>
            <a:b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    self.paralyzed </a:t>
            </a:r>
            <a:r>
              <a:rPr lang="en" sz="120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=</a:t>
            </a:r>
            <a: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2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False</a:t>
            </a:r>
            <a:endParaRPr sz="12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07" name="Google Shape;107;p20"/>
          <p:cNvSpPr txBox="1"/>
          <p:nvPr/>
        </p:nvSpPr>
        <p:spPr>
          <a:xfrm>
            <a:off x="377100" y="1958325"/>
            <a:ext cx="8382600" cy="5304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b="1" lang="en" sz="120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def</a:t>
            </a:r>
            <a: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200">
                <a:solidFill>
                  <a:srgbClr val="0371C1"/>
                </a:solidFill>
                <a:latin typeface="Roboto Mono"/>
                <a:ea typeface="Roboto Mono"/>
                <a:cs typeface="Roboto Mono"/>
                <a:sym typeface="Roboto Mono"/>
              </a:rPr>
              <a:t>speak</a:t>
            </a:r>
            <a: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200">
                <a:solidFill>
                  <a:srgbClr val="7A5FE7"/>
                </a:solidFill>
                <a:latin typeface="Roboto Mono"/>
                <a:ea typeface="Roboto Mono"/>
                <a:cs typeface="Roboto Mono"/>
                <a:sym typeface="Roboto Mono"/>
              </a:rPr>
              <a:t>self</a:t>
            </a:r>
            <a: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):</a:t>
            </a:r>
            <a:b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    </a:t>
            </a:r>
            <a:r>
              <a:rPr lang="en" sz="1200">
                <a:solidFill>
                  <a:srgbClr val="0371C1"/>
                </a:solidFill>
                <a:latin typeface="Roboto Mono"/>
                <a:ea typeface="Roboto Mono"/>
                <a:cs typeface="Roboto Mono"/>
                <a:sym typeface="Roboto Mono"/>
              </a:rPr>
              <a:t>print</a:t>
            </a:r>
            <a: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(self.name + </a:t>
            </a:r>
            <a:r>
              <a:rPr lang="en" sz="12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'!'</a:t>
            </a:r>
            <a: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12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08" name="Google Shape;108;p20"/>
          <p:cNvSpPr txBox="1"/>
          <p:nvPr/>
        </p:nvSpPr>
        <p:spPr>
          <a:xfrm>
            <a:off x="377100" y="2488725"/>
            <a:ext cx="8382600" cy="15783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381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86E75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b="1" lang="en" sz="120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def</a:t>
            </a:r>
            <a:r>
              <a:rPr lang="en" sz="1200">
                <a:solidFill>
                  <a:srgbClr val="586E75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200">
                <a:solidFill>
                  <a:srgbClr val="0371C1"/>
                </a:solidFill>
                <a:latin typeface="Roboto Mono"/>
                <a:ea typeface="Roboto Mono"/>
                <a:cs typeface="Roboto Mono"/>
                <a:sym typeface="Roboto Mono"/>
              </a:rPr>
              <a:t>attack</a:t>
            </a:r>
            <a: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200">
                <a:solidFill>
                  <a:srgbClr val="7A5FE7"/>
                </a:solidFill>
                <a:latin typeface="Roboto Mono"/>
                <a:ea typeface="Roboto Mono"/>
                <a:cs typeface="Roboto Mono"/>
                <a:sym typeface="Roboto Mono"/>
              </a:rPr>
              <a:t>self</a:t>
            </a:r>
            <a: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, </a:t>
            </a:r>
            <a:r>
              <a:rPr lang="en" sz="1200">
                <a:solidFill>
                  <a:srgbClr val="7A5FE7"/>
                </a:solidFill>
                <a:latin typeface="Roboto Mono"/>
                <a:ea typeface="Roboto Mono"/>
                <a:cs typeface="Roboto Mono"/>
                <a:sym typeface="Roboto Mono"/>
              </a:rPr>
              <a:t>other</a:t>
            </a:r>
            <a: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):</a:t>
            </a:r>
            <a:endParaRPr sz="12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    self.speak()</a:t>
            </a:r>
            <a:b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    </a:t>
            </a:r>
            <a:r>
              <a:rPr lang="en" sz="1200">
                <a:solidFill>
                  <a:srgbClr val="0371C1"/>
                </a:solidFill>
                <a:latin typeface="Roboto Mono"/>
                <a:ea typeface="Roboto Mono"/>
                <a:cs typeface="Roboto Mono"/>
                <a:sym typeface="Roboto Mono"/>
              </a:rPr>
              <a:t>print</a:t>
            </a:r>
            <a: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(self.name, 'used', self.basic_attack, </a:t>
            </a:r>
            <a:r>
              <a:rPr lang="en" sz="12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'!'</a:t>
            </a:r>
            <a: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12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    other.receive_damage(self.damage)</a:t>
            </a:r>
            <a:endParaRPr sz="12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marR="381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86E75"/>
                </a:solidFill>
                <a:latin typeface="Roboto Mono"/>
                <a:ea typeface="Roboto Mono"/>
                <a:cs typeface="Roboto Mono"/>
                <a:sym typeface="Roboto Mono"/>
              </a:rPr>
              <a:t>        </a:t>
            </a:r>
            <a:r>
              <a:rPr b="1" lang="en" sz="120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if</a:t>
            </a:r>
            <a: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random() &lt; self.prob</a:t>
            </a:r>
            <a:r>
              <a:rPr lang="en" sz="1200">
                <a:solidFill>
                  <a:srgbClr val="586E75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20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and</a:t>
            </a:r>
            <a:r>
              <a:rPr lang="en" sz="1200">
                <a:solidFill>
                  <a:srgbClr val="586E75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200">
                <a:solidFill>
                  <a:srgbClr val="0371C1"/>
                </a:solidFill>
                <a:latin typeface="Roboto Mono"/>
                <a:ea typeface="Roboto Mono"/>
                <a:cs typeface="Roboto Mono"/>
                <a:sym typeface="Roboto Mono"/>
              </a:rPr>
              <a:t>type</a:t>
            </a:r>
            <a: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(other) </a:t>
            </a:r>
            <a:r>
              <a:rPr lang="en" sz="120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!=</a:t>
            </a:r>
            <a:r>
              <a:rPr lang="en" sz="1200">
                <a:solidFill>
                  <a:srgbClr val="586E75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ElectricType</a:t>
            </a:r>
            <a:r>
              <a:rPr lang="en" sz="1200">
                <a:solidFill>
                  <a:srgbClr val="586E75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1200">
              <a:solidFill>
                <a:srgbClr val="586E7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38100" marR="381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86E75"/>
                </a:solidFill>
                <a:latin typeface="Roboto Mono"/>
                <a:ea typeface="Roboto Mono"/>
                <a:cs typeface="Roboto Mono"/>
                <a:sym typeface="Roboto Mono"/>
              </a:rPr>
              <a:t>            </a:t>
            </a:r>
            <a: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other.paralyzed</a:t>
            </a:r>
            <a:r>
              <a:rPr lang="en" sz="1200">
                <a:solidFill>
                  <a:srgbClr val="586E75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20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=</a:t>
            </a:r>
            <a:r>
              <a:rPr lang="en" sz="1200">
                <a:solidFill>
                  <a:srgbClr val="586E75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2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True</a:t>
            </a:r>
            <a:endParaRPr sz="1200">
              <a:solidFill>
                <a:srgbClr val="6AA8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38100" marR="381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86E75"/>
                </a:solidFill>
                <a:latin typeface="Roboto Mono"/>
                <a:ea typeface="Roboto Mono"/>
                <a:cs typeface="Roboto Mono"/>
                <a:sym typeface="Roboto Mono"/>
              </a:rPr>
              <a:t>            </a:t>
            </a:r>
            <a:r>
              <a:rPr lang="en" sz="1200">
                <a:solidFill>
                  <a:srgbClr val="0371C1"/>
                </a:solidFill>
                <a:latin typeface="Roboto Mono"/>
                <a:ea typeface="Roboto Mono"/>
                <a:cs typeface="Roboto Mono"/>
                <a:sym typeface="Roboto Mono"/>
              </a:rPr>
              <a:t>print</a:t>
            </a:r>
            <a: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(other.name,</a:t>
            </a:r>
            <a:r>
              <a:rPr lang="en" sz="1200">
                <a:solidFill>
                  <a:srgbClr val="586E75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2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'is paralyzed!'</a:t>
            </a:r>
            <a: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12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09" name="Google Shape;109;p20"/>
          <p:cNvSpPr txBox="1"/>
          <p:nvPr/>
        </p:nvSpPr>
        <p:spPr>
          <a:xfrm>
            <a:off x="377100" y="4067025"/>
            <a:ext cx="8382600" cy="8856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b="1" lang="en" sz="120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def</a:t>
            </a:r>
            <a: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200">
                <a:solidFill>
                  <a:srgbClr val="0371C1"/>
                </a:solidFill>
                <a:latin typeface="Roboto Mono"/>
                <a:ea typeface="Roboto Mono"/>
                <a:cs typeface="Roboto Mono"/>
                <a:sym typeface="Roboto Mono"/>
              </a:rPr>
              <a:t>receive_damage</a:t>
            </a:r>
            <a: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200">
                <a:solidFill>
                  <a:srgbClr val="7A5FE7"/>
                </a:solidFill>
                <a:latin typeface="Roboto Mono"/>
                <a:ea typeface="Roboto Mono"/>
                <a:cs typeface="Roboto Mono"/>
                <a:sym typeface="Roboto Mono"/>
              </a:rPr>
              <a:t>self</a:t>
            </a:r>
            <a: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, </a:t>
            </a:r>
            <a:r>
              <a:rPr lang="en" sz="1200">
                <a:solidFill>
                  <a:srgbClr val="7A5FE7"/>
                </a:solidFill>
                <a:latin typeface="Roboto Mono"/>
                <a:ea typeface="Roboto Mono"/>
                <a:cs typeface="Roboto Mono"/>
                <a:sym typeface="Roboto Mono"/>
              </a:rPr>
              <a:t>damage</a:t>
            </a:r>
            <a: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):</a:t>
            </a:r>
            <a:b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    self.hp = </a:t>
            </a:r>
            <a:r>
              <a:rPr lang="en" sz="1200">
                <a:solidFill>
                  <a:srgbClr val="0371C1"/>
                </a:solidFill>
                <a:latin typeface="Roboto Mono"/>
                <a:ea typeface="Roboto Mono"/>
                <a:cs typeface="Roboto Mono"/>
                <a:sym typeface="Roboto Mono"/>
              </a:rPr>
              <a:t>max</a:t>
            </a:r>
            <a: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2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0</a:t>
            </a:r>
            <a: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, self.hp - damage)</a:t>
            </a:r>
            <a:endParaRPr sz="12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    </a:t>
            </a:r>
            <a:r>
              <a:rPr b="1" lang="en" sz="120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if</a:t>
            </a:r>
            <a: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self.hp == </a:t>
            </a:r>
            <a:r>
              <a:rPr lang="en" sz="12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0</a:t>
            </a:r>
            <a: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b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        </a:t>
            </a:r>
            <a:r>
              <a:rPr lang="en" sz="1200">
                <a:solidFill>
                  <a:srgbClr val="0371C1"/>
                </a:solidFill>
                <a:latin typeface="Roboto Mono"/>
                <a:ea typeface="Roboto Mono"/>
                <a:cs typeface="Roboto Mono"/>
                <a:sym typeface="Roboto Mono"/>
              </a:rPr>
              <a:t>print</a:t>
            </a:r>
            <a: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(self.name, </a:t>
            </a:r>
            <a:r>
              <a:rPr lang="en" sz="12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'fainted!'</a:t>
            </a:r>
            <a:r>
              <a:rPr lang="en" sz="12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12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pic>
        <p:nvPicPr>
          <p:cNvPr descr="latest" id="110" name="Google Shape;110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667261">
            <a:off x="6673646" y="523546"/>
            <a:ext cx="1393134" cy="2069908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20"/>
          <p:cNvSpPr/>
          <p:nvPr/>
        </p:nvSpPr>
        <p:spPr>
          <a:xfrm>
            <a:off x="746775" y="1075725"/>
            <a:ext cx="4153200" cy="1413000"/>
          </a:xfrm>
          <a:prstGeom prst="roundRect">
            <a:avLst>
              <a:gd fmla="val 12845" name="adj"/>
            </a:avLst>
          </a:prstGeom>
          <a:noFill/>
          <a:ln cap="flat" cmpd="sng" w="19050">
            <a:solidFill>
              <a:srgbClr val="0371C1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p20"/>
          <p:cNvSpPr/>
          <p:nvPr/>
        </p:nvSpPr>
        <p:spPr>
          <a:xfrm>
            <a:off x="809400" y="637400"/>
            <a:ext cx="1118400" cy="2298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0371C1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p20"/>
          <p:cNvSpPr/>
          <p:nvPr/>
        </p:nvSpPr>
        <p:spPr>
          <a:xfrm>
            <a:off x="746775" y="4097950"/>
            <a:ext cx="3679800" cy="8547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0371C1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20"/>
          <p:cNvSpPr/>
          <p:nvPr/>
        </p:nvSpPr>
        <p:spPr>
          <a:xfrm>
            <a:off x="6027100" y="3940400"/>
            <a:ext cx="2568000" cy="811200"/>
          </a:xfrm>
          <a:prstGeom prst="roundRect">
            <a:avLst>
              <a:gd fmla="val 16667" name="adj"/>
            </a:avLst>
          </a:prstGeom>
          <a:solidFill>
            <a:srgbClr val="4A86E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600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This is a lot of repeated code! :(</a:t>
            </a:r>
            <a:endParaRPr sz="1600"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Class Relationships</a:t>
            </a:r>
            <a:endParaRPr/>
          </a:p>
        </p:txBody>
      </p:sp>
      <p:sp>
        <p:nvSpPr>
          <p:cNvPr id="120" name="Google Shape;120;p21"/>
          <p:cNvSpPr txBox="1"/>
          <p:nvPr/>
        </p:nvSpPr>
        <p:spPr>
          <a:xfrm>
            <a:off x="249925" y="1017729"/>
            <a:ext cx="8520600" cy="38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Electric-type Pokemon are simply </a:t>
            </a:r>
            <a:r>
              <a:rPr i="1" lang="en">
                <a:latin typeface="Roboto Mono"/>
                <a:ea typeface="Roboto Mono"/>
                <a:cs typeface="Roboto Mono"/>
                <a:sym typeface="Roboto Mono"/>
              </a:rPr>
              <a:t>specialized </a:t>
            </a: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versions of regular Pokemon!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grpSp>
        <p:nvGrpSpPr>
          <p:cNvPr id="121" name="Google Shape;121;p21"/>
          <p:cNvGrpSpPr/>
          <p:nvPr/>
        </p:nvGrpSpPr>
        <p:grpSpPr>
          <a:xfrm>
            <a:off x="3662071" y="1405896"/>
            <a:ext cx="3021158" cy="1280656"/>
            <a:chOff x="3599925" y="2450246"/>
            <a:chExt cx="3631200" cy="1539250"/>
          </a:xfrm>
        </p:grpSpPr>
        <p:pic>
          <p:nvPicPr>
            <p:cNvPr id="122" name="Google Shape;122;p21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3599925" y="2450246"/>
              <a:ext cx="1154450" cy="15392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3" name="Google Shape;123;p21"/>
            <p:cNvSpPr txBox="1"/>
            <p:nvPr/>
          </p:nvSpPr>
          <p:spPr>
            <a:xfrm>
              <a:off x="4921125" y="2596850"/>
              <a:ext cx="2310000" cy="1248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latin typeface="Roboto Mono"/>
                  <a:ea typeface="Roboto Mono"/>
                  <a:cs typeface="Roboto Mono"/>
                  <a:sym typeface="Roboto Mono"/>
                </a:rPr>
                <a:t>basic_attack</a:t>
              </a:r>
              <a:endParaRPr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latin typeface="Roboto Mono"/>
                  <a:ea typeface="Roboto Mono"/>
                  <a:cs typeface="Roboto Mono"/>
                  <a:sym typeface="Roboto Mono"/>
                </a:rPr>
                <a:t>damage</a:t>
              </a:r>
              <a:endParaRPr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latin typeface="Roboto Mono"/>
                  <a:ea typeface="Roboto Mono"/>
                  <a:cs typeface="Roboto Mono"/>
                  <a:sym typeface="Roboto Mono"/>
                </a:rPr>
                <a:t>__init__</a:t>
              </a:r>
              <a:endParaRPr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latin typeface="Roboto Mono"/>
                  <a:ea typeface="Roboto Mono"/>
                  <a:cs typeface="Roboto Mono"/>
                  <a:sym typeface="Roboto Mono"/>
                </a:rPr>
                <a:t>speak</a:t>
              </a:r>
              <a:endParaRPr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latin typeface="Roboto Mono"/>
                  <a:ea typeface="Roboto Mono"/>
                  <a:cs typeface="Roboto Mono"/>
                  <a:sym typeface="Roboto Mono"/>
                </a:rPr>
                <a:t>attack</a:t>
              </a:r>
              <a:endParaRPr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latin typeface="Roboto Mono"/>
                  <a:ea typeface="Roboto Mono"/>
                  <a:cs typeface="Roboto Mono"/>
                  <a:sym typeface="Roboto Mono"/>
                </a:rPr>
                <a:t>receive_damage</a:t>
              </a:r>
              <a:endParaRPr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grpSp>
        <p:nvGrpSpPr>
          <p:cNvPr id="124" name="Google Shape;124;p21"/>
          <p:cNvGrpSpPr/>
          <p:nvPr/>
        </p:nvGrpSpPr>
        <p:grpSpPr>
          <a:xfrm>
            <a:off x="179688" y="2686552"/>
            <a:ext cx="3962635" cy="2456937"/>
            <a:chOff x="769350" y="4094552"/>
            <a:chExt cx="3962635" cy="2456937"/>
          </a:xfrm>
        </p:grpSpPr>
        <p:pic>
          <p:nvPicPr>
            <p:cNvPr id="125" name="Google Shape;125;p21"/>
            <p:cNvPicPr preferRelativeResize="0"/>
            <p:nvPr/>
          </p:nvPicPr>
          <p:blipFill rotWithShape="1">
            <a:blip r:embed="rId4">
              <a:alphaModFix/>
            </a:blip>
            <a:srcRect b="-3750" l="-4650" r="4649" t="3750"/>
            <a:stretch/>
          </p:blipFill>
          <p:spPr>
            <a:xfrm>
              <a:off x="769350" y="4518864"/>
              <a:ext cx="1639650" cy="203262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6" name="Google Shape;126;p21"/>
            <p:cNvSpPr txBox="1"/>
            <p:nvPr/>
          </p:nvSpPr>
          <p:spPr>
            <a:xfrm>
              <a:off x="1839950" y="4442675"/>
              <a:ext cx="2310000" cy="1248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latin typeface="Roboto Mono"/>
                  <a:ea typeface="Roboto Mono"/>
                  <a:cs typeface="Roboto Mono"/>
                  <a:sym typeface="Roboto Mono"/>
                </a:rPr>
                <a:t>basic_attack</a:t>
              </a:r>
              <a:endParaRPr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latin typeface="Roboto Mono"/>
                  <a:ea typeface="Roboto Mono"/>
                  <a:cs typeface="Roboto Mono"/>
                  <a:sym typeface="Roboto Mono"/>
                </a:rPr>
                <a:t>swim</a:t>
              </a:r>
              <a:endParaRPr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cxnSp>
          <p:nvCxnSpPr>
            <p:cNvPr id="127" name="Google Shape;127;p21"/>
            <p:cNvCxnSpPr>
              <a:stCxn id="122" idx="2"/>
              <a:endCxn id="126" idx="0"/>
            </p:cNvCxnSpPr>
            <p:nvPr/>
          </p:nvCxnSpPr>
          <p:spPr>
            <a:xfrm flipH="1">
              <a:off x="2994985" y="4094552"/>
              <a:ext cx="1737000" cy="348000"/>
            </a:xfrm>
            <a:prstGeom prst="straightConnector1">
              <a:avLst/>
            </a:prstGeom>
            <a:noFill/>
            <a:ln cap="flat" cmpd="sng" w="19050">
              <a:solidFill>
                <a:srgbClr val="595959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</p:grpSp>
      <p:grpSp>
        <p:nvGrpSpPr>
          <p:cNvPr id="128" name="Google Shape;128;p21"/>
          <p:cNvGrpSpPr/>
          <p:nvPr/>
        </p:nvGrpSpPr>
        <p:grpSpPr>
          <a:xfrm>
            <a:off x="4142323" y="2686552"/>
            <a:ext cx="5140890" cy="2359523"/>
            <a:chOff x="4142323" y="2686552"/>
            <a:chExt cx="5140890" cy="2359523"/>
          </a:xfrm>
        </p:grpSpPr>
        <p:cxnSp>
          <p:nvCxnSpPr>
            <p:cNvPr id="129" name="Google Shape;129;p21"/>
            <p:cNvCxnSpPr>
              <a:stCxn id="122" idx="2"/>
            </p:cNvCxnSpPr>
            <p:nvPr/>
          </p:nvCxnSpPr>
          <p:spPr>
            <a:xfrm>
              <a:off x="4142323" y="2686552"/>
              <a:ext cx="2226300" cy="1020300"/>
            </a:xfrm>
            <a:prstGeom prst="straightConnector1">
              <a:avLst/>
            </a:prstGeom>
            <a:noFill/>
            <a:ln cap="flat" cmpd="sng" w="19050">
              <a:solidFill>
                <a:srgbClr val="595959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pic>
          <p:nvPicPr>
            <p:cNvPr id="130" name="Google Shape;130;p21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6419097" y="3347825"/>
              <a:ext cx="1698250" cy="16982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31" name="Google Shape;131;p21"/>
            <p:cNvSpPr txBox="1"/>
            <p:nvPr/>
          </p:nvSpPr>
          <p:spPr>
            <a:xfrm>
              <a:off x="6973213" y="3228213"/>
              <a:ext cx="2310000" cy="1248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latin typeface="Roboto Mono"/>
                  <a:ea typeface="Roboto Mono"/>
                  <a:cs typeface="Roboto Mono"/>
                  <a:sym typeface="Roboto Mono"/>
                </a:rPr>
                <a:t>fly</a:t>
              </a:r>
              <a:endParaRPr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grpSp>
        <p:nvGrpSpPr>
          <p:cNvPr id="132" name="Google Shape;132;p21"/>
          <p:cNvGrpSpPr/>
          <p:nvPr/>
        </p:nvGrpSpPr>
        <p:grpSpPr>
          <a:xfrm>
            <a:off x="2913814" y="2686552"/>
            <a:ext cx="3769398" cy="2456948"/>
            <a:chOff x="2913814" y="2686552"/>
            <a:chExt cx="3769398" cy="2456948"/>
          </a:xfrm>
        </p:grpSpPr>
        <p:grpSp>
          <p:nvGrpSpPr>
            <p:cNvPr id="133" name="Google Shape;133;p21"/>
            <p:cNvGrpSpPr/>
            <p:nvPr/>
          </p:nvGrpSpPr>
          <p:grpSpPr>
            <a:xfrm>
              <a:off x="2913814" y="3178650"/>
              <a:ext cx="3769398" cy="1964850"/>
              <a:chOff x="3461727" y="4552750"/>
              <a:chExt cx="3769398" cy="1964850"/>
            </a:xfrm>
          </p:grpSpPr>
          <p:pic>
            <p:nvPicPr>
              <p:cNvPr descr="latest" id="134" name="Google Shape;134;p21"/>
              <p:cNvPicPr preferRelativeResize="0"/>
              <p:nvPr/>
            </p:nvPicPr>
            <p:blipFill>
              <a:blip r:embed="rId6">
                <a:alphaModFix/>
              </a:blip>
              <a:stretch>
                <a:fillRect/>
              </a:stretch>
            </p:blipFill>
            <p:spPr>
              <a:xfrm rot="-667252">
                <a:off x="3621110" y="4650935"/>
                <a:ext cx="1190282" cy="176848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35" name="Google Shape;135;p21"/>
              <p:cNvSpPr txBox="1"/>
              <p:nvPr/>
            </p:nvSpPr>
            <p:spPr>
              <a:xfrm>
                <a:off x="4921125" y="4911025"/>
                <a:ext cx="2310000" cy="1248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>
                    <a:latin typeface="Roboto Mono"/>
                    <a:ea typeface="Roboto Mono"/>
                    <a:cs typeface="Roboto Mono"/>
                    <a:sym typeface="Roboto Mono"/>
                  </a:rPr>
                  <a:t>basic_attack</a:t>
                </a:r>
                <a:endParaRPr>
                  <a:latin typeface="Roboto Mono"/>
                  <a:ea typeface="Roboto Mono"/>
                  <a:cs typeface="Roboto Mono"/>
                  <a:sym typeface="Roboto Mono"/>
                </a:endParaRPr>
              </a:p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>
                    <a:latin typeface="Roboto Mono"/>
                    <a:ea typeface="Roboto Mono"/>
                    <a:cs typeface="Roboto Mono"/>
                    <a:sym typeface="Roboto Mono"/>
                  </a:rPr>
                  <a:t>prob</a:t>
                </a:r>
                <a:endParaRPr>
                  <a:latin typeface="Roboto Mono"/>
                  <a:ea typeface="Roboto Mono"/>
                  <a:cs typeface="Roboto Mono"/>
                  <a:sym typeface="Roboto Mono"/>
                </a:endParaRPr>
              </a:p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>
                    <a:latin typeface="Roboto Mono"/>
                    <a:ea typeface="Roboto Mono"/>
                    <a:cs typeface="Roboto Mono"/>
                    <a:sym typeface="Roboto Mono"/>
                  </a:rPr>
                  <a:t>attack</a:t>
                </a:r>
                <a:endParaRPr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</p:grpSp>
        <p:cxnSp>
          <p:nvCxnSpPr>
            <p:cNvPr id="136" name="Google Shape;136;p21"/>
            <p:cNvCxnSpPr>
              <a:stCxn id="122" idx="2"/>
            </p:cNvCxnSpPr>
            <p:nvPr/>
          </p:nvCxnSpPr>
          <p:spPr>
            <a:xfrm flipH="1">
              <a:off x="3842023" y="2686552"/>
              <a:ext cx="300300" cy="769800"/>
            </a:xfrm>
            <a:prstGeom prst="straightConnector1">
              <a:avLst/>
            </a:prstGeom>
            <a:noFill/>
            <a:ln cap="flat" cmpd="sng" w="19050">
              <a:solidFill>
                <a:srgbClr val="595959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