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8"/>
      <p:bold r:id="rId29"/>
      <p:italic r:id="rId30"/>
      <p:boldItalic r:id="rId31"/>
    </p:embeddedFont>
    <p:embeddedFont>
      <p:font typeface="Roboto" panose="02010600030101010101" charset="0"/>
      <p:regular r:id="rId32"/>
      <p:bold r:id="rId33"/>
      <p:italic r:id="rId34"/>
      <p:boldItalic r:id="rId35"/>
    </p:embeddedFont>
    <p:embeddedFont>
      <p:font typeface="Roboto Mono" panose="02010600030101010101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E3CA174-8087-432E-82F1-4ED859DFB2B9}">
  <a:tblStyle styleId="{FE3CA174-8087-432E-82F1-4ED859DFB2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d1526b361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5d1526b361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d1526b36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d1526b36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de21f952f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5de21f952f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de21f952f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5de21f952f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de21f952f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de21f952f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d1526b361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d1526b361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5de21f952f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5de21f952f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5de21f952f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5de21f952f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deac16425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5deac16425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5de21f952f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5de21f952f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dfa6b74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dfa6b74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5de21f952f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5de21f952f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5de21f952f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5de21f952f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5de21f952f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5de21f952f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5de21f952f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5de21f952f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de21f952f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5de21f952f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5de21f952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5de21f952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dfa6b74f0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dfa6b74f0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dfa6b74f0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dfa6b74f0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dfa6b74f0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dfa6b74f0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dfa6b74f0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dfa6b74f0_0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de478949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de478949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de21f95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de21f952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de21f952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de21f952f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Interfaces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 &amp; repr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</a:t>
            </a:r>
            <a:endParaRPr/>
          </a:p>
        </p:txBody>
      </p:sp>
      <p:sp>
        <p:nvSpPr>
          <p:cNvPr id="206" name="Google Shape;206;p23"/>
          <p:cNvSpPr txBox="1"/>
          <p:nvPr/>
        </p:nvSpPr>
        <p:spPr>
          <a:xfrm>
            <a:off x="473300" y="1017725"/>
            <a:ext cx="3649200" cy="1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__str__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'A object'</a:t>
            </a:r>
            <a:endParaRPr sz="1800" b="1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07" name="Google Shape;207;p23"/>
          <p:cNvGrpSpPr/>
          <p:nvPr/>
        </p:nvGrpSpPr>
        <p:grpSpPr>
          <a:xfrm>
            <a:off x="4122500" y="1392575"/>
            <a:ext cx="3853800" cy="711900"/>
            <a:chOff x="4122500" y="1392575"/>
            <a:chExt cx="3853800" cy="711900"/>
          </a:xfrm>
        </p:grpSpPr>
        <p:sp>
          <p:nvSpPr>
            <p:cNvPr id="208" name="Google Shape;208;p23"/>
            <p:cNvSpPr txBox="1"/>
            <p:nvPr/>
          </p:nvSpPr>
          <p:spPr>
            <a:xfrm>
              <a:off x="6249500" y="1392575"/>
              <a:ext cx="1726800" cy="711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&gt;&gt;&gt; a = A()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&gt;&gt;&gt; str(a)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'A object'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cxnSp>
          <p:nvCxnSpPr>
            <p:cNvPr id="209" name="Google Shape;209;p23"/>
            <p:cNvCxnSpPr>
              <a:stCxn id="206" idx="3"/>
              <a:endCxn id="208" idx="1"/>
            </p:cNvCxnSpPr>
            <p:nvPr/>
          </p:nvCxnSpPr>
          <p:spPr>
            <a:xfrm>
              <a:off x="4122500" y="1748525"/>
              <a:ext cx="21270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10" name="Google Shape;210;p23"/>
            <p:cNvSpPr txBox="1"/>
            <p:nvPr/>
          </p:nvSpPr>
          <p:spPr>
            <a:xfrm>
              <a:off x="4551650" y="1442350"/>
              <a:ext cx="1044000" cy="3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specifies</a:t>
              </a:r>
              <a:endParaRPr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11" name="Google Shape;211;p23"/>
          <p:cNvSpPr txBox="1"/>
          <p:nvPr/>
        </p:nvSpPr>
        <p:spPr>
          <a:xfrm>
            <a:off x="452400" y="2324675"/>
            <a:ext cx="80598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__str__ specifies what occurs when str is called on it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Used when calling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print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on an object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3708600" y="3194675"/>
            <a:ext cx="1726800" cy="10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&gt;&gt;&gt; a = A()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&gt;&gt;&gt; print(a)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A object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13" name="Google Shape;213;p23"/>
          <p:cNvSpPr/>
          <p:nvPr/>
        </p:nvSpPr>
        <p:spPr>
          <a:xfrm>
            <a:off x="7189600" y="4511000"/>
            <a:ext cx="19059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a.__str__()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</a:t>
            </a:r>
            <a:endParaRPr/>
          </a:p>
        </p:txBody>
      </p:sp>
      <p:sp>
        <p:nvSpPr>
          <p:cNvPr id="219" name="Google Shape;219;p24"/>
          <p:cNvSpPr txBox="1"/>
          <p:nvPr/>
        </p:nvSpPr>
        <p:spPr>
          <a:xfrm>
            <a:off x="473300" y="1017725"/>
            <a:ext cx="3756900" cy="1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__repr__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'A object'</a:t>
            </a:r>
            <a:endParaRPr sz="1800" b="1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20" name="Google Shape;220;p24"/>
          <p:cNvGrpSpPr/>
          <p:nvPr/>
        </p:nvGrpSpPr>
        <p:grpSpPr>
          <a:xfrm>
            <a:off x="4230200" y="1392575"/>
            <a:ext cx="3746100" cy="711900"/>
            <a:chOff x="4230200" y="1392575"/>
            <a:chExt cx="3746100" cy="711900"/>
          </a:xfrm>
        </p:grpSpPr>
        <p:sp>
          <p:nvSpPr>
            <p:cNvPr id="221" name="Google Shape;221;p24"/>
            <p:cNvSpPr txBox="1"/>
            <p:nvPr/>
          </p:nvSpPr>
          <p:spPr>
            <a:xfrm>
              <a:off x="6249500" y="1392575"/>
              <a:ext cx="1726800" cy="711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&gt;&gt;&gt; a = A()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&gt;&gt;&gt; repr(a)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'A object'</a:t>
              </a:r>
              <a:endParaRPr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cxnSp>
          <p:nvCxnSpPr>
            <p:cNvPr id="222" name="Google Shape;222;p24"/>
            <p:cNvCxnSpPr>
              <a:stCxn id="219" idx="3"/>
              <a:endCxn id="221" idx="1"/>
            </p:cNvCxnSpPr>
            <p:nvPr/>
          </p:nvCxnSpPr>
          <p:spPr>
            <a:xfrm>
              <a:off x="4230200" y="1748525"/>
              <a:ext cx="201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3" name="Google Shape;223;p24"/>
            <p:cNvSpPr txBox="1"/>
            <p:nvPr/>
          </p:nvSpPr>
          <p:spPr>
            <a:xfrm>
              <a:off x="4551650" y="1442350"/>
              <a:ext cx="1044000" cy="3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specifies</a:t>
              </a:r>
              <a:endParaRPr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24" name="Google Shape;224;p24"/>
          <p:cNvSpPr txBox="1"/>
          <p:nvPr/>
        </p:nvSpPr>
        <p:spPr>
          <a:xfrm>
            <a:off x="452400" y="2324675"/>
            <a:ext cx="80598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__repr__ specifies what occurs when repr is called on it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Used when displaying an object in the interpreter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5" name="Google Shape;225;p24"/>
          <p:cNvSpPr txBox="1"/>
          <p:nvPr/>
        </p:nvSpPr>
        <p:spPr>
          <a:xfrm>
            <a:off x="3708600" y="3194675"/>
            <a:ext cx="1726800" cy="10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&gt;&gt;&gt; a = A()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&gt;&gt;&gt; a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A object</a:t>
            </a:r>
            <a:endParaRPr sz="18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26" name="Google Shape;226;p24"/>
          <p:cNvSpPr/>
          <p:nvPr/>
        </p:nvSpPr>
        <p:spPr>
          <a:xfrm>
            <a:off x="7189600" y="4511000"/>
            <a:ext cx="19059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a.__repr__()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 vs repr</a:t>
            </a:r>
            <a:endParaRPr/>
          </a:p>
        </p:txBody>
      </p:sp>
      <p:sp>
        <p:nvSpPr>
          <p:cNvPr id="232" name="Google Shape;232;p25"/>
          <p:cNvSpPr txBox="1"/>
          <p:nvPr/>
        </p:nvSpPr>
        <p:spPr>
          <a:xfrm>
            <a:off x="311700" y="1017725"/>
            <a:ext cx="4260300" cy="28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__str__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'A object'</a:t>
            </a:r>
            <a:endParaRPr sz="1800">
              <a:solidFill>
                <a:srgbClr val="333333"/>
              </a:solidFill>
              <a:highlight>
                <a:srgbClr val="FFF0F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 = A()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print(a)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A object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&lt;__main__.A object at ...&gt;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3" name="Google Shape;233;p25"/>
          <p:cNvSpPr txBox="1"/>
          <p:nvPr/>
        </p:nvSpPr>
        <p:spPr>
          <a:xfrm>
            <a:off x="4656275" y="1017725"/>
            <a:ext cx="4048800" cy="28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__repr__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'A object'</a:t>
            </a:r>
            <a:endParaRPr sz="1800">
              <a:solidFill>
                <a:srgbClr val="333333"/>
              </a:solidFill>
              <a:highlight>
                <a:srgbClr val="FFF0F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 = A()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print(a)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A object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A object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 vs repr</a:t>
            </a:r>
            <a:endParaRPr/>
          </a:p>
        </p:txBody>
      </p:sp>
      <p:sp>
        <p:nvSpPr>
          <p:cNvPr id="239" name="Google Shape;239;p26"/>
          <p:cNvSpPr txBox="1"/>
          <p:nvPr/>
        </p:nvSpPr>
        <p:spPr>
          <a:xfrm>
            <a:off x="311700" y="1017725"/>
            <a:ext cx="4260300" cy="28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</a:t>
            </a: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__str__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'Hello!'</a:t>
            </a:r>
            <a:endParaRPr sz="1800">
              <a:solidFill>
                <a:srgbClr val="333333"/>
              </a:solidFill>
              <a:highlight>
                <a:srgbClr val="FFF0F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__repr__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    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333333"/>
                </a:solidFill>
                <a:highlight>
                  <a:srgbClr val="FFF0F0"/>
                </a:highlight>
                <a:latin typeface="Roboto Mono"/>
                <a:ea typeface="Roboto Mono"/>
                <a:cs typeface="Roboto Mono"/>
                <a:sym typeface="Roboto Mono"/>
              </a:rPr>
              <a:t>'Goodbye!'</a:t>
            </a:r>
            <a:endParaRPr sz="1800">
              <a:solidFill>
                <a:srgbClr val="333333"/>
              </a:solidFill>
              <a:highlight>
                <a:srgbClr val="FFF0F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 = A()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print(a)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Hello!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Goodbye!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Enhancing Linked Lists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 for Linked Lists</a:t>
            </a:r>
            <a:endParaRPr/>
          </a:p>
        </p:txBody>
      </p:sp>
      <p:sp>
        <p:nvSpPr>
          <p:cNvPr id="250" name="Google Shape;250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&gt;&gt;&gt; lnk = Link(1, Link(2, Link.empty))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&gt;&gt;&gt; lnk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Link(1, Link(2))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 for Linked Lists</a:t>
            </a:r>
            <a:endParaRPr/>
          </a:p>
        </p:txBody>
      </p:sp>
      <p:sp>
        <p:nvSpPr>
          <p:cNvPr id="256" name="Google Shape;256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&gt;&gt;&gt; lnk = Link(1, Link(2, Link.empty))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&gt;&gt;&gt; print(lnk)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&lt;1, 2&gt;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equality</a:t>
            </a:r>
            <a:endParaRPr sz="3600"/>
          </a:p>
        </p:txBody>
      </p:sp>
      <p:sp>
        <p:nvSpPr>
          <p:cNvPr id="262" name="Google Shape;262;p3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 == t</a:t>
            </a:r>
            <a:endParaRPr sz="1800"/>
          </a:p>
        </p:txBody>
      </p:sp>
      <p:sp>
        <p:nvSpPr>
          <p:cNvPr id="263" name="Google Shape;263;p30"/>
          <p:cNvSpPr/>
          <p:nvPr/>
        </p:nvSpPr>
        <p:spPr>
          <a:xfrm>
            <a:off x="6942675" y="4511000"/>
            <a:ext cx="21528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s.__eq__(t)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Sequences</a:t>
            </a:r>
            <a:endParaRPr/>
          </a:p>
        </p:txBody>
      </p:sp>
      <p:graphicFrame>
        <p:nvGraphicFramePr>
          <p:cNvPr id="269" name="Google Shape;269;p31"/>
          <p:cNvGraphicFramePr/>
          <p:nvPr/>
        </p:nvGraphicFramePr>
        <p:xfrm>
          <a:off x="952500" y="1050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{FE3CA174-8087-432E-82F1-4ED859DFB2B9}</a:tableStyleId>
              </a:tblPr>
              <a:tblGrid>
                <a:gridCol w="236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2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Operation</a:t>
                      </a:r>
                      <a:endParaRPr>
                        <a:solidFill>
                          <a:srgbClr val="FFFFFF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Result</a:t>
                      </a:r>
                      <a:endParaRPr>
                        <a:solidFill>
                          <a:srgbClr val="FFFFFF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4A86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x in s , x not in s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Returns boolean representing membership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s + t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Concatenates two sequences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s * n , n * s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Concatenates n shallow copies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len(s)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Number of elements in sequence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s[i]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i’th item of sequence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s[i:j], s[i:j:k]</a:t>
                      </a:r>
                      <a:endParaRPr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Slicing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membership</a:t>
            </a:r>
            <a:endParaRPr sz="3600"/>
          </a:p>
        </p:txBody>
      </p:sp>
      <p:sp>
        <p:nvSpPr>
          <p:cNvPr id="275" name="Google Shape;275;p3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x in s, x not in s</a:t>
            </a:r>
            <a:endParaRPr sz="1800"/>
          </a:p>
        </p:txBody>
      </p:sp>
      <p:sp>
        <p:nvSpPr>
          <p:cNvPr id="276" name="Google Shape;276;p32"/>
          <p:cNvSpPr/>
          <p:nvPr/>
        </p:nvSpPr>
        <p:spPr>
          <a:xfrm>
            <a:off x="6942675" y="4511000"/>
            <a:ext cx="21528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s.__contains__(x)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concatenation</a:t>
            </a:r>
            <a:endParaRPr sz="3600"/>
          </a:p>
        </p:txBody>
      </p:sp>
      <p:sp>
        <p:nvSpPr>
          <p:cNvPr id="282" name="Google Shape;282;p3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 + t</a:t>
            </a:r>
            <a:endParaRPr sz="1800"/>
          </a:p>
        </p:txBody>
      </p:sp>
      <p:sp>
        <p:nvSpPr>
          <p:cNvPr id="283" name="Google Shape;283;p33"/>
          <p:cNvSpPr/>
          <p:nvPr/>
        </p:nvSpPr>
        <p:spPr>
          <a:xfrm>
            <a:off x="7189600" y="4511000"/>
            <a:ext cx="19059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s.__add__(t)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repetition</a:t>
            </a:r>
            <a:endParaRPr sz="3600"/>
          </a:p>
        </p:txBody>
      </p:sp>
      <p:sp>
        <p:nvSpPr>
          <p:cNvPr id="289" name="Google Shape;289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 * n, n * s</a:t>
            </a:r>
            <a:endParaRPr sz="1800"/>
          </a:p>
        </p:txBody>
      </p:sp>
      <p:sp>
        <p:nvSpPr>
          <p:cNvPr id="290" name="Google Shape;290;p34"/>
          <p:cNvSpPr/>
          <p:nvPr/>
        </p:nvSpPr>
        <p:spPr>
          <a:xfrm>
            <a:off x="7189600" y="4339175"/>
            <a:ext cx="1905900" cy="744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s.__mul__(n)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s.__rmul__(n)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length</a:t>
            </a:r>
            <a:endParaRPr sz="3600"/>
          </a:p>
        </p:txBody>
      </p:sp>
      <p:sp>
        <p:nvSpPr>
          <p:cNvPr id="296" name="Google Shape;296;p3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len(s)</a:t>
            </a:r>
            <a:endParaRPr sz="1800"/>
          </a:p>
        </p:txBody>
      </p:sp>
      <p:sp>
        <p:nvSpPr>
          <p:cNvPr id="297" name="Google Shape;297;p35"/>
          <p:cNvSpPr/>
          <p:nvPr/>
        </p:nvSpPr>
        <p:spPr>
          <a:xfrm>
            <a:off x="7189600" y="4511000"/>
            <a:ext cx="19059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s.__len__()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indexing</a:t>
            </a:r>
            <a:endParaRPr sz="3600"/>
          </a:p>
        </p:txBody>
      </p:sp>
      <p:sp>
        <p:nvSpPr>
          <p:cNvPr id="303" name="Google Shape;303;p3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s[i]</a:t>
            </a:r>
            <a:endParaRPr sz="1800"/>
          </a:p>
        </p:txBody>
      </p:sp>
      <p:sp>
        <p:nvSpPr>
          <p:cNvPr id="304" name="Google Shape;304;p36"/>
          <p:cNvSpPr/>
          <p:nvPr/>
        </p:nvSpPr>
        <p:spPr>
          <a:xfrm>
            <a:off x="7083775" y="4511000"/>
            <a:ext cx="2011800" cy="5727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s.__getitem__(i)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7"/>
          <p:cNvSpPr txBox="1">
            <a:spLocks noGrp="1"/>
          </p:cNvSpPr>
          <p:nvPr>
            <p:ph type="ctrTitle"/>
          </p:nvPr>
        </p:nvSpPr>
        <p:spPr>
          <a:xfrm>
            <a:off x="311708" y="820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slicing</a:t>
            </a:r>
            <a:endParaRPr sz="3600"/>
          </a:p>
        </p:txBody>
      </p:sp>
      <p:sp>
        <p:nvSpPr>
          <p:cNvPr id="310" name="Google Shape;310;p3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s[i:j], s[i:j:k]</a:t>
            </a:r>
            <a:endParaRPr sz="1800"/>
          </a:p>
        </p:txBody>
      </p:sp>
      <p:sp>
        <p:nvSpPr>
          <p:cNvPr id="311" name="Google Shape;311;p37"/>
          <p:cNvSpPr/>
          <p:nvPr/>
        </p:nvSpPr>
        <p:spPr>
          <a:xfrm>
            <a:off x="5743225" y="4332100"/>
            <a:ext cx="3352500" cy="7515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s.__getitem__(slice(i,j))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s.__getitem__(slice(i,j,k))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15"/>
          <p:cNvGrpSpPr/>
          <p:nvPr/>
        </p:nvGrpSpPr>
        <p:grpSpPr>
          <a:xfrm>
            <a:off x="1206725" y="2106925"/>
            <a:ext cx="3295338" cy="1900500"/>
            <a:chOff x="1206725" y="2106925"/>
            <a:chExt cx="3295338" cy="1900500"/>
          </a:xfrm>
        </p:grpSpPr>
        <p:sp>
          <p:nvSpPr>
            <p:cNvPr id="66" name="Google Shape;66;p15"/>
            <p:cNvSpPr/>
            <p:nvPr/>
          </p:nvSpPr>
          <p:spPr>
            <a:xfrm>
              <a:off x="2771663" y="2106925"/>
              <a:ext cx="1730400" cy="19005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6AA84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1206725" y="2160325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Branch</a:t>
              </a:r>
              <a:endParaRPr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68" name="Google Shape;68;p15"/>
            <p:cNvCxnSpPr>
              <a:stCxn id="67" idx="3"/>
              <a:endCxn id="66" idx="1"/>
            </p:cNvCxnSpPr>
            <p:nvPr/>
          </p:nvCxnSpPr>
          <p:spPr>
            <a:xfrm>
              <a:off x="2003525" y="2307025"/>
              <a:ext cx="768000" cy="750300"/>
            </a:xfrm>
            <a:prstGeom prst="bentConnector3">
              <a:avLst>
                <a:gd name="adj1" fmla="val 50009"/>
              </a:avLst>
            </a:prstGeom>
            <a:noFill/>
            <a:ln w="9525" cap="flat" cmpd="sng">
              <a:solidFill>
                <a:srgbClr val="6AA84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69" name="Google Shape;69;p15"/>
          <p:cNvGrpSpPr/>
          <p:nvPr/>
        </p:nvGrpSpPr>
        <p:grpSpPr>
          <a:xfrm>
            <a:off x="5132450" y="2056825"/>
            <a:ext cx="1939900" cy="1355125"/>
            <a:chOff x="5132450" y="2056825"/>
            <a:chExt cx="1939900" cy="1355125"/>
          </a:xfrm>
        </p:grpSpPr>
        <p:sp>
          <p:nvSpPr>
            <p:cNvPr id="70" name="Google Shape;70;p15"/>
            <p:cNvSpPr/>
            <p:nvPr/>
          </p:nvSpPr>
          <p:spPr>
            <a:xfrm>
              <a:off x="5132450" y="2056825"/>
              <a:ext cx="696300" cy="6726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5598050" y="2799350"/>
              <a:ext cx="696300" cy="6126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6275550" y="2246713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Nodes</a:t>
              </a:r>
              <a:endParaRPr sz="12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73" name="Google Shape;73;p15"/>
            <p:cNvCxnSpPr>
              <a:stCxn id="72" idx="1"/>
              <a:endCxn id="70" idx="3"/>
            </p:cNvCxnSpPr>
            <p:nvPr/>
          </p:nvCxnSpPr>
          <p:spPr>
            <a:xfrm flipH="1">
              <a:off x="5828850" y="2393413"/>
              <a:ext cx="446700" cy="600"/>
            </a:xfrm>
            <a:prstGeom prst="bentConnector3">
              <a:avLst>
                <a:gd name="adj1" fmla="val 50011"/>
              </a:avLst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74" name="Google Shape;74;p15"/>
            <p:cNvCxnSpPr>
              <a:endCxn id="71" idx="3"/>
            </p:cNvCxnSpPr>
            <p:nvPr/>
          </p:nvCxnSpPr>
          <p:spPr>
            <a:xfrm rot="5400000">
              <a:off x="6186350" y="2618150"/>
              <a:ext cx="595500" cy="379500"/>
            </a:xfrm>
            <a:prstGeom prst="bentConnector2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75" name="Google Shape;75;p15"/>
          <p:cNvCxnSpPr/>
          <p:nvPr/>
        </p:nvCxnSpPr>
        <p:spPr>
          <a:xfrm>
            <a:off x="4579275" y="1113075"/>
            <a:ext cx="0" cy="3470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 Abstraction</a:t>
            </a:r>
            <a:endParaRPr/>
          </a:p>
        </p:txBody>
      </p:sp>
      <p:grpSp>
        <p:nvGrpSpPr>
          <p:cNvPr id="77" name="Google Shape;77;p15"/>
          <p:cNvGrpSpPr/>
          <p:nvPr/>
        </p:nvGrpSpPr>
        <p:grpSpPr>
          <a:xfrm>
            <a:off x="2919800" y="1542325"/>
            <a:ext cx="3724800" cy="2465150"/>
            <a:chOff x="2919800" y="1542325"/>
            <a:chExt cx="3724800" cy="2465150"/>
          </a:xfrm>
        </p:grpSpPr>
        <p:grpSp>
          <p:nvGrpSpPr>
            <p:cNvPr id="78" name="Google Shape;78;p15"/>
            <p:cNvGrpSpPr/>
            <p:nvPr/>
          </p:nvGrpSpPr>
          <p:grpSpPr>
            <a:xfrm>
              <a:off x="2919800" y="1542325"/>
              <a:ext cx="3724800" cy="2465150"/>
              <a:chOff x="2919800" y="1542325"/>
              <a:chExt cx="3724800" cy="2465150"/>
            </a:xfrm>
          </p:grpSpPr>
          <p:sp>
            <p:nvSpPr>
              <p:cNvPr id="79" name="Google Shape;79;p15"/>
              <p:cNvSpPr/>
              <p:nvPr/>
            </p:nvSpPr>
            <p:spPr>
              <a:xfrm>
                <a:off x="4346475" y="1542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3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5255475" y="2160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3385400" y="216032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29198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0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38510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47822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5713400" y="2851100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5247800" y="354187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0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6179000" y="3541875"/>
                <a:ext cx="465600" cy="4656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88" name="Google Shape;88;p15"/>
              <p:cNvCxnSpPr>
                <a:stCxn id="79" idx="3"/>
                <a:endCxn id="81" idx="7"/>
              </p:cNvCxnSpPr>
              <p:nvPr/>
            </p:nvCxnSpPr>
            <p:spPr>
              <a:xfrm flipH="1">
                <a:off x="3782861" y="1939739"/>
                <a:ext cx="631800" cy="288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9" name="Google Shape;89;p15"/>
              <p:cNvCxnSpPr>
                <a:stCxn id="79" idx="5"/>
                <a:endCxn id="80" idx="1"/>
              </p:cNvCxnSpPr>
              <p:nvPr/>
            </p:nvCxnSpPr>
            <p:spPr>
              <a:xfrm>
                <a:off x="4743889" y="1939739"/>
                <a:ext cx="579900" cy="288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0" name="Google Shape;90;p15"/>
              <p:cNvCxnSpPr>
                <a:endCxn id="82" idx="0"/>
              </p:cNvCxnSpPr>
              <p:nvPr/>
            </p:nvCxnSpPr>
            <p:spPr>
              <a:xfrm flipH="1">
                <a:off x="3152600" y="2557700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1" name="Google Shape;91;p15"/>
              <p:cNvCxnSpPr>
                <a:stCxn id="81" idx="5"/>
                <a:endCxn id="83" idx="0"/>
              </p:cNvCxnSpPr>
              <p:nvPr/>
            </p:nvCxnSpPr>
            <p:spPr>
              <a:xfrm>
                <a:off x="3782814" y="2557739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2" name="Google Shape;92;p15"/>
              <p:cNvCxnSpPr>
                <a:stCxn id="80" idx="5"/>
                <a:endCxn id="85" idx="0"/>
              </p:cNvCxnSpPr>
              <p:nvPr/>
            </p:nvCxnSpPr>
            <p:spPr>
              <a:xfrm>
                <a:off x="5652889" y="2557739"/>
                <a:ext cx="2934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3" name="Google Shape;93;p15"/>
              <p:cNvCxnSpPr>
                <a:stCxn id="85" idx="3"/>
                <a:endCxn id="86" idx="0"/>
              </p:cNvCxnSpPr>
              <p:nvPr/>
            </p:nvCxnSpPr>
            <p:spPr>
              <a:xfrm flipH="1">
                <a:off x="5480686" y="3248514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4" name="Google Shape;94;p15"/>
              <p:cNvCxnSpPr>
                <a:stCxn id="85" idx="5"/>
                <a:endCxn id="87" idx="0"/>
              </p:cNvCxnSpPr>
              <p:nvPr/>
            </p:nvCxnSpPr>
            <p:spPr>
              <a:xfrm>
                <a:off x="6110814" y="3248514"/>
                <a:ext cx="300900" cy="293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95" name="Google Shape;95;p15"/>
            <p:cNvCxnSpPr>
              <a:stCxn id="80" idx="3"/>
              <a:endCxn id="84" idx="0"/>
            </p:cNvCxnSpPr>
            <p:nvPr/>
          </p:nvCxnSpPr>
          <p:spPr>
            <a:xfrm flipH="1">
              <a:off x="5014961" y="2557739"/>
              <a:ext cx="308700" cy="293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6" name="Google Shape;96;p15"/>
          <p:cNvSpPr txBox="1"/>
          <p:nvPr/>
        </p:nvSpPr>
        <p:spPr>
          <a:xfrm>
            <a:off x="311700" y="1017725"/>
            <a:ext cx="4190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Recursive Description</a:t>
            </a:r>
            <a:endParaRPr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(wooden trees)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97" name="Google Shape;97;p15"/>
          <p:cNvGrpSpPr/>
          <p:nvPr/>
        </p:nvGrpSpPr>
        <p:grpSpPr>
          <a:xfrm>
            <a:off x="3054200" y="1506725"/>
            <a:ext cx="1292400" cy="293400"/>
            <a:chOff x="3054200" y="1506725"/>
            <a:chExt cx="1292400" cy="293400"/>
          </a:xfrm>
        </p:grpSpPr>
        <p:sp>
          <p:nvSpPr>
            <p:cNvPr id="98" name="Google Shape;98;p15"/>
            <p:cNvSpPr/>
            <p:nvPr/>
          </p:nvSpPr>
          <p:spPr>
            <a:xfrm>
              <a:off x="3054200" y="1506725"/>
              <a:ext cx="796800" cy="293400"/>
            </a:xfrm>
            <a:prstGeom prst="roundRect">
              <a:avLst>
                <a:gd name="adj" fmla="val 16667"/>
              </a:avLst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Root</a:t>
              </a:r>
              <a:endParaRPr sz="1200" i="1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9" name="Google Shape;99;p15"/>
            <p:cNvCxnSpPr>
              <a:stCxn id="98" idx="3"/>
              <a:endCxn id="79" idx="2"/>
            </p:cNvCxnSpPr>
            <p:nvPr/>
          </p:nvCxnSpPr>
          <p:spPr>
            <a:xfrm>
              <a:off x="3851000" y="1653425"/>
              <a:ext cx="495600" cy="121800"/>
            </a:xfrm>
            <a:prstGeom prst="bentConnector3">
              <a:avLst>
                <a:gd name="adj1" fmla="val 49987"/>
              </a:avLst>
            </a:prstGeom>
            <a:noFill/>
            <a:ln w="9525" cap="flat" cmpd="sng">
              <a:solidFill>
                <a:srgbClr val="6AA84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00" name="Google Shape;100;p15"/>
          <p:cNvGrpSpPr/>
          <p:nvPr/>
        </p:nvGrpSpPr>
        <p:grpSpPr>
          <a:xfrm>
            <a:off x="3054200" y="2759750"/>
            <a:ext cx="1377750" cy="1075525"/>
            <a:chOff x="3054200" y="2759750"/>
            <a:chExt cx="1377750" cy="1075525"/>
          </a:xfrm>
        </p:grpSpPr>
        <p:sp>
          <p:nvSpPr>
            <p:cNvPr id="101" name="Google Shape;101;p15"/>
            <p:cNvSpPr/>
            <p:nvPr/>
          </p:nvSpPr>
          <p:spPr>
            <a:xfrm>
              <a:off x="3735650" y="2759750"/>
              <a:ext cx="696300" cy="595500"/>
            </a:xfrm>
            <a:prstGeom prst="roundRect">
              <a:avLst>
                <a:gd name="adj" fmla="val 11192"/>
              </a:avLst>
            </a:prstGeom>
            <a:noFill/>
            <a:ln w="19050" cap="flat" cmpd="sng">
              <a:solidFill>
                <a:srgbClr val="6AA84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2" name="Google Shape;102;p15"/>
            <p:cNvGrpSpPr/>
            <p:nvPr/>
          </p:nvGrpSpPr>
          <p:grpSpPr>
            <a:xfrm>
              <a:off x="3054200" y="3355275"/>
              <a:ext cx="1029600" cy="480000"/>
              <a:chOff x="2901800" y="3202875"/>
              <a:chExt cx="1029600" cy="480000"/>
            </a:xfrm>
          </p:grpSpPr>
          <p:sp>
            <p:nvSpPr>
              <p:cNvPr id="103" name="Google Shape;103;p15"/>
              <p:cNvSpPr/>
              <p:nvPr/>
            </p:nvSpPr>
            <p:spPr>
              <a:xfrm>
                <a:off x="2901800" y="3389475"/>
                <a:ext cx="796800" cy="293400"/>
              </a:xfrm>
              <a:prstGeom prst="roundRect">
                <a:avLst>
                  <a:gd name="adj" fmla="val 16667"/>
                </a:avLst>
              </a:pr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rPr>
                  <a:t>Leaf</a:t>
                </a:r>
                <a:endParaRPr sz="1200">
                  <a:solidFill>
                    <a:srgbClr val="FFFFFF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104" name="Google Shape;104;p15"/>
              <p:cNvCxnSpPr>
                <a:stCxn id="103" idx="3"/>
                <a:endCxn id="101" idx="2"/>
              </p:cNvCxnSpPr>
              <p:nvPr/>
            </p:nvCxnSpPr>
            <p:spPr>
              <a:xfrm rot="10800000" flipH="1">
                <a:off x="3698600" y="3202875"/>
                <a:ext cx="232800" cy="333300"/>
              </a:xfrm>
              <a:prstGeom prst="bentConnector2">
                <a:avLst/>
              </a:prstGeom>
              <a:noFill/>
              <a:ln w="9525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105" name="Google Shape;105;p15"/>
          <p:cNvSpPr txBox="1"/>
          <p:nvPr/>
        </p:nvSpPr>
        <p:spPr>
          <a:xfrm>
            <a:off x="4656450" y="1017725"/>
            <a:ext cx="4190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Relative Description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(family trees)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141650" y="4165575"/>
            <a:ext cx="42453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tree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has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root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and a list of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branches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branch is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tree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A tree with zero branches is called a </a:t>
            </a:r>
            <a:r>
              <a:rPr lang="en" sz="12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leaf</a:t>
            </a:r>
            <a:endParaRPr sz="12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4771600" y="4165575"/>
            <a:ext cx="43725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location in a tree is called a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Each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has a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label value</a:t>
            </a:r>
            <a:endParaRPr sz="12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One node can be the </a:t>
            </a:r>
            <a:r>
              <a:rPr lang="en" sz="12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parent/child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 of another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08" name="Google Shape;108;p15"/>
          <p:cNvGrpSpPr/>
          <p:nvPr/>
        </p:nvGrpSpPr>
        <p:grpSpPr>
          <a:xfrm>
            <a:off x="5367650" y="3429850"/>
            <a:ext cx="2424675" cy="670250"/>
            <a:chOff x="5367650" y="3429850"/>
            <a:chExt cx="2424675" cy="670250"/>
          </a:xfrm>
        </p:grpSpPr>
        <p:grpSp>
          <p:nvGrpSpPr>
            <p:cNvPr id="109" name="Google Shape;109;p15"/>
            <p:cNvGrpSpPr/>
            <p:nvPr/>
          </p:nvGrpSpPr>
          <p:grpSpPr>
            <a:xfrm>
              <a:off x="5367650" y="3429850"/>
              <a:ext cx="2424675" cy="479975"/>
              <a:chOff x="5367650" y="3429850"/>
              <a:chExt cx="2424675" cy="479975"/>
            </a:xfrm>
          </p:grpSpPr>
          <p:sp>
            <p:nvSpPr>
              <p:cNvPr id="110" name="Google Shape;110;p15"/>
              <p:cNvSpPr/>
              <p:nvPr/>
            </p:nvSpPr>
            <p:spPr>
              <a:xfrm>
                <a:off x="6298850" y="3639525"/>
                <a:ext cx="225900" cy="270300"/>
              </a:xfrm>
              <a:prstGeom prst="roundRect">
                <a:avLst>
                  <a:gd name="adj" fmla="val 11192"/>
                </a:avLst>
              </a:prstGeom>
              <a:noFill/>
              <a:ln w="19050" cap="flat" cmpd="sng">
                <a:solidFill>
                  <a:srgbClr val="4A86E8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5367650" y="3639525"/>
                <a:ext cx="225900" cy="270300"/>
              </a:xfrm>
              <a:prstGeom prst="roundRect">
                <a:avLst>
                  <a:gd name="adj" fmla="val 11192"/>
                </a:avLst>
              </a:prstGeom>
              <a:noFill/>
              <a:ln w="19050" cap="flat" cmpd="sng">
                <a:solidFill>
                  <a:srgbClr val="4A86E8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2" name="Google Shape;112;p15"/>
              <p:cNvGrpSpPr/>
              <p:nvPr/>
            </p:nvGrpSpPr>
            <p:grpSpPr>
              <a:xfrm>
                <a:off x="6644525" y="3429850"/>
                <a:ext cx="1147800" cy="344700"/>
                <a:chOff x="6644525" y="3429850"/>
                <a:chExt cx="1147800" cy="344700"/>
              </a:xfrm>
            </p:grpSpPr>
            <p:sp>
              <p:nvSpPr>
                <p:cNvPr id="113" name="Google Shape;113;p15"/>
                <p:cNvSpPr/>
                <p:nvPr/>
              </p:nvSpPr>
              <p:spPr>
                <a:xfrm>
                  <a:off x="6995525" y="3429850"/>
                  <a:ext cx="796800" cy="2934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4A86E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200">
                      <a:solidFill>
                        <a:srgbClr val="FFFFFF"/>
                      </a:solidFill>
                      <a:latin typeface="Roboto Mono"/>
                      <a:ea typeface="Roboto Mono"/>
                      <a:cs typeface="Roboto Mono"/>
                      <a:sym typeface="Roboto Mono"/>
                    </a:rPr>
                    <a:t>Labels</a:t>
                  </a:r>
                  <a:endParaRPr sz="1200" i="1">
                    <a:solidFill>
                      <a:srgbClr val="FFFFFF"/>
                    </a:solidFill>
                    <a:latin typeface="Roboto Mono"/>
                    <a:ea typeface="Roboto Mono"/>
                    <a:cs typeface="Roboto Mono"/>
                    <a:sym typeface="Roboto Mono"/>
                  </a:endParaRPr>
                </a:p>
              </p:txBody>
            </p:sp>
            <p:cxnSp>
              <p:nvCxnSpPr>
                <p:cNvPr id="114" name="Google Shape;114;p15"/>
                <p:cNvCxnSpPr>
                  <a:stCxn id="113" idx="1"/>
                  <a:endCxn id="87" idx="6"/>
                </p:cNvCxnSpPr>
                <p:nvPr/>
              </p:nvCxnSpPr>
              <p:spPr>
                <a:xfrm flipH="1">
                  <a:off x="6644525" y="3576550"/>
                  <a:ext cx="351000" cy="198000"/>
                </a:xfrm>
                <a:prstGeom prst="bentConnector3">
                  <a:avLst>
                    <a:gd name="adj1" fmla="val 49989"/>
                  </a:avLst>
                </a:prstGeom>
                <a:noFill/>
                <a:ln w="9525" cap="flat" cmpd="sng">
                  <a:solidFill>
                    <a:srgbClr val="4A86E8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cxnSp>
          </p:grpSp>
        </p:grpSp>
        <p:sp>
          <p:nvSpPr>
            <p:cNvPr id="115" name="Google Shape;115;p15"/>
            <p:cNvSpPr/>
            <p:nvPr/>
          </p:nvSpPr>
          <p:spPr>
            <a:xfrm>
              <a:off x="5623650" y="3699950"/>
              <a:ext cx="1767850" cy="400150"/>
            </a:xfrm>
            <a:custGeom>
              <a:avLst/>
              <a:gdLst/>
              <a:ahLst/>
              <a:cxnLst/>
              <a:rect l="l" t="t" r="r" b="b"/>
              <a:pathLst>
                <a:path w="70714" h="16006" extrusionOk="0">
                  <a:moveTo>
                    <a:pt x="70714" y="0"/>
                  </a:moveTo>
                  <a:lnTo>
                    <a:pt x="70714" y="16006"/>
                  </a:lnTo>
                  <a:lnTo>
                    <a:pt x="13095" y="16006"/>
                  </a:lnTo>
                  <a:lnTo>
                    <a:pt x="13095" y="3201"/>
                  </a:lnTo>
                  <a:lnTo>
                    <a:pt x="0" y="3201"/>
                  </a:lnTo>
                </a:path>
              </a:pathLst>
            </a:cu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/>
        </p:nvSpPr>
        <p:spPr>
          <a:xfrm>
            <a:off x="311700" y="3121825"/>
            <a:ext cx="66276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 = Tree(3, [Tree(2, [Tree(5)]), Tree(4)])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21" name="Google Shape;121;p16"/>
          <p:cNvCxnSpPr/>
          <p:nvPr/>
        </p:nvCxnSpPr>
        <p:spPr>
          <a:xfrm flipH="1">
            <a:off x="7198025" y="1320050"/>
            <a:ext cx="572700" cy="7635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2" name="Google Shape;122;p16"/>
          <p:cNvCxnSpPr/>
          <p:nvPr/>
        </p:nvCxnSpPr>
        <p:spPr>
          <a:xfrm>
            <a:off x="7770725" y="1320050"/>
            <a:ext cx="572700" cy="7635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3" name="Google Shape;123;p16"/>
          <p:cNvCxnSpPr>
            <a:endCxn id="124" idx="0"/>
          </p:cNvCxnSpPr>
          <p:nvPr/>
        </p:nvCxnSpPr>
        <p:spPr>
          <a:xfrm>
            <a:off x="7202350" y="2583025"/>
            <a:ext cx="0" cy="8451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5" name="Google Shape;125;p16"/>
          <p:cNvSpPr/>
          <p:nvPr/>
        </p:nvSpPr>
        <p:spPr>
          <a:xfrm>
            <a:off x="7488700" y="7557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6" name="Google Shape;126;p16"/>
          <p:cNvSpPr/>
          <p:nvPr/>
        </p:nvSpPr>
        <p:spPr>
          <a:xfrm>
            <a:off x="6916000" y="20919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8061400" y="20919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6916000" y="3428125"/>
            <a:ext cx="572700" cy="572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2165975" y="3198825"/>
            <a:ext cx="177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2717277" y="3198825"/>
            <a:ext cx="25143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5477925" y="3198825"/>
            <a:ext cx="996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947975" y="3466525"/>
            <a:ext cx="1776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871775" y="3984975"/>
            <a:ext cx="1895400" cy="346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871775" y="4530325"/>
            <a:ext cx="1895400" cy="346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7392950" y="678550"/>
            <a:ext cx="763500" cy="763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6846113" y="2022500"/>
            <a:ext cx="763500" cy="2103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7966000" y="2022500"/>
            <a:ext cx="763500" cy="763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97A7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6"/>
          <p:cNvSpPr txBox="1"/>
          <p:nvPr/>
        </p:nvSpPr>
        <p:spPr>
          <a:xfrm>
            <a:off x="327625" y="3375925"/>
            <a:ext cx="18954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t.label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8" name="Google Shape;138;p16"/>
          <p:cNvSpPr txBox="1"/>
          <p:nvPr/>
        </p:nvSpPr>
        <p:spPr>
          <a:xfrm>
            <a:off x="327625" y="3620575"/>
            <a:ext cx="369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311700" y="3885050"/>
            <a:ext cx="33567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t.branches[0].label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0" name="Google Shape;140;p16"/>
          <p:cNvSpPr txBox="1"/>
          <p:nvPr/>
        </p:nvSpPr>
        <p:spPr>
          <a:xfrm>
            <a:off x="327625" y="4157575"/>
            <a:ext cx="369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327625" y="4454275"/>
            <a:ext cx="41721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t.branches[1].is_leaf()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2" name="Google Shape;142;p16"/>
          <p:cNvSpPr txBox="1"/>
          <p:nvPr/>
        </p:nvSpPr>
        <p:spPr>
          <a:xfrm>
            <a:off x="311700" y="4703425"/>
            <a:ext cx="9135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3" name="Google Shape;143;p16"/>
          <p:cNvSpPr/>
          <p:nvPr/>
        </p:nvSpPr>
        <p:spPr>
          <a:xfrm>
            <a:off x="7614575" y="882175"/>
            <a:ext cx="319800" cy="319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4" name="Google Shape;144;p16"/>
          <p:cNvGrpSpPr/>
          <p:nvPr/>
        </p:nvGrpSpPr>
        <p:grpSpPr>
          <a:xfrm>
            <a:off x="468100" y="220225"/>
            <a:ext cx="6247800" cy="2712300"/>
            <a:chOff x="468100" y="1439425"/>
            <a:chExt cx="6247800" cy="2712300"/>
          </a:xfrm>
        </p:grpSpPr>
        <p:sp>
          <p:nvSpPr>
            <p:cNvPr id="145" name="Google Shape;145;p16"/>
            <p:cNvSpPr txBox="1"/>
            <p:nvPr/>
          </p:nvSpPr>
          <p:spPr>
            <a:xfrm>
              <a:off x="468100" y="1439425"/>
              <a:ext cx="6247800" cy="19293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class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Tree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def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__init__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, 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label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,</a:t>
              </a:r>
              <a:r>
                <a:rPr lang="en" sz="1800" dirty="0">
                  <a:solidFill>
                    <a:srgbClr val="674EA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branches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[]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5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	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self.label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label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6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	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self.branches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=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branches</a:t>
              </a:r>
              <a:endParaRPr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6" name="Google Shape;146;p16"/>
            <p:cNvSpPr txBox="1"/>
            <p:nvPr/>
          </p:nvSpPr>
          <p:spPr>
            <a:xfrm>
              <a:off x="468100" y="1992175"/>
              <a:ext cx="6247800" cy="76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for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b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in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branches: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4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	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assert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isinstance(b, Tree)</a:t>
              </a:r>
              <a:endParaRPr sz="1800" dirty="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7" name="Google Shape;147;p16"/>
            <p:cNvSpPr txBox="1"/>
            <p:nvPr/>
          </p:nvSpPr>
          <p:spPr>
            <a:xfrm>
              <a:off x="468100" y="3344425"/>
              <a:ext cx="6247800" cy="8073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7</a:t>
              </a:r>
              <a:r>
                <a:rPr lang="en" sz="1800" dirty="0"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def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dirty="0">
                  <a:solidFill>
                    <a:srgbClr val="0378CE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is_leaf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(</a:t>
              </a:r>
              <a:r>
                <a:rPr lang="en" sz="1800" dirty="0">
                  <a:solidFill>
                    <a:srgbClr val="7A5FE7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self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):</a:t>
              </a:r>
              <a:endParaRPr sz="18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8" name="Google Shape;148;p16"/>
            <p:cNvSpPr txBox="1"/>
            <p:nvPr/>
          </p:nvSpPr>
          <p:spPr>
            <a:xfrm>
              <a:off x="468100" y="3622700"/>
              <a:ext cx="6247800" cy="52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dirty="0">
                  <a:latin typeface="Roboto Mono"/>
                  <a:ea typeface="Roboto Mono"/>
                  <a:cs typeface="Roboto Mono"/>
                  <a:sym typeface="Roboto Mono"/>
                </a:rPr>
                <a:t>8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	return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800" b="1" dirty="0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not</a:t>
              </a:r>
              <a:r>
                <a:rPr lang="en" sz="1800" dirty="0">
                  <a:solidFill>
                    <a:srgbClr val="000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self.branches</a:t>
              </a:r>
              <a:endParaRPr sz="18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Pruning</a:t>
            </a:r>
            <a:endParaRPr/>
          </a:p>
        </p:txBody>
      </p:sp>
      <p:sp>
        <p:nvSpPr>
          <p:cNvPr id="154" name="Google Shape;15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Goal: Given a Tree, t, and a value x, remove each branch with label equal to x</a:t>
            </a:r>
            <a:endParaRPr sz="160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55" name="Google Shape;15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04675"/>
            <a:ext cx="5364985" cy="288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7"/>
          <p:cNvPicPr preferRelativeResize="0"/>
          <p:nvPr/>
        </p:nvPicPr>
        <p:blipFill rotWithShape="1">
          <a:blip r:embed="rId3">
            <a:alphaModFix/>
          </a:blip>
          <a:srcRect l="39117" r="31092" b="52976"/>
          <a:stretch/>
        </p:blipFill>
        <p:spPr>
          <a:xfrm>
            <a:off x="7096675" y="2087025"/>
            <a:ext cx="1598275" cy="1357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17"/>
          <p:cNvCxnSpPr/>
          <p:nvPr/>
        </p:nvCxnSpPr>
        <p:spPr>
          <a:xfrm>
            <a:off x="4010700" y="2648300"/>
            <a:ext cx="2541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8" name="Google Shape;158;p17"/>
          <p:cNvSpPr txBox="1"/>
          <p:nvPr/>
        </p:nvSpPr>
        <p:spPr>
          <a:xfrm>
            <a:off x="4163775" y="2127125"/>
            <a:ext cx="211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prune(t, 1)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59" name="Google Shape;159;p17"/>
          <p:cNvSpPr/>
          <p:nvPr/>
        </p:nvSpPr>
        <p:spPr>
          <a:xfrm>
            <a:off x="7392950" y="49172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Interfaces</a:t>
            </a:r>
            <a:endParaRPr/>
          </a:p>
        </p:txBody>
      </p:sp>
      <p:sp>
        <p:nvSpPr>
          <p:cNvPr id="170" name="Google Shape;17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8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Describe how you can interact with an object without necessarily implementing it.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sp>
        <p:nvSpPr>
          <p:cNvPr id="171" name="Google Shape;171;p19"/>
          <p:cNvSpPr txBox="1"/>
          <p:nvPr/>
        </p:nvSpPr>
        <p:spPr>
          <a:xfrm>
            <a:off x="964050" y="2129525"/>
            <a:ext cx="2712300" cy="7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s = 'Hi there!'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print(s)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2" name="Google Shape;172;p19"/>
          <p:cNvSpPr txBox="1"/>
          <p:nvPr/>
        </p:nvSpPr>
        <p:spPr>
          <a:xfrm>
            <a:off x="964050" y="2834525"/>
            <a:ext cx="27123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&lt;string object at ...&gt;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86325" y="2571750"/>
            <a:ext cx="4302300" cy="939000"/>
          </a:xfrm>
          <a:prstGeom prst="mathMultiply">
            <a:avLst>
              <a:gd name="adj1" fmla="val 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9"/>
          <p:cNvSpPr txBox="1"/>
          <p:nvPr/>
        </p:nvSpPr>
        <p:spPr>
          <a:xfrm>
            <a:off x="964050" y="3220025"/>
            <a:ext cx="27123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Hi there!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5266350" y="2289275"/>
            <a:ext cx="27123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&gt;&gt;&gt; 1 + 2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6" name="Google Shape;176;p19"/>
          <p:cNvSpPr txBox="1"/>
          <p:nvPr/>
        </p:nvSpPr>
        <p:spPr>
          <a:xfrm>
            <a:off x="5266350" y="2674775"/>
            <a:ext cx="3566100" cy="7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TypeError: unsupported operand type(s) for +: 'int' and 'int'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7" name="Google Shape;177;p19"/>
          <p:cNvSpPr/>
          <p:nvPr/>
        </p:nvSpPr>
        <p:spPr>
          <a:xfrm>
            <a:off x="3886200" y="2571750"/>
            <a:ext cx="6134100" cy="939000"/>
          </a:xfrm>
          <a:prstGeom prst="mathMultiply">
            <a:avLst>
              <a:gd name="adj1" fmla="val 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9"/>
          <p:cNvSpPr txBox="1"/>
          <p:nvPr/>
        </p:nvSpPr>
        <p:spPr>
          <a:xfrm>
            <a:off x="5266350" y="3379775"/>
            <a:ext cx="27123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Magic Methods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Magic Methods</a:t>
            </a:r>
            <a:endParaRPr/>
          </a:p>
        </p:txBody>
      </p:sp>
      <p:sp>
        <p:nvSpPr>
          <p:cNvPr id="189" name="Google Shape;18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0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These are specially named methods that are callable outside the ordinary dot notation.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__init__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1"/>
          <p:cNvSpPr txBox="1"/>
          <p:nvPr/>
        </p:nvSpPr>
        <p:spPr>
          <a:xfrm>
            <a:off x="459375" y="2268975"/>
            <a:ext cx="4051500" cy="14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BB0066"/>
                </a:solidFill>
                <a:latin typeface="Roboto Mono"/>
                <a:ea typeface="Roboto Mono"/>
                <a:cs typeface="Roboto Mono"/>
                <a:sym typeface="Roboto Mono"/>
              </a:rPr>
              <a:t>A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, num):</a:t>
            </a:r>
            <a:endParaRPr sz="1800"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800">
                <a:solidFill>
                  <a:srgbClr val="007020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800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.num = num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91" name="Google Shape;191;p21"/>
          <p:cNvGrpSpPr/>
          <p:nvPr/>
        </p:nvGrpSpPr>
        <p:grpSpPr>
          <a:xfrm>
            <a:off x="4510875" y="2679650"/>
            <a:ext cx="3451500" cy="588175"/>
            <a:chOff x="4510875" y="2679650"/>
            <a:chExt cx="3451500" cy="588175"/>
          </a:xfrm>
        </p:grpSpPr>
        <p:sp>
          <p:nvSpPr>
            <p:cNvPr id="192" name="Google Shape;192;p21"/>
            <p:cNvSpPr txBox="1"/>
            <p:nvPr/>
          </p:nvSpPr>
          <p:spPr>
            <a:xfrm>
              <a:off x="6235575" y="2731725"/>
              <a:ext cx="1726800" cy="53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079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333333"/>
                  </a:solidFill>
                  <a:latin typeface="Consolas"/>
                  <a:ea typeface="Consolas"/>
                  <a:cs typeface="Consolas"/>
                  <a:sym typeface="Consolas"/>
                </a:rPr>
                <a:t>&gt;&gt;&gt; a = A(5)</a:t>
              </a:r>
              <a:endParaRPr sz="18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cxnSp>
          <p:nvCxnSpPr>
            <p:cNvPr id="193" name="Google Shape;193;p21"/>
            <p:cNvCxnSpPr>
              <a:stCxn id="190" idx="3"/>
              <a:endCxn id="192" idx="1"/>
            </p:cNvCxnSpPr>
            <p:nvPr/>
          </p:nvCxnSpPr>
          <p:spPr>
            <a:xfrm>
              <a:off x="4510875" y="2999775"/>
              <a:ext cx="17247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94" name="Google Shape;194;p21"/>
            <p:cNvSpPr txBox="1"/>
            <p:nvPr/>
          </p:nvSpPr>
          <p:spPr>
            <a:xfrm>
              <a:off x="4766250" y="2679650"/>
              <a:ext cx="1044000" cy="38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specifies</a:t>
              </a:r>
              <a:endParaRPr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95" name="Google Shape;195;p21"/>
          <p:cNvSpPr/>
          <p:nvPr/>
        </p:nvSpPr>
        <p:spPr>
          <a:xfrm>
            <a:off x="6928550" y="4416775"/>
            <a:ext cx="2166900" cy="6672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Equivalent to: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 = A.__new__(A))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a.__init__(5)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820</Words>
  <Application>Microsoft Office PowerPoint</Application>
  <PresentationFormat>全屏显示(16:9)</PresentationFormat>
  <Paragraphs>194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0" baseType="lpstr">
      <vt:lpstr>Consolas</vt:lpstr>
      <vt:lpstr>Roboto Mono</vt:lpstr>
      <vt:lpstr>Roboto</vt:lpstr>
      <vt:lpstr>Arial</vt:lpstr>
      <vt:lpstr>Simple Light</vt:lpstr>
      <vt:lpstr>Interfaces</vt:lpstr>
      <vt:lpstr>Trees</vt:lpstr>
      <vt:lpstr>Tree Abstraction</vt:lpstr>
      <vt:lpstr>PowerPoint 演示文稿</vt:lpstr>
      <vt:lpstr>Pruning</vt:lpstr>
      <vt:lpstr>Interfaces</vt:lpstr>
      <vt:lpstr>Interfaces</vt:lpstr>
      <vt:lpstr>Magic Methods</vt:lpstr>
      <vt:lpstr>Magic Methods</vt:lpstr>
      <vt:lpstr>str &amp; repr</vt:lpstr>
      <vt:lpstr>str</vt:lpstr>
      <vt:lpstr>repr</vt:lpstr>
      <vt:lpstr>str vs repr</vt:lpstr>
      <vt:lpstr>str vs repr</vt:lpstr>
      <vt:lpstr>Enhancing Linked Lists</vt:lpstr>
      <vt:lpstr>repr for Linked Lists</vt:lpstr>
      <vt:lpstr>str for Linked Lists</vt:lpstr>
      <vt:lpstr>equality</vt:lpstr>
      <vt:lpstr>Sequences</vt:lpstr>
      <vt:lpstr>membership</vt:lpstr>
      <vt:lpstr>concatenation</vt:lpstr>
      <vt:lpstr>repetition</vt:lpstr>
      <vt:lpstr>length</vt:lpstr>
      <vt:lpstr>indexing</vt:lpstr>
      <vt:lpstr>slicing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Interfaces</dc:title>
  <dc:creator>xinyu</dc:creator>
  <cp:lastModifiedBy>xinyu</cp:lastModifiedBy>
  <cp:revision>2</cp:revision>
  <dcterms:modified xsi:type="dcterms:W3CDTF">2019-11-20T00:06:43Z</dcterms:modified>
</cp:coreProperties>
</file>