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6"/>
  </p:notesMasterIdLst>
  <p:sldIdLst>
    <p:sldId id="347" r:id="rId2"/>
    <p:sldId id="348" r:id="rId3"/>
    <p:sldId id="349" r:id="rId4"/>
    <p:sldId id="276" r:id="rId5"/>
    <p:sldId id="299" r:id="rId6"/>
    <p:sldId id="302" r:id="rId7"/>
    <p:sldId id="303" r:id="rId8"/>
    <p:sldId id="304" r:id="rId9"/>
    <p:sldId id="305" r:id="rId10"/>
    <p:sldId id="341" r:id="rId11"/>
    <p:sldId id="342" r:id="rId12"/>
    <p:sldId id="343" r:id="rId13"/>
    <p:sldId id="309" r:id="rId14"/>
    <p:sldId id="339" r:id="rId15"/>
    <p:sldId id="356" r:id="rId16"/>
    <p:sldId id="340" r:id="rId17"/>
    <p:sldId id="318" r:id="rId18"/>
    <p:sldId id="369" r:id="rId19"/>
    <p:sldId id="370" r:id="rId20"/>
    <p:sldId id="335" r:id="rId21"/>
    <p:sldId id="317" r:id="rId22"/>
    <p:sldId id="367" r:id="rId23"/>
    <p:sldId id="319" r:id="rId24"/>
    <p:sldId id="320" r:id="rId25"/>
    <p:sldId id="336" r:id="rId26"/>
    <p:sldId id="322" r:id="rId27"/>
    <p:sldId id="323" r:id="rId28"/>
    <p:sldId id="338" r:id="rId29"/>
    <p:sldId id="371" r:id="rId30"/>
    <p:sldId id="372" r:id="rId31"/>
    <p:sldId id="373" r:id="rId32"/>
    <p:sldId id="345" r:id="rId33"/>
    <p:sldId id="361" r:id="rId34"/>
    <p:sldId id="365" r:id="rId35"/>
    <p:sldId id="362" r:id="rId36"/>
    <p:sldId id="363" r:id="rId37"/>
    <p:sldId id="364" r:id="rId38"/>
    <p:sldId id="331" r:id="rId39"/>
    <p:sldId id="376" r:id="rId40"/>
    <p:sldId id="377" r:id="rId41"/>
    <p:sldId id="332" r:id="rId42"/>
    <p:sldId id="374" r:id="rId43"/>
    <p:sldId id="375" r:id="rId44"/>
    <p:sldId id="314" r:id="rId4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2009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74823"/>
  </p:normalViewPr>
  <p:slideViewPr>
    <p:cSldViewPr>
      <p:cViewPr varScale="1">
        <p:scale>
          <a:sx n="97" d="100"/>
          <a:sy n="97" d="100"/>
        </p:scale>
        <p:origin x="2004" y="90"/>
      </p:cViewPr>
      <p:guideLst>
        <p:guide orient="horz" pos="2296"/>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336E7-F42F-4A2E-9F47-4CAB93D18031}" type="datetimeFigureOut">
              <a:rPr lang="zh-CN" altLang="en-US" smtClean="0"/>
              <a:t>2025/8/24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9DC25-1DF3-4044-A1F0-C273483743DC}" type="slidenum">
              <a:rPr lang="zh-CN" altLang="en-US" smtClean="0"/>
              <a:t>‹#›</a:t>
            </a:fld>
            <a:endParaRPr lang="zh-CN" altLang="en-US"/>
          </a:p>
        </p:txBody>
      </p:sp>
    </p:spTree>
    <p:extLst>
      <p:ext uri="{BB962C8B-B14F-4D97-AF65-F5344CB8AC3E}">
        <p14:creationId xmlns:p14="http://schemas.microsoft.com/office/powerpoint/2010/main" val="2359799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经典逻辑：命题逻辑</a:t>
            </a:r>
            <a:r>
              <a:rPr lang="en-US" altLang="zh-CN" dirty="0"/>
              <a:t>(</a:t>
            </a:r>
            <a:r>
              <a:rPr lang="zh-CN" altLang="en-US" dirty="0"/>
              <a:t>又称</a:t>
            </a:r>
            <a:r>
              <a:rPr lang="en-US" altLang="zh-CN" dirty="0"/>
              <a:t>0</a:t>
            </a:r>
            <a:r>
              <a:rPr lang="zh-CN" altLang="en-US" dirty="0"/>
              <a:t>阶逻辑</a:t>
            </a:r>
            <a:r>
              <a:rPr lang="en-US" altLang="zh-CN" dirty="0"/>
              <a:t>)</a:t>
            </a:r>
            <a:r>
              <a:rPr lang="zh-CN" altLang="en-US" dirty="0"/>
              <a:t>与一阶谓词逻辑</a:t>
            </a:r>
            <a:endParaRPr lang="en-US" altLang="zh-CN" dirty="0"/>
          </a:p>
          <a:p>
            <a:r>
              <a:rPr lang="zh-CN" altLang="en-US" dirty="0"/>
              <a:t>多值逻辑、二阶谓词逻辑（以谓词为变元）、模态逻辑、时态逻辑、</a:t>
            </a:r>
            <a:r>
              <a:rPr lang="en-US" altLang="zh-CN" dirty="0"/>
              <a:t>lambda</a:t>
            </a:r>
            <a:r>
              <a:rPr lang="zh-CN" altLang="en-US" dirty="0"/>
              <a:t>演算、</a:t>
            </a:r>
            <a:r>
              <a:rPr lang="en-US" altLang="zh-CN" dirty="0"/>
              <a:t>pi</a:t>
            </a:r>
            <a:r>
              <a:rPr lang="zh-CN" altLang="en-US" dirty="0"/>
              <a:t>演算等</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2</a:t>
            </a:fld>
            <a:endParaRPr lang="zh-CN" altLang="en-US"/>
          </a:p>
        </p:txBody>
      </p:sp>
    </p:spTree>
    <p:extLst>
      <p:ext uri="{BB962C8B-B14F-4D97-AF65-F5344CB8AC3E}">
        <p14:creationId xmlns:p14="http://schemas.microsoft.com/office/powerpoint/2010/main" val="1226316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注意仅当</a:t>
            </a:r>
            <a:r>
              <a:rPr lang="en-US" altLang="zh-CN" dirty="0"/>
              <a:t>/</a:t>
            </a:r>
            <a:r>
              <a:rPr lang="zh-CN" altLang="en-US" dirty="0"/>
              <a:t>只有</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18</a:t>
            </a:fld>
            <a:endParaRPr lang="zh-CN" altLang="en-US"/>
          </a:p>
        </p:txBody>
      </p:sp>
    </p:spTree>
    <p:extLst>
      <p:ext uri="{BB962C8B-B14F-4D97-AF65-F5344CB8AC3E}">
        <p14:creationId xmlns:p14="http://schemas.microsoft.com/office/powerpoint/2010/main" val="4229188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i="0" dirty="0"/>
              <a:t>x</a:t>
            </a:r>
            <a:r>
              <a:rPr lang="zh-CN" altLang="en-US" i="0" dirty="0"/>
              <a:t>除非</a:t>
            </a:r>
            <a:r>
              <a:rPr lang="en-US" altLang="zh-CN" sz="1200" i="0" dirty="0">
                <a:latin typeface="Times New Roman" panose="02020603050405020304" pitchFamily="18" charset="0"/>
                <a:cs typeface="Times New Roman" panose="02020603050405020304" pitchFamily="18" charset="0"/>
              </a:rPr>
              <a:t>s</a:t>
            </a:r>
            <a:r>
              <a:rPr lang="zh-CN" altLang="en-US" i="0" dirty="0"/>
              <a:t>：</a:t>
            </a:r>
            <a:r>
              <a:rPr lang="en-US" altLang="zh-CN" sz="1200" i="0" dirty="0">
                <a:latin typeface="Times New Roman" panose="02020603050405020304" pitchFamily="18" charset="0"/>
                <a:cs typeface="Times New Roman" panose="02020603050405020304" pitchFamily="18" charset="0"/>
              </a:rPr>
              <a:t>¬x-&gt;s,  </a:t>
            </a:r>
            <a:r>
              <a:rPr lang="zh-CN" altLang="en-US" sz="1200" i="0" dirty="0">
                <a:latin typeface="Times New Roman" panose="02020603050405020304" pitchFamily="18" charset="0"/>
                <a:cs typeface="Times New Roman" panose="02020603050405020304" pitchFamily="18" charset="0"/>
              </a:rPr>
              <a:t>即</a:t>
            </a:r>
            <a:r>
              <a:rPr lang="en-US" altLang="zh-CN" sz="1200" i="0" dirty="0">
                <a:latin typeface="Times New Roman" panose="02020603050405020304" pitchFamily="18" charset="0"/>
                <a:cs typeface="Times New Roman" panose="02020603050405020304" pitchFamily="18" charset="0"/>
              </a:rPr>
              <a:t>¬s</a:t>
            </a:r>
            <a:r>
              <a:rPr lang="en-US" altLang="zh-CN" i="0" dirty="0"/>
              <a:t>-&gt;x</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i="0" dirty="0">
                <a:latin typeface="Times New Roman" panose="02020603050405020304" pitchFamily="18" charset="0"/>
                <a:cs typeface="Times New Roman" panose="02020603050405020304" pitchFamily="18" charset="0"/>
                <a:sym typeface="Symbol" panose="05050102010706020507" pitchFamily="18" charset="2"/>
              </a:rPr>
              <a:t>只要就，</a:t>
            </a:r>
            <a:r>
              <a:rPr lang="en-US" altLang="zh-CN" sz="1200" i="0" dirty="0">
                <a:latin typeface="Times New Roman" panose="02020603050405020304" pitchFamily="18" charset="0"/>
                <a:cs typeface="Times New Roman" panose="02020603050405020304" pitchFamily="18" charset="0"/>
                <a:sym typeface="Symbol" panose="05050102010706020507" pitchFamily="18" charset="2"/>
              </a:rPr>
              <a:t>r </a:t>
            </a:r>
            <a:r>
              <a:rPr lang="en-US" altLang="zh-CN" sz="1200" i="0" dirty="0">
                <a:latin typeface="Times New Roman" panose="02020603050405020304" pitchFamily="18" charset="0"/>
                <a:cs typeface="Times New Roman" panose="02020603050405020304" pitchFamily="18" charset="0"/>
              </a:rPr>
              <a:t>¬q</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19</a:t>
            </a:fld>
            <a:endParaRPr lang="zh-CN" altLang="en-US"/>
          </a:p>
        </p:txBody>
      </p:sp>
    </p:spTree>
    <p:extLst>
      <p:ext uri="{BB962C8B-B14F-4D97-AF65-F5344CB8AC3E}">
        <p14:creationId xmlns:p14="http://schemas.microsoft.com/office/powerpoint/2010/main" val="1077478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b="0" i="1" dirty="0" err="1">
                <a:solidFill>
                  <a:srgbClr val="2009CD"/>
                </a:solidFill>
                <a:latin typeface="Times New Roman" charset="0"/>
                <a:ea typeface="宋体" charset="0"/>
                <a:cs typeface="Times New Roman" charset="0"/>
                <a:sym typeface="Symbol" charset="2"/>
              </a:rPr>
              <a:t>p</a:t>
            </a:r>
            <a:r>
              <a:rPr lang="en-US" altLang="zh-CN" sz="1200" b="0" dirty="0" err="1">
                <a:solidFill>
                  <a:srgbClr val="2009CD"/>
                </a:solidFill>
                <a:latin typeface="Times New Roman" charset="0"/>
                <a:ea typeface="宋体" charset="0"/>
                <a:cs typeface="Times New Roman" charset="0"/>
                <a:sym typeface="Symbol" charset="2"/>
              </a:rPr>
              <a:t>q</a:t>
            </a:r>
            <a:r>
              <a:rPr lang="en-US" altLang="zh-CN" sz="1200" b="0" i="1" dirty="0" err="1">
                <a:solidFill>
                  <a:srgbClr val="2009CD"/>
                </a:solidFill>
                <a:latin typeface="Times New Roman" charset="0"/>
                <a:ea typeface="宋体" charset="0"/>
                <a:cs typeface="Times New Roman" charset="0"/>
                <a:sym typeface="Symbol" charset="2"/>
              </a:rPr>
              <a:t>r</a:t>
            </a:r>
            <a:r>
              <a:rPr lang="zh-CN" altLang="en-US" sz="1200" b="0" i="1" dirty="0">
                <a:solidFill>
                  <a:srgbClr val="2009CD"/>
                </a:solidFill>
                <a:latin typeface="Times New Roman" charset="0"/>
                <a:ea typeface="宋体" charset="0"/>
                <a:cs typeface="Times New Roman" charset="0"/>
                <a:sym typeface="Symbol" charset="2"/>
              </a:rPr>
              <a:t>为真，</a:t>
            </a:r>
            <a:r>
              <a:rPr lang="en-US" altLang="zh-CN" sz="1200" b="0" dirty="0" err="1">
                <a:solidFill>
                  <a:srgbClr val="2009CD"/>
                </a:solidFill>
                <a:latin typeface="Times New Roman" charset="0"/>
                <a:ea typeface="宋体" charset="0"/>
                <a:cs typeface="Times New Roman" charset="0"/>
                <a:sym typeface="Symbol" charset="2"/>
              </a:rPr>
              <a:t>q</a:t>
            </a:r>
            <a:r>
              <a:rPr lang="en-US" altLang="zh-CN" sz="1200" b="0" i="1" dirty="0" err="1">
                <a:solidFill>
                  <a:srgbClr val="2009CD"/>
                </a:solidFill>
                <a:latin typeface="Times New Roman" charset="0"/>
                <a:ea typeface="宋体" charset="0"/>
                <a:cs typeface="Times New Roman" charset="0"/>
                <a:sym typeface="Symbol" charset="2"/>
              </a:rPr>
              <a:t>r</a:t>
            </a:r>
            <a:r>
              <a:rPr lang="zh-CN" altLang="en-US" sz="1200" b="0" i="1" dirty="0">
                <a:solidFill>
                  <a:srgbClr val="2009CD"/>
                </a:solidFill>
                <a:latin typeface="Times New Roman" charset="0"/>
                <a:ea typeface="宋体" charset="0"/>
                <a:cs typeface="Times New Roman" charset="0"/>
                <a:sym typeface="Symbol" charset="2"/>
              </a:rPr>
              <a:t>为真，</a:t>
            </a:r>
            <a:r>
              <a:rPr lang="en-US" altLang="zh-CN" sz="1200" b="0" i="1" dirty="0">
                <a:solidFill>
                  <a:srgbClr val="2009CD"/>
                </a:solidFill>
                <a:latin typeface="Times New Roman" charset="0"/>
                <a:ea typeface="宋体" charset="0"/>
                <a:cs typeface="Times New Roman" charset="0"/>
                <a:sym typeface="Symbol" charset="2"/>
              </a:rPr>
              <a:t>r</a:t>
            </a:r>
            <a:r>
              <a:rPr lang="zh-CN" altLang="en-US" sz="1200" b="0" i="1" dirty="0">
                <a:solidFill>
                  <a:srgbClr val="2009CD"/>
                </a:solidFill>
                <a:latin typeface="Times New Roman" charset="0"/>
                <a:ea typeface="宋体" charset="0"/>
                <a:cs typeface="Times New Roman" charset="0"/>
                <a:sym typeface="Symbol" charset="2"/>
              </a:rPr>
              <a:t>为真</a:t>
            </a:r>
            <a:endParaRPr lang="zh-CN" altLang="en-US" b="0"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21</a:t>
            </a:fld>
            <a:endParaRPr lang="zh-CN" altLang="en-US"/>
          </a:p>
        </p:txBody>
      </p:sp>
    </p:spTree>
    <p:extLst>
      <p:ext uri="{BB962C8B-B14F-4D97-AF65-F5344CB8AC3E}">
        <p14:creationId xmlns:p14="http://schemas.microsoft.com/office/powerpoint/2010/main" val="1248101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22</a:t>
            </a:fld>
            <a:endParaRPr lang="zh-CN" altLang="en-US"/>
          </a:p>
        </p:txBody>
      </p:sp>
    </p:spTree>
    <p:extLst>
      <p:ext uri="{BB962C8B-B14F-4D97-AF65-F5344CB8AC3E}">
        <p14:creationId xmlns:p14="http://schemas.microsoft.com/office/powerpoint/2010/main" val="11651824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2C32ED78-7698-C741-83EA-A475EFB3568A}" type="slidenum">
              <a:rPr lang="zh-CN" altLang="en-US"/>
              <a:pPr>
                <a:spcBef>
                  <a:spcPct val="0"/>
                </a:spcBef>
              </a:pPr>
              <a:t>23</a:t>
            </a:fld>
            <a:endParaRPr lang="en-US" altLang="zh-CN"/>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94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zh-CN" altLang="en-US"/>
          </a:p>
        </p:txBody>
      </p:sp>
    </p:spTree>
    <p:extLst>
      <p:ext uri="{BB962C8B-B14F-4D97-AF65-F5344CB8AC3E}">
        <p14:creationId xmlns:p14="http://schemas.microsoft.com/office/powerpoint/2010/main" val="465052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01E080C8-EDA7-8146-8162-2735560906A4}" type="slidenum">
              <a:rPr lang="zh-CN" altLang="en-US"/>
              <a:pPr>
                <a:spcBef>
                  <a:spcPct val="0"/>
                </a:spcBef>
              </a:pPr>
              <a:t>24</a:t>
            </a:fld>
            <a:endParaRPr lang="en-US" altLang="zh-CN"/>
          </a:p>
        </p:txBody>
      </p:sp>
      <p:sp>
        <p:nvSpPr>
          <p:cNvPr id="215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zh-CN" altLang="en-US" dirty="0"/>
          </a:p>
        </p:txBody>
      </p:sp>
    </p:spTree>
    <p:extLst>
      <p:ext uri="{BB962C8B-B14F-4D97-AF65-F5344CB8AC3E}">
        <p14:creationId xmlns:p14="http://schemas.microsoft.com/office/powerpoint/2010/main" val="1434902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i="1" dirty="0">
                <a:latin typeface="Times New Roman" charset="0"/>
                <a:ea typeface="楷体_GB2312" charset="0"/>
                <a:sym typeface="Symbol" charset="2"/>
              </a:rPr>
              <a:t>A</a:t>
            </a:r>
            <a:r>
              <a:rPr lang="en-US" altLang="zh-CN" sz="1200" dirty="0">
                <a:latin typeface="Times New Roman" charset="0"/>
                <a:ea typeface="楷体_GB2312" charset="0"/>
                <a:sym typeface="Symbol" charset="2"/>
              </a:rPr>
              <a:t>≡B</a:t>
            </a:r>
            <a:r>
              <a:rPr lang="zh-CN" altLang="en-US" sz="1200" dirty="0">
                <a:latin typeface="Times New Roman" charset="0"/>
                <a:ea typeface="楷体_GB2312" charset="0"/>
                <a:sym typeface="Symbol" charset="2"/>
              </a:rPr>
              <a:t>的三横不是逻辑联结词，所以</a:t>
            </a:r>
            <a:r>
              <a:rPr lang="en-US" altLang="zh-CN" sz="1200" i="1" dirty="0">
                <a:latin typeface="Times New Roman" charset="0"/>
                <a:ea typeface="楷体_GB2312" charset="0"/>
                <a:sym typeface="Symbol" charset="2"/>
              </a:rPr>
              <a:t>A</a:t>
            </a:r>
            <a:r>
              <a:rPr lang="en-US" altLang="zh-CN" sz="1200" dirty="0">
                <a:latin typeface="Times New Roman" charset="0"/>
                <a:ea typeface="楷体_GB2312" charset="0"/>
                <a:sym typeface="Symbol" charset="2"/>
              </a:rPr>
              <a:t>≡B</a:t>
            </a:r>
            <a:r>
              <a:rPr lang="zh-CN" altLang="en-US" sz="1200" dirty="0">
                <a:latin typeface="Times New Roman" charset="0"/>
                <a:ea typeface="楷体_GB2312" charset="0"/>
                <a:sym typeface="Symbol" charset="2"/>
              </a:rPr>
              <a:t>也不是复合命题，他代表的是</a:t>
            </a:r>
            <a:r>
              <a:rPr lang="en-US" altLang="zh-CN" sz="1200" dirty="0">
                <a:latin typeface="Times New Roman" charset="0"/>
                <a:ea typeface="楷体_GB2312" charset="0"/>
                <a:sym typeface="Symbol" charset="2"/>
              </a:rPr>
              <a:t>A</a:t>
            </a:r>
            <a:r>
              <a:rPr kumimoji="1" lang="en-US" altLang="zh-CN" sz="1200" dirty="0">
                <a:latin typeface="Times New Roman" charset="0"/>
                <a:ea typeface="+mn-ea"/>
                <a:sym typeface="Symbol" charset="2"/>
              </a:rPr>
              <a:t></a:t>
            </a:r>
            <a:r>
              <a:rPr lang="en-US" altLang="zh-CN" sz="1200" dirty="0">
                <a:latin typeface="Times New Roman" charset="0"/>
                <a:ea typeface="楷体_GB2312" charset="0"/>
                <a:sym typeface="Symbol" charset="2"/>
              </a:rPr>
              <a:t>B</a:t>
            </a:r>
            <a:r>
              <a:rPr lang="zh-CN" altLang="en-US" sz="1200" dirty="0">
                <a:latin typeface="Times New Roman" charset="0"/>
                <a:ea typeface="楷体_GB2312" charset="0"/>
                <a:sym typeface="Symbol" charset="2"/>
              </a:rPr>
              <a:t>是永真式，即逻辑等价</a:t>
            </a:r>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25</a:t>
            </a:fld>
            <a:endParaRPr lang="zh-CN" altLang="en-US"/>
          </a:p>
        </p:txBody>
      </p:sp>
    </p:spTree>
    <p:extLst>
      <p:ext uri="{BB962C8B-B14F-4D97-AF65-F5344CB8AC3E}">
        <p14:creationId xmlns:p14="http://schemas.microsoft.com/office/powerpoint/2010/main" val="503183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C3488BE1-65D7-8C48-ADF4-D04E55FF931C}" type="slidenum">
              <a:rPr lang="zh-CN" altLang="en-US"/>
              <a:pPr>
                <a:spcBef>
                  <a:spcPct val="0"/>
                </a:spcBef>
              </a:pPr>
              <a:t>26</a:t>
            </a:fld>
            <a:endParaRPr lang="en-US" altLang="zh-CN"/>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zh-CN" altLang="en-US"/>
          </a:p>
        </p:txBody>
      </p:sp>
    </p:spTree>
    <p:extLst>
      <p:ext uri="{BB962C8B-B14F-4D97-AF65-F5344CB8AC3E}">
        <p14:creationId xmlns:p14="http://schemas.microsoft.com/office/powerpoint/2010/main" val="577157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B698135A-F2AF-E44E-A13F-E5F69251EBBA}" type="slidenum">
              <a:rPr lang="zh-CN" altLang="en-US"/>
              <a:pPr>
                <a:spcBef>
                  <a:spcPct val="0"/>
                </a:spcBef>
              </a:pPr>
              <a:t>27</a:t>
            </a:fld>
            <a:endParaRPr lang="en-US" altLang="zh-CN"/>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7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zh-CN" altLang="en-US" dirty="0"/>
          </a:p>
        </p:txBody>
      </p:sp>
    </p:spTree>
    <p:extLst>
      <p:ext uri="{BB962C8B-B14F-4D97-AF65-F5344CB8AC3E}">
        <p14:creationId xmlns:p14="http://schemas.microsoft.com/office/powerpoint/2010/main" val="1589313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DE008D9D-74C7-D143-841B-74D6CD0A803E}" type="slidenum">
              <a:rPr lang="zh-CN" altLang="en-US"/>
              <a:pPr>
                <a:spcBef>
                  <a:spcPct val="0"/>
                </a:spcBef>
              </a:pPr>
              <a:t>30</a:t>
            </a:fld>
            <a:endParaRPr lang="en-US" altLang="zh-CN"/>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zh-CN" altLang="en-US"/>
          </a:p>
        </p:txBody>
      </p:sp>
    </p:spTree>
    <p:extLst>
      <p:ext uri="{BB962C8B-B14F-4D97-AF65-F5344CB8AC3E}">
        <p14:creationId xmlns:p14="http://schemas.microsoft.com/office/powerpoint/2010/main" val="299743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latin typeface="Times New Roman" panose="02020603050405020304" pitchFamily="18" charset="0"/>
                <a:cs typeface="Times New Roman" panose="02020603050405020304" pitchFamily="18" charset="0"/>
              </a:rPr>
              <a:t>利用布尔逻辑运算符进行检索项的逻辑组配</a:t>
            </a:r>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a:t>
            </a:fld>
            <a:endParaRPr lang="zh-CN" altLang="en-US"/>
          </a:p>
        </p:txBody>
      </p:sp>
    </p:spTree>
    <p:extLst>
      <p:ext uri="{BB962C8B-B14F-4D97-AF65-F5344CB8AC3E}">
        <p14:creationId xmlns:p14="http://schemas.microsoft.com/office/powerpoint/2010/main" val="1883247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E4C12904-C2D1-A745-8638-30052F8FDD02}" type="slidenum">
              <a:rPr lang="zh-CN" altLang="en-US"/>
              <a:pPr>
                <a:spcBef>
                  <a:spcPct val="0"/>
                </a:spcBef>
              </a:pPr>
              <a:t>31</a:t>
            </a:fld>
            <a:endParaRPr lang="en-US" altLang="zh-CN"/>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a:p>
        </p:txBody>
      </p:sp>
    </p:spTree>
    <p:extLst>
      <p:ext uri="{BB962C8B-B14F-4D97-AF65-F5344CB8AC3E}">
        <p14:creationId xmlns:p14="http://schemas.microsoft.com/office/powerpoint/2010/main" val="32100807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32</a:t>
            </a:fld>
            <a:endParaRPr lang="zh-CN" altLang="en-US"/>
          </a:p>
        </p:txBody>
      </p:sp>
    </p:spTree>
    <p:extLst>
      <p:ext uri="{BB962C8B-B14F-4D97-AF65-F5344CB8AC3E}">
        <p14:creationId xmlns:p14="http://schemas.microsoft.com/office/powerpoint/2010/main" val="5753019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33</a:t>
            </a:fld>
            <a:endParaRPr lang="zh-CN" altLang="en-US"/>
          </a:p>
        </p:txBody>
      </p:sp>
    </p:spTree>
    <p:extLst>
      <p:ext uri="{BB962C8B-B14F-4D97-AF65-F5344CB8AC3E}">
        <p14:creationId xmlns:p14="http://schemas.microsoft.com/office/powerpoint/2010/main" val="28618447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defRPr/>
            </a:pPr>
            <a:r>
              <a:rPr lang="zh-CN" altLang="en-US" sz="1200" b="1" kern="0" dirty="0">
                <a:solidFill>
                  <a:srgbClr val="FF0000"/>
                </a:solidFill>
                <a:latin typeface="Times New Roman" pitchFamily="18" charset="0"/>
                <a:ea typeface="宋体" pitchFamily="2" charset="-122"/>
                <a:cs typeface="Times New Roman" pitchFamily="18" charset="0"/>
              </a:rPr>
              <a:t>设计</a:t>
            </a:r>
            <a:r>
              <a:rPr lang="en-US" altLang="zh-CN" sz="1200" b="1" kern="0" dirty="0">
                <a:solidFill>
                  <a:srgbClr val="FF0000"/>
                </a:solidFill>
                <a:latin typeface="Times New Roman" pitchFamily="18" charset="0"/>
                <a:ea typeface="宋体" pitchFamily="2" charset="-122"/>
                <a:cs typeface="Times New Roman" pitchFamily="18" charset="0"/>
              </a:rPr>
              <a:t>Sudoku</a:t>
            </a:r>
            <a:r>
              <a:rPr lang="zh-CN" altLang="en-US" sz="1200" b="1" kern="0" dirty="0">
                <a:solidFill>
                  <a:srgbClr val="FF0000"/>
                </a:solidFill>
                <a:latin typeface="Times New Roman" pitchFamily="18" charset="0"/>
                <a:ea typeface="宋体" pitchFamily="2" charset="-122"/>
                <a:cs typeface="Times New Roman" pitchFamily="18" charset="0"/>
              </a:rPr>
              <a:t>谜题，使得它有（唯一）解</a:t>
            </a:r>
            <a:r>
              <a:rPr lang="en-US" altLang="zh-CN" sz="1200" b="1" kern="0" dirty="0">
                <a:solidFill>
                  <a:srgbClr val="FF0000"/>
                </a:solidFill>
                <a:latin typeface="Times New Roman" pitchFamily="18" charset="0"/>
                <a:ea typeface="宋体" pitchFamily="2" charset="-122"/>
                <a:cs typeface="Times New Roman" pitchFamily="18" charset="0"/>
              </a:rPr>
              <a:t> ?</a:t>
            </a:r>
            <a:endParaRPr lang="zh-CN" altLang="en-US" sz="1200" b="1" kern="0" dirty="0">
              <a:solidFill>
                <a:srgbClr val="FF0000"/>
              </a:solidFill>
              <a:latin typeface="Times New Roman" pitchFamily="18" charset="0"/>
              <a:ea typeface="宋体" pitchFamily="2" charset="-122"/>
              <a:cs typeface="Times New Roman" pitchFamily="18" charset="0"/>
            </a:endParaRPr>
          </a:p>
        </p:txBody>
      </p:sp>
      <p:sp>
        <p:nvSpPr>
          <p:cNvPr id="4" name="Slide Number Placeholder 3"/>
          <p:cNvSpPr>
            <a:spLocks noGrp="1"/>
          </p:cNvSpPr>
          <p:nvPr>
            <p:ph type="sldNum" sz="quarter" idx="10"/>
          </p:nvPr>
        </p:nvSpPr>
        <p:spPr/>
        <p:txBody>
          <a:bodyPr/>
          <a:lstStyle/>
          <a:p>
            <a:pPr>
              <a:defRPr/>
            </a:pPr>
            <a:fld id="{8E34234B-C4AF-4507-AC4C-68402732275C}" type="slidenum">
              <a:rPr lang="zh-CN" altLang="en-US" smtClean="0"/>
              <a:pPr>
                <a:defRPr/>
              </a:pPr>
              <a:t>34</a:t>
            </a:fld>
            <a:endParaRPr lang="en-US" altLang="zh-CN"/>
          </a:p>
        </p:txBody>
      </p:sp>
    </p:spTree>
    <p:extLst>
      <p:ext uri="{BB962C8B-B14F-4D97-AF65-F5344CB8AC3E}">
        <p14:creationId xmlns:p14="http://schemas.microsoft.com/office/powerpoint/2010/main" val="4746485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r>
              <a:rPr lang="en-US" altLang="zh-CN" sz="1200" b="1" dirty="0">
                <a:ea typeface="黑体" charset="-122"/>
              </a:rPr>
              <a:t>①</a:t>
            </a:r>
            <a:r>
              <a:rPr lang="zh-CN" altLang="en-US" sz="1200" b="1" dirty="0">
                <a:ea typeface="黑体" charset="-122"/>
              </a:rPr>
              <a:t>：</a:t>
            </a:r>
            <a:r>
              <a:rPr lang="en-US" altLang="zh-CN" sz="1200" b="1" dirty="0">
                <a:ea typeface="黑体" charset="-122"/>
              </a:rPr>
              <a:t>P</a:t>
            </a:r>
            <a:r>
              <a:rPr lang="zh-CN" altLang="en-US" sz="1200" b="1" dirty="0">
                <a:ea typeface="黑体" charset="-122"/>
              </a:rPr>
              <a:t>，</a:t>
            </a:r>
            <a:r>
              <a:rPr lang="en-US" altLang="zh-CN" sz="1200" b="1" dirty="0">
                <a:latin typeface="Times New Roman" charset="0"/>
                <a:ea typeface="黑体" charset="-122"/>
              </a:rPr>
              <a:t>¬</a:t>
            </a:r>
            <a:r>
              <a:rPr lang="en-US" altLang="zh-CN" sz="1200" b="1" dirty="0">
                <a:ea typeface="黑体" charset="-122"/>
              </a:rPr>
              <a:t>P </a:t>
            </a:r>
            <a:r>
              <a:rPr lang="zh-CN" altLang="en-US" sz="1200" b="1" dirty="0">
                <a:ea typeface="黑体" charset="-122"/>
              </a:rPr>
              <a:t>是文字，简单析取式，简单合取式，析取范式，合取范式；</a:t>
            </a:r>
          </a:p>
          <a:p>
            <a:pPr eaLnBrk="1" hangingPunct="1"/>
            <a:r>
              <a:rPr lang="zh-CN" altLang="en-US" sz="1200" b="1" dirty="0">
                <a:ea typeface="黑体" charset="-122"/>
              </a:rPr>
              <a:t>②：</a:t>
            </a:r>
            <a:r>
              <a:rPr lang="en-US" altLang="zh-CN" sz="1200" b="1" dirty="0">
                <a:ea typeface="黑体" charset="-122"/>
              </a:rPr>
              <a:t>P∨Q∨ </a:t>
            </a:r>
            <a:r>
              <a:rPr lang="en-US" altLang="zh-CN" sz="1200" b="1" dirty="0">
                <a:latin typeface="Times New Roman" charset="0"/>
                <a:ea typeface="黑体" charset="-122"/>
              </a:rPr>
              <a:t>¬</a:t>
            </a:r>
            <a:r>
              <a:rPr lang="en-US" altLang="zh-CN" sz="1200" b="1" dirty="0">
                <a:ea typeface="黑体" charset="-122"/>
              </a:rPr>
              <a:t>R</a:t>
            </a:r>
            <a:r>
              <a:rPr lang="zh-CN" altLang="en-US" sz="1200" b="1" dirty="0">
                <a:ea typeface="黑体" charset="-122"/>
              </a:rPr>
              <a:t>是简单析取式，析取范式，合取范式；</a:t>
            </a:r>
          </a:p>
          <a:p>
            <a:pPr eaLnBrk="1" hangingPunct="1"/>
            <a:r>
              <a:rPr lang="zh-CN" altLang="en-US" b="1" dirty="0">
                <a:solidFill>
                  <a:srgbClr val="0000FF"/>
                </a:solidFill>
                <a:ea typeface="黑体" charset="-122"/>
                <a:sym typeface="Wingdings" charset="2"/>
              </a:rPr>
              <a:t>③：</a:t>
            </a:r>
            <a:r>
              <a:rPr lang="en-US" altLang="zh-CN" b="1" dirty="0">
                <a:solidFill>
                  <a:srgbClr val="0000FF"/>
                </a:solidFill>
                <a:ea typeface="黑体" charset="-122"/>
                <a:sym typeface="Wingdings" charset="2"/>
              </a:rPr>
              <a:t>¬P∧Q∧R</a:t>
            </a:r>
            <a:r>
              <a:rPr lang="zh-CN" altLang="en-US" b="1" dirty="0">
                <a:solidFill>
                  <a:srgbClr val="0000FF"/>
                </a:solidFill>
                <a:ea typeface="黑体" charset="-122"/>
                <a:sym typeface="Wingdings" charset="2"/>
              </a:rPr>
              <a:t>是简单合取式，析取范式，合取范式；</a:t>
            </a:r>
          </a:p>
          <a:p>
            <a:pPr eaLnBrk="1" hangingPunct="1"/>
            <a:r>
              <a:rPr lang="zh-CN" altLang="en-US" b="1" dirty="0">
                <a:solidFill>
                  <a:srgbClr val="0000FF"/>
                </a:solidFill>
                <a:ea typeface="黑体" charset="-122"/>
                <a:sym typeface="Wingdings" charset="2"/>
              </a:rPr>
              <a:t> ④：</a:t>
            </a:r>
            <a:r>
              <a:rPr lang="en-US" altLang="zh-CN" b="1" dirty="0">
                <a:solidFill>
                  <a:srgbClr val="0000FF"/>
                </a:solidFill>
                <a:ea typeface="黑体" charset="-122"/>
                <a:sym typeface="Wingdings" charset="2"/>
              </a:rPr>
              <a:t>(P∧Q)∨(¬P∧Q)</a:t>
            </a:r>
            <a:r>
              <a:rPr lang="zh-CN" altLang="en-US" b="1" dirty="0">
                <a:solidFill>
                  <a:srgbClr val="0000FF"/>
                </a:solidFill>
                <a:ea typeface="黑体" charset="-122"/>
                <a:sym typeface="Wingdings" charset="2"/>
              </a:rPr>
              <a:t>是析取范式；</a:t>
            </a:r>
          </a:p>
          <a:p>
            <a:pPr eaLnBrk="1" hangingPunct="1"/>
            <a:r>
              <a:rPr lang="zh-CN" altLang="en-US" b="1" dirty="0">
                <a:solidFill>
                  <a:srgbClr val="0000FF"/>
                </a:solidFill>
                <a:ea typeface="黑体" charset="-122"/>
                <a:sym typeface="Wingdings" charset="2"/>
              </a:rPr>
              <a:t> ⑤：</a:t>
            </a:r>
            <a:r>
              <a:rPr lang="en-US" altLang="zh-CN" b="1" dirty="0">
                <a:solidFill>
                  <a:srgbClr val="0000FF"/>
                </a:solidFill>
                <a:ea typeface="黑体" charset="-122"/>
                <a:sym typeface="Wingdings" charset="2"/>
              </a:rPr>
              <a:t>(P∨Q)∧(¬P∨Q)</a:t>
            </a:r>
            <a:r>
              <a:rPr lang="zh-CN" altLang="en-US" b="1" dirty="0">
                <a:solidFill>
                  <a:srgbClr val="0000FF"/>
                </a:solidFill>
                <a:ea typeface="黑体" charset="-122"/>
                <a:sym typeface="Wingdings" charset="2"/>
              </a:rPr>
              <a:t>是合取范式。</a:t>
            </a:r>
          </a:p>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37</a:t>
            </a:fld>
            <a:endParaRPr lang="zh-CN" altLang="en-US"/>
          </a:p>
        </p:txBody>
      </p:sp>
    </p:spTree>
    <p:extLst>
      <p:ext uri="{BB962C8B-B14F-4D97-AF65-F5344CB8AC3E}">
        <p14:creationId xmlns:p14="http://schemas.microsoft.com/office/powerpoint/2010/main" val="3798388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第一步：消去蕴含与双蕴含联结词</a:t>
            </a:r>
          </a:p>
          <a:p>
            <a:r>
              <a:rPr lang="zh-CN" altLang="en-US" sz="1200" b="0" i="0" kern="1200" dirty="0">
                <a:solidFill>
                  <a:schemeClr val="tx1"/>
                </a:solidFill>
                <a:effectLst/>
                <a:latin typeface="+mn-lt"/>
                <a:ea typeface="+mn-ea"/>
                <a:cs typeface="+mn-cs"/>
              </a:rPr>
              <a:t>第二步：否定号内移</a:t>
            </a:r>
          </a:p>
          <a:p>
            <a:r>
              <a:rPr lang="zh-CN" altLang="en-US" sz="1200" b="0" i="0" kern="1200" dirty="0">
                <a:solidFill>
                  <a:schemeClr val="tx1"/>
                </a:solidFill>
                <a:effectLst/>
                <a:latin typeface="+mn-lt"/>
                <a:ea typeface="+mn-ea"/>
                <a:cs typeface="+mn-cs"/>
              </a:rPr>
              <a:t>第三步：利用分配律、结合律</a:t>
            </a:r>
          </a:p>
          <a:p>
            <a:endParaRPr lang="en-US"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38</a:t>
            </a:fld>
            <a:endParaRPr lang="zh-CN" altLang="en-US"/>
          </a:p>
        </p:txBody>
      </p:sp>
    </p:spTree>
    <p:extLst>
      <p:ext uri="{BB962C8B-B14F-4D97-AF65-F5344CB8AC3E}">
        <p14:creationId xmlns:p14="http://schemas.microsoft.com/office/powerpoint/2010/main" val="1213593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zh-CN"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39</a:t>
            </a:fld>
            <a:endParaRPr lang="zh-CN" altLang="en-US"/>
          </a:p>
        </p:txBody>
      </p:sp>
    </p:spTree>
    <p:extLst>
      <p:ext uri="{BB962C8B-B14F-4D97-AF65-F5344CB8AC3E}">
        <p14:creationId xmlns:p14="http://schemas.microsoft.com/office/powerpoint/2010/main" val="461184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sz="900" b="0" dirty="0">
                <a:latin typeface="+mn-ea"/>
                <a:sym typeface="Wingdings" charset="2"/>
              </a:rPr>
              <a:t>任意两极小项的合取必假，任意两个极大项的析取必为真</a:t>
            </a:r>
            <a:endParaRPr lang="en-US" altLang="zh-CN" sz="900" b="0" dirty="0">
              <a:latin typeface="+mn-ea"/>
              <a:sym typeface="Wingdings" charset="2"/>
            </a:endParaRPr>
          </a:p>
          <a:p>
            <a:r>
              <a:rPr lang="zh-CN" altLang="en-US" sz="900" b="0" dirty="0">
                <a:latin typeface="+mn-ea"/>
                <a:sym typeface="Wingdings" charset="2"/>
              </a:rPr>
              <a:t>所有极小项的析取为永真公式，所有极大项的合取是永假公式</a:t>
            </a:r>
            <a:endParaRPr lang="en-US" altLang="zh-CN" sz="900" b="0"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40</a:t>
            </a:fld>
            <a:endParaRPr lang="zh-CN" altLang="en-US"/>
          </a:p>
        </p:txBody>
      </p:sp>
    </p:spTree>
    <p:extLst>
      <p:ext uri="{BB962C8B-B14F-4D97-AF65-F5344CB8AC3E}">
        <p14:creationId xmlns:p14="http://schemas.microsoft.com/office/powerpoint/2010/main" val="3360549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可以直接由主析取范式得到主合取范式（极小项的析取</a:t>
            </a:r>
            <a:r>
              <a:rPr lang="en-US" altLang="zh-CN" dirty="0"/>
              <a:t>vs</a:t>
            </a:r>
            <a:r>
              <a:rPr lang="zh-CN" altLang="en-US" dirty="0"/>
              <a:t>极大项的合取）</a:t>
            </a:r>
            <a:endParaRPr lang="en-US" altLang="zh-CN" dirty="0"/>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41</a:t>
            </a:fld>
            <a:endParaRPr lang="zh-CN" altLang="en-US"/>
          </a:p>
        </p:txBody>
      </p:sp>
    </p:spTree>
    <p:extLst>
      <p:ext uri="{BB962C8B-B14F-4D97-AF65-F5344CB8AC3E}">
        <p14:creationId xmlns:p14="http://schemas.microsoft.com/office/powerpoint/2010/main" val="1724782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42</a:t>
            </a:fld>
            <a:endParaRPr lang="zh-CN" altLang="en-US"/>
          </a:p>
        </p:txBody>
      </p:sp>
    </p:spTree>
    <p:extLst>
      <p:ext uri="{BB962C8B-B14F-4D97-AF65-F5344CB8AC3E}">
        <p14:creationId xmlns:p14="http://schemas.microsoft.com/office/powerpoint/2010/main" val="4290273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柯匹的「逻辑学导论」说得好，学了逻辑，不一定就能够很好的推理，没学过逻辑的，逻辑能力也不就一定差。</a:t>
            </a:r>
            <a:br>
              <a:rPr lang="zh-CN" altLang="en-US" dirty="0"/>
            </a:br>
            <a:r>
              <a:rPr lang="zh-CN" altLang="en-US" dirty="0"/>
              <a:t>但是学过逻辑的一定比没学过逻辑能够避免更多逻辑错误，能够更好的区分好的论证与差的论证，分清诡辩与合理的界线，抓住其本质，也能够使我们更加严谨，不会轻易被别人忽悠，做出正确的判断。</a:t>
            </a:r>
          </a:p>
        </p:txBody>
      </p:sp>
      <p:sp>
        <p:nvSpPr>
          <p:cNvPr id="4" name="Slide Number Placeholder 3"/>
          <p:cNvSpPr>
            <a:spLocks noGrp="1"/>
          </p:cNvSpPr>
          <p:nvPr>
            <p:ph type="sldNum" sz="quarter" idx="10"/>
          </p:nvPr>
        </p:nvSpPr>
        <p:spPr/>
        <p:txBody>
          <a:bodyPr/>
          <a:lstStyle/>
          <a:p>
            <a:fld id="{30B9DC25-1DF3-4044-A1F0-C273483743DC}" type="slidenum">
              <a:rPr lang="zh-CN" altLang="en-US" smtClean="0"/>
              <a:t>4</a:t>
            </a:fld>
            <a:endParaRPr lang="zh-CN" altLang="en-US"/>
          </a:p>
        </p:txBody>
      </p:sp>
    </p:spTree>
    <p:extLst>
      <p:ext uri="{BB962C8B-B14F-4D97-AF65-F5344CB8AC3E}">
        <p14:creationId xmlns:p14="http://schemas.microsoft.com/office/powerpoint/2010/main" val="2685956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0A8663F0-8703-40EE-B9F9-751DD8281F2E}" type="slidenum">
              <a:rPr lang="zh-CN" altLang="en-US" smtClean="0"/>
              <a:pPr>
                <a:spcBef>
                  <a:spcPct val="0"/>
                </a:spcBef>
              </a:pPr>
              <a:t>43</a:t>
            </a:fld>
            <a:endParaRPr lang="en-US" altLang="zh-CN"/>
          </a:p>
        </p:txBody>
      </p:sp>
      <p:sp>
        <p:nvSpPr>
          <p:cNvPr id="286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a:p>
        </p:txBody>
      </p:sp>
    </p:spTree>
    <p:extLst>
      <p:ext uri="{BB962C8B-B14F-4D97-AF65-F5344CB8AC3E}">
        <p14:creationId xmlns:p14="http://schemas.microsoft.com/office/powerpoint/2010/main" val="2076915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B9DC25-1DF3-4044-A1F0-C273483743DC}" type="slidenum">
              <a:rPr lang="zh-CN" altLang="en-US" smtClean="0"/>
              <a:t>6</a:t>
            </a:fld>
            <a:endParaRPr lang="zh-CN" altLang="en-US"/>
          </a:p>
        </p:txBody>
      </p:sp>
    </p:spTree>
    <p:extLst>
      <p:ext uri="{BB962C8B-B14F-4D97-AF65-F5344CB8AC3E}">
        <p14:creationId xmlns:p14="http://schemas.microsoft.com/office/powerpoint/2010/main" val="752387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EDB158E9-C22A-4A09-AE10-F35E8A65C62B}" type="slidenum">
              <a:rPr lang="zh-CN" altLang="en-US" smtClean="0"/>
              <a:pPr>
                <a:spcBef>
                  <a:spcPct val="0"/>
                </a:spcBef>
              </a:pPr>
              <a:t>7</a:t>
            </a:fld>
            <a:endParaRPr lang="en-US" altLang="zh-CN"/>
          </a:p>
        </p:txBody>
      </p:sp>
      <p:sp>
        <p:nvSpPr>
          <p:cNvPr id="266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dirty="0"/>
          </a:p>
        </p:txBody>
      </p:sp>
    </p:spTree>
    <p:extLst>
      <p:ext uri="{BB962C8B-B14F-4D97-AF65-F5344CB8AC3E}">
        <p14:creationId xmlns:p14="http://schemas.microsoft.com/office/powerpoint/2010/main" val="889049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0A8663F0-8703-40EE-B9F9-751DD8281F2E}" type="slidenum">
              <a:rPr lang="zh-CN" altLang="en-US" smtClean="0"/>
              <a:pPr>
                <a:spcBef>
                  <a:spcPct val="0"/>
                </a:spcBef>
              </a:pPr>
              <a:t>8</a:t>
            </a:fld>
            <a:endParaRPr lang="en-US" altLang="zh-CN"/>
          </a:p>
        </p:txBody>
      </p:sp>
      <p:sp>
        <p:nvSpPr>
          <p:cNvPr id="286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a:p>
        </p:txBody>
      </p:sp>
    </p:spTree>
    <p:extLst>
      <p:ext uri="{BB962C8B-B14F-4D97-AF65-F5344CB8AC3E}">
        <p14:creationId xmlns:p14="http://schemas.microsoft.com/office/powerpoint/2010/main" val="1568442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165AE75-C9A8-4582-939E-23109B497BFC}" type="slidenum">
              <a:rPr lang="zh-CN" altLang="en-US" smtClean="0"/>
              <a:pPr>
                <a:spcBef>
                  <a:spcPct val="0"/>
                </a:spcBef>
              </a:pPr>
              <a:t>9</a:t>
            </a:fld>
            <a:endParaRPr lang="en-US" altLang="zh-CN"/>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dirty="0"/>
              <a:t>一个命题变元通常表示一个原子命题</a:t>
            </a:r>
          </a:p>
        </p:txBody>
      </p:sp>
    </p:spTree>
    <p:extLst>
      <p:ext uri="{BB962C8B-B14F-4D97-AF65-F5344CB8AC3E}">
        <p14:creationId xmlns:p14="http://schemas.microsoft.com/office/powerpoint/2010/main" val="1291915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不要出门 除非下课了</a:t>
            </a:r>
          </a:p>
        </p:txBody>
      </p:sp>
      <p:sp>
        <p:nvSpPr>
          <p:cNvPr id="4" name="灯片编号占位符 3"/>
          <p:cNvSpPr>
            <a:spLocks noGrp="1"/>
          </p:cNvSpPr>
          <p:nvPr>
            <p:ph type="sldNum" sz="quarter" idx="10"/>
          </p:nvPr>
        </p:nvSpPr>
        <p:spPr/>
        <p:txBody>
          <a:bodyPr/>
          <a:lstStyle/>
          <a:p>
            <a:fld id="{30B9DC25-1DF3-4044-A1F0-C273483743DC}" type="slidenum">
              <a:rPr lang="zh-CN" altLang="en-US" smtClean="0"/>
              <a:t>15</a:t>
            </a:fld>
            <a:endParaRPr lang="zh-CN" altLang="en-US"/>
          </a:p>
        </p:txBody>
      </p:sp>
    </p:spTree>
    <p:extLst>
      <p:ext uri="{BB962C8B-B14F-4D97-AF65-F5344CB8AC3E}">
        <p14:creationId xmlns:p14="http://schemas.microsoft.com/office/powerpoint/2010/main" val="1732678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宋体" charset="0"/>
              </a:defRPr>
            </a:lvl1pPr>
            <a:lvl2pPr marL="742950" indent="-285750">
              <a:spcBef>
                <a:spcPct val="30000"/>
              </a:spcBef>
              <a:defRPr sz="1200">
                <a:solidFill>
                  <a:schemeClr val="tx1"/>
                </a:solidFill>
                <a:latin typeface="Calibri" charset="0"/>
                <a:ea typeface="宋体" charset="0"/>
              </a:defRPr>
            </a:lvl2pPr>
            <a:lvl3pPr marL="1143000" indent="-228600">
              <a:spcBef>
                <a:spcPct val="30000"/>
              </a:spcBef>
              <a:defRPr sz="1200">
                <a:solidFill>
                  <a:schemeClr val="tx1"/>
                </a:solidFill>
                <a:latin typeface="Calibri" charset="0"/>
                <a:ea typeface="宋体" charset="0"/>
              </a:defRPr>
            </a:lvl3pPr>
            <a:lvl4pPr marL="1600200" indent="-228600">
              <a:spcBef>
                <a:spcPct val="30000"/>
              </a:spcBef>
              <a:defRPr sz="1200">
                <a:solidFill>
                  <a:schemeClr val="tx1"/>
                </a:solidFill>
                <a:latin typeface="Calibri" charset="0"/>
                <a:ea typeface="宋体" charset="0"/>
              </a:defRPr>
            </a:lvl4pPr>
            <a:lvl5pPr marL="2057400" indent="-228600">
              <a:spcBef>
                <a:spcPct val="30000"/>
              </a:spcBef>
              <a:defRPr sz="1200">
                <a:solidFill>
                  <a:schemeClr val="tx1"/>
                </a:solidFill>
                <a:latin typeface="Calibri" charset="0"/>
                <a:ea typeface="宋体" charset="0"/>
              </a:defRPr>
            </a:lvl5pPr>
            <a:lvl6pPr marL="2514600" indent="-228600" eaLnBrk="0" fontAlgn="base" hangingPunct="0">
              <a:spcBef>
                <a:spcPct val="30000"/>
              </a:spcBef>
              <a:spcAft>
                <a:spcPct val="0"/>
              </a:spcAft>
              <a:defRPr sz="1200">
                <a:solidFill>
                  <a:schemeClr val="tx1"/>
                </a:solidFill>
                <a:latin typeface="Calibri" charset="0"/>
                <a:ea typeface="宋体" charset="0"/>
              </a:defRPr>
            </a:lvl6pPr>
            <a:lvl7pPr marL="2971800" indent="-228600" eaLnBrk="0" fontAlgn="base" hangingPunct="0">
              <a:spcBef>
                <a:spcPct val="30000"/>
              </a:spcBef>
              <a:spcAft>
                <a:spcPct val="0"/>
              </a:spcAft>
              <a:defRPr sz="1200">
                <a:solidFill>
                  <a:schemeClr val="tx1"/>
                </a:solidFill>
                <a:latin typeface="Calibri" charset="0"/>
                <a:ea typeface="宋体" charset="0"/>
              </a:defRPr>
            </a:lvl7pPr>
            <a:lvl8pPr marL="3429000" indent="-228600" eaLnBrk="0" fontAlgn="base" hangingPunct="0">
              <a:spcBef>
                <a:spcPct val="30000"/>
              </a:spcBef>
              <a:spcAft>
                <a:spcPct val="0"/>
              </a:spcAft>
              <a:defRPr sz="1200">
                <a:solidFill>
                  <a:schemeClr val="tx1"/>
                </a:solidFill>
                <a:latin typeface="Calibri" charset="0"/>
                <a:ea typeface="宋体" charset="0"/>
              </a:defRPr>
            </a:lvl8pPr>
            <a:lvl9pPr marL="3886200" indent="-228600" eaLnBrk="0" fontAlgn="base" hangingPunct="0">
              <a:spcBef>
                <a:spcPct val="30000"/>
              </a:spcBef>
              <a:spcAft>
                <a:spcPct val="0"/>
              </a:spcAft>
              <a:defRPr sz="1200">
                <a:solidFill>
                  <a:schemeClr val="tx1"/>
                </a:solidFill>
                <a:latin typeface="Calibri" charset="0"/>
                <a:ea typeface="宋体" charset="0"/>
              </a:defRPr>
            </a:lvl9pPr>
          </a:lstStyle>
          <a:p>
            <a:pPr>
              <a:spcBef>
                <a:spcPct val="0"/>
              </a:spcBef>
            </a:pPr>
            <a:fld id="{81BFAF36-57F2-894F-866B-8370EEA5D5E2}" type="slidenum">
              <a:rPr lang="zh-CN" altLang="en-US"/>
              <a:pPr>
                <a:spcBef>
                  <a:spcPct val="0"/>
                </a:spcBef>
              </a:pPr>
              <a:t>17</a:t>
            </a:fld>
            <a:endParaRPr lang="en-US" altLang="zh-CN"/>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74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zh-CN" altLang="en-US" dirty="0"/>
              <a:t>命题表达式：复合命题</a:t>
            </a:r>
            <a:r>
              <a:rPr lang="en-US" altLang="zh-CN" dirty="0"/>
              <a:t>&amp;</a:t>
            </a:r>
            <a:r>
              <a:rPr lang="zh-CN" altLang="en-US" dirty="0"/>
              <a:t>原子命题</a:t>
            </a:r>
          </a:p>
        </p:txBody>
      </p:sp>
    </p:spTree>
    <p:extLst>
      <p:ext uri="{BB962C8B-B14F-4D97-AF65-F5344CB8AC3E}">
        <p14:creationId xmlns:p14="http://schemas.microsoft.com/office/powerpoint/2010/main" val="3300701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4038600"/>
            <a:ext cx="6477000" cy="1828800"/>
          </a:xfrm>
        </p:spPr>
        <p:txBody>
          <a:bodyPr anchor="b"/>
          <a:lstStyle>
            <a:lvl1pPr>
              <a:defRPr cap="all" baseline="0"/>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ED9701B-4197-4FE5-B5DA-5416DC1669A5}" type="datetime1">
              <a:rPr lang="zh-CN" altLang="en-US" smtClean="0"/>
              <a:t>2025/8/24</a:t>
            </a:fld>
            <a:endParaRPr lang="zh-CN" altLang="en-US"/>
          </a:p>
        </p:txBody>
      </p:sp>
      <p:sp>
        <p:nvSpPr>
          <p:cNvPr id="17" name="页脚占位符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zh-CN" altLang="en-US"/>
          </a:p>
        </p:txBody>
      </p:sp>
      <p:sp>
        <p:nvSpPr>
          <p:cNvPr id="29" name="灯片编号占位符 28"/>
          <p:cNvSpPr>
            <a:spLocks noGrp="1"/>
          </p:cNvSpPr>
          <p:nvPr>
            <p:ph type="sldNum" sz="quarter" idx="12"/>
          </p:nvPr>
        </p:nvSpPr>
        <p:spPr>
          <a:xfrm>
            <a:off x="8001000" y="228600"/>
            <a:ext cx="8382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B428033A-B298-4829-B013-FB02CFC1E8B2}" type="datetime1">
              <a:rPr lang="zh-CN" altLang="en-US" smtClean="0"/>
              <a:t>2025/8/24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609600"/>
            <a:ext cx="2057400" cy="5516563"/>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609600"/>
            <a:ext cx="5562600" cy="5516564"/>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6553200" y="6248402"/>
            <a:ext cx="2209800" cy="365125"/>
          </a:xfrm>
        </p:spPr>
        <p:txBody>
          <a:bodyPr/>
          <a:lstStyle/>
          <a:p>
            <a:fld id="{16322D89-321D-4885-89B2-A0E512222A49}" type="datetime1">
              <a:rPr lang="zh-CN" altLang="en-US" smtClean="0"/>
              <a:t>2025/8/24</a:t>
            </a:fld>
            <a:endParaRPr lang="zh-CN" altLang="en-US"/>
          </a:p>
        </p:txBody>
      </p:sp>
      <p:sp>
        <p:nvSpPr>
          <p:cNvPr id="5" name="页脚占位符 4"/>
          <p:cNvSpPr>
            <a:spLocks noGrp="1"/>
          </p:cNvSpPr>
          <p:nvPr>
            <p:ph type="ftr" sz="quarter" idx="11"/>
          </p:nvPr>
        </p:nvSpPr>
        <p:spPr>
          <a:xfrm>
            <a:off x="457201" y="6248207"/>
            <a:ext cx="5573483" cy="365125"/>
          </a:xfrm>
        </p:spPr>
        <p:txBody>
          <a:bodyPr/>
          <a:lstStyle/>
          <a:p>
            <a:endParaRPr lang="zh-CN" altLang="en-US"/>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5989638" y="144462"/>
            <a:ext cx="533400" cy="244476"/>
          </a:xfrm>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2238"/>
            <a:ext cx="7543800" cy="12954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719263"/>
            <a:ext cx="4038600" cy="44116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719263"/>
            <a:ext cx="4038600" cy="441166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5"/>
          <p:cNvSpPr>
            <a:spLocks noGrp="1" noChangeArrowheads="1"/>
          </p:cNvSpPr>
          <p:nvPr>
            <p:ph type="dt" sz="half" idx="10"/>
          </p:nvPr>
        </p:nvSpPr>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2B07DFD9-0081-4E97-99AE-36B79132901F}" type="slidenum">
              <a:rPr lang="en-US" altLang="zh-CN"/>
              <a:pPr>
                <a:defRPr/>
              </a:pPr>
              <a:t>‹#›</a:t>
            </a:fld>
            <a:endParaRPr lang="en-US" altLang="zh-CN"/>
          </a:p>
        </p:txBody>
      </p:sp>
    </p:spTree>
    <p:extLst>
      <p:ext uri="{BB962C8B-B14F-4D97-AF65-F5344CB8AC3E}">
        <p14:creationId xmlns:p14="http://schemas.microsoft.com/office/powerpoint/2010/main" val="2478740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228600"/>
            <a:ext cx="8153400" cy="990600"/>
          </a:xfrm>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612648" y="1600200"/>
            <a:ext cx="8153400" cy="44958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3" name="日期占位符 2"/>
          <p:cNvSpPr>
            <a:spLocks noGrp="1"/>
          </p:cNvSpPr>
          <p:nvPr>
            <p:ph type="dt" sz="half" idx="10"/>
          </p:nvPr>
        </p:nvSpPr>
        <p:spPr/>
        <p:txBody>
          <a:bodyPr/>
          <a:lstStyle/>
          <a:p>
            <a:fld id="{24F36247-266E-48C6-8B14-289F25875231}" type="datetime1">
              <a:rPr lang="zh-CN" altLang="en-US" smtClean="0"/>
              <a:t>2025/8/24</a:t>
            </a:fld>
            <a:endParaRPr lang="zh-CN" altLang="en-US"/>
          </a:p>
        </p:txBody>
      </p:sp>
      <p:sp>
        <p:nvSpPr>
          <p:cNvPr id="7" name="页脚占位符 6"/>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CN" altLang="en-US"/>
              <a:t>单击此处编辑母版标题样式</a:t>
            </a:r>
            <a:endParaRPr kumimoji="0" lang="en-US"/>
          </a:p>
        </p:txBody>
      </p:sp>
      <p:sp>
        <p:nvSpPr>
          <p:cNvPr id="12" name="日期占位符 11"/>
          <p:cNvSpPr>
            <a:spLocks noGrp="1"/>
          </p:cNvSpPr>
          <p:nvPr>
            <p:ph type="dt" sz="half" idx="10"/>
          </p:nvPr>
        </p:nvSpPr>
        <p:spPr/>
        <p:txBody>
          <a:bodyPr/>
          <a:lstStyle/>
          <a:p>
            <a:fld id="{83C65BE9-30F8-4EBE-A9C2-AB249A42BA31}" type="datetime1">
              <a:rPr lang="zh-CN" altLang="en-US" smtClean="0"/>
              <a:t>2025/8/24</a:t>
            </a:fld>
            <a:endParaRPr lang="zh-CN" altLang="en-US"/>
          </a:p>
        </p:txBody>
      </p:sp>
      <p:sp>
        <p:nvSpPr>
          <p:cNvPr id="13" name="灯片编号占位符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C913308-F349-4B6D-A68A-DD1791B4A57B}" type="slidenum">
              <a:rPr lang="zh-CN" altLang="en-US" smtClean="0"/>
              <a:t>‹#›</a:t>
            </a:fld>
            <a:endParaRPr lang="zh-CN" altLang="en-US" dirty="0"/>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9" name="内容占位符 8"/>
          <p:cNvSpPr>
            <a:spLocks noGrp="1"/>
          </p:cNvSpPr>
          <p:nvPr>
            <p:ph sz="quarter" idx="1"/>
          </p:nvPr>
        </p:nvSpPr>
        <p:spPr>
          <a:xfrm>
            <a:off x="609600"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844901" y="1589567"/>
            <a:ext cx="38862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8" name="日期占位符 7"/>
          <p:cNvSpPr>
            <a:spLocks noGrp="1"/>
          </p:cNvSpPr>
          <p:nvPr>
            <p:ph type="dt" sz="half" idx="15"/>
          </p:nvPr>
        </p:nvSpPr>
        <p:spPr/>
        <p:txBody>
          <a:bodyPr rtlCol="0"/>
          <a:lstStyle/>
          <a:p>
            <a:fld id="{B7E2C2CD-497C-4296-A0B9-87C9C1109BD9}" type="datetime1">
              <a:rPr lang="zh-CN" altLang="en-US" smtClean="0"/>
              <a:t>2025/8/24</a:t>
            </a:fld>
            <a:endParaRPr lang="zh-CN" altLang="en-US"/>
          </a:p>
        </p:txBody>
      </p:sp>
      <p:sp>
        <p:nvSpPr>
          <p:cNvPr id="10" name="灯片编号占位符 9"/>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73050"/>
            <a:ext cx="8153400" cy="869950"/>
          </a:xfrm>
        </p:spPr>
        <p:txBody>
          <a:bodyPr anchor="ctr"/>
          <a:lstStyle>
            <a:lvl1pPr>
              <a:defRPr/>
            </a:lvl1pPr>
          </a:lstStyle>
          <a:p>
            <a:r>
              <a:rPr kumimoji="0" lang="zh-CN" altLang="en-US"/>
              <a:t>单击此处编辑母版标题样式</a:t>
            </a:r>
            <a:endParaRPr kumimoji="0" lang="en-US"/>
          </a:p>
        </p:txBody>
      </p:sp>
      <p:sp>
        <p:nvSpPr>
          <p:cNvPr id="11" name="内容占位符 10"/>
          <p:cNvSpPr>
            <a:spLocks noGrp="1"/>
          </p:cNvSpPr>
          <p:nvPr>
            <p:ph sz="quarter" idx="2"/>
          </p:nvPr>
        </p:nvSpPr>
        <p:spPr>
          <a:xfrm>
            <a:off x="609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800600" y="2438400"/>
            <a:ext cx="3886200" cy="35814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0" name="日期占位符 9"/>
          <p:cNvSpPr>
            <a:spLocks noGrp="1"/>
          </p:cNvSpPr>
          <p:nvPr>
            <p:ph type="dt" sz="half" idx="15"/>
          </p:nvPr>
        </p:nvSpPr>
        <p:spPr/>
        <p:txBody>
          <a:bodyPr rtlCol="0"/>
          <a:lstStyle/>
          <a:p>
            <a:fld id="{F5E19621-E3B2-4562-A73B-168B240E71B6}" type="datetime1">
              <a:rPr lang="zh-CN" altLang="en-US" smtClean="0"/>
              <a:t>2025/8/24</a:t>
            </a:fld>
            <a:endParaRPr lang="zh-CN" altLang="en-US"/>
          </a:p>
        </p:txBody>
      </p:sp>
      <p:sp>
        <p:nvSpPr>
          <p:cNvPr id="12" name="灯片编号占位符 11"/>
          <p:cNvSpPr>
            <a:spLocks noGrp="1"/>
          </p:cNvSpPr>
          <p:nvPr>
            <p:ph type="sldNum" sz="quarter" idx="16"/>
          </p:nvPr>
        </p:nvSpPr>
        <p:spPr/>
        <p:txBody>
          <a:bodyPr rtlCol="0"/>
          <a:lstStyle/>
          <a:p>
            <a:fld id="{0C913308-F349-4B6D-A68A-DD1791B4A57B}" type="slidenum">
              <a:rPr lang="zh-CN" altLang="en-US" smtClean="0"/>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5" name="文本占位符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19AA16C8-561B-4A8C-9EFE-F6FCC4B46780}" type="datetime1">
              <a:rPr lang="zh-CN" altLang="en-US" smtClean="0"/>
              <a:t>2025/8/24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14F784-2C90-4317-995F-7291EE975927}" type="datetime1">
              <a:rPr lang="zh-CN" altLang="en-US" smtClean="0"/>
              <a:t>2025/8/24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6248400"/>
            <a:ext cx="533400" cy="381000"/>
          </a:xfrm>
        </p:spPr>
        <p:txBody>
          <a:bodyPr/>
          <a:lstStyle>
            <a:lvl1pPr>
              <a:defRPr>
                <a:solidFill>
                  <a:schemeClr val="tx2"/>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8077200" cy="869950"/>
          </a:xfrm>
        </p:spPr>
        <p:txBody>
          <a:bodyPr anchor="ctr"/>
          <a:lstStyle>
            <a:lvl1pPr algn="l">
              <a:buNone/>
              <a:defRPr sz="4400" b="0"/>
            </a:lvl1p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57E436A7-51C4-461E-A63E-A4F97ED44C5C}" type="datetime1">
              <a:rPr lang="zh-CN" altLang="en-US" smtClean="0"/>
              <a:t>2025/8/24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lvl1pPr>
              <a:defRPr>
                <a:solidFill>
                  <a:srgbClr val="FFFFFF"/>
                </a:solidFill>
              </a:defRPr>
            </a:lvl1pPr>
          </a:lstStyle>
          <a:p>
            <a:fld id="{0C913308-F349-4B6D-A68A-DD1791B4A57B}" type="slidenum">
              <a:rPr lang="zh-CN" altLang="en-US" smtClean="0"/>
              <a:t>‹#›</a:t>
            </a:fld>
            <a:endParaRPr lang="zh-CN" altLang="en-US"/>
          </a:p>
        </p:txBody>
      </p:sp>
      <p:sp>
        <p:nvSpPr>
          <p:cNvPr id="3" name="文本占位符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9" name="内容占位符 8"/>
          <p:cNvSpPr>
            <a:spLocks noGrp="1"/>
          </p:cNvSpPr>
          <p:nvPr>
            <p:ph sz="quarter" idx="1"/>
          </p:nvPr>
        </p:nvSpPr>
        <p:spPr>
          <a:xfrm>
            <a:off x="2362200" y="1752600"/>
            <a:ext cx="6400800" cy="44196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a:t>单击此处编辑母版文本样式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CN" altLang="en-US"/>
              <a:t>单击此处编辑母版标题样式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6248400"/>
            <a:ext cx="2667000" cy="365125"/>
          </a:xfrm>
        </p:spPr>
        <p:txBody>
          <a:bodyPr rtlCol="0"/>
          <a:lstStyle/>
          <a:p>
            <a:fld id="{DD3C3FD1-F0F2-4061-8913-C3CEB2D6BA24}" type="datetime1">
              <a:rPr lang="zh-CN" altLang="en-US" smtClean="0"/>
              <a:t>2025/8/24</a:t>
            </a:fld>
            <a:endParaRPr lang="zh-CN" altLang="en-US"/>
          </a:p>
        </p:txBody>
      </p:sp>
      <p:sp>
        <p:nvSpPr>
          <p:cNvPr id="13" name="灯片编号占位符 12"/>
          <p:cNvSpPr>
            <a:spLocks noGrp="1"/>
          </p:cNvSpPr>
          <p:nvPr>
            <p:ph type="sldNum" sz="quarter" idx="11"/>
          </p:nvPr>
        </p:nvSpPr>
        <p:spPr>
          <a:xfrm>
            <a:off x="0" y="4667249"/>
            <a:ext cx="1447800" cy="663578"/>
          </a:xfrm>
        </p:spPr>
        <p:txBody>
          <a:bodyPr rtlCol="0"/>
          <a:lstStyle>
            <a:lvl1pPr>
              <a:defRPr sz="2800"/>
            </a:lvl1pPr>
          </a:lstStyle>
          <a:p>
            <a:fld id="{0C913308-F349-4B6D-A68A-DD1791B4A57B}" type="slidenum">
              <a:rPr lang="zh-CN" altLang="en-US" smtClean="0"/>
              <a:t>‹#›</a:t>
            </a:fld>
            <a:endParaRPr lang="zh-CN" altLang="en-US"/>
          </a:p>
        </p:txBody>
      </p:sp>
      <p:sp>
        <p:nvSpPr>
          <p:cNvPr id="14" name="页脚占位符 13"/>
          <p:cNvSpPr>
            <a:spLocks noGrp="1"/>
          </p:cNvSpPr>
          <p:nvPr>
            <p:ph type="ftr" sz="quarter" idx="12"/>
          </p:nvPr>
        </p:nvSpPr>
        <p:spPr>
          <a:xfrm>
            <a:off x="1600200" y="6248206"/>
            <a:ext cx="4572000" cy="365125"/>
          </a:xfrm>
        </p:spPr>
        <p:txBody>
          <a:bodyPr rtlCol="0"/>
          <a:lstStyle/>
          <a:p>
            <a:endParaRPr lang="zh-CN" altLang="en-US"/>
          </a:p>
        </p:txBody>
      </p:sp>
      <p:sp>
        <p:nvSpPr>
          <p:cNvPr id="3" name="图片占位符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CN" altLang="en-US"/>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228600"/>
            <a:ext cx="8153400" cy="990600"/>
          </a:xfrm>
          <a:prstGeom prst="rect">
            <a:avLst/>
          </a:prstGeom>
        </p:spPr>
        <p:txBody>
          <a:bodyPr vert="horz" anchor="ctr">
            <a:normAutofit/>
          </a:bodyPr>
          <a:lstStyle/>
          <a:p>
            <a:r>
              <a:rPr kumimoji="0" lang="zh-CN" altLang="en-US" dirty="0"/>
              <a:t>单击此处编辑母版标题样式</a:t>
            </a:r>
            <a:endParaRPr kumimoji="0" lang="en-US" dirty="0"/>
          </a:p>
        </p:txBody>
      </p:sp>
      <p:sp>
        <p:nvSpPr>
          <p:cNvPr id="13" name="文本占位符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CN" altLang="en-US" dirty="0"/>
              <a:t>单击此处编辑母版文本样式</a:t>
            </a:r>
          </a:p>
          <a:p>
            <a:pPr lvl="1" eaLnBrk="1" latinLnBrk="0" hangingPunct="1"/>
            <a:r>
              <a:rPr kumimoji="0" lang="zh-CN" altLang="en-US" dirty="0"/>
              <a:t>第二级</a:t>
            </a:r>
          </a:p>
          <a:p>
            <a:pPr lvl="2" eaLnBrk="1" latinLnBrk="0" hangingPunct="1"/>
            <a:r>
              <a:rPr kumimoji="0" lang="zh-CN" altLang="en-US" dirty="0"/>
              <a:t>第三级</a:t>
            </a:r>
          </a:p>
          <a:p>
            <a:pPr lvl="3" eaLnBrk="1" latinLnBrk="0" hangingPunct="1"/>
            <a:r>
              <a:rPr kumimoji="0" lang="zh-CN" altLang="en-US" dirty="0"/>
              <a:t>第四级</a:t>
            </a:r>
          </a:p>
          <a:p>
            <a:pPr lvl="4" eaLnBrk="1" latinLnBrk="0" hangingPunct="1"/>
            <a:r>
              <a:rPr kumimoji="0" lang="zh-CN" altLang="en-US" dirty="0"/>
              <a:t>第五级</a:t>
            </a:r>
            <a:endParaRPr kumimoji="0" lang="en-US" dirty="0"/>
          </a:p>
        </p:txBody>
      </p:sp>
      <p:sp>
        <p:nvSpPr>
          <p:cNvPr id="14" name="日期占位符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97045A6-C381-463D-A4BA-F030581BD3A5}" type="datetime1">
              <a:rPr lang="zh-CN" altLang="en-US" smtClean="0"/>
              <a:t>2025/8/24</a:t>
            </a:fld>
            <a:endParaRPr lang="zh-CN" altLang="en-US"/>
          </a:p>
        </p:txBody>
      </p:sp>
      <p:sp>
        <p:nvSpPr>
          <p:cNvPr id="3" name="页脚占位符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zh-CN" altLang="en-US"/>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 id="2147483888" r:id="rId12"/>
  </p:sldLayoutIdLst>
  <p:hf hdr="0" ftr="0" dt="0"/>
  <p:txStyles>
    <p:titleStyle>
      <a:lvl1pPr algn="l" rtl="0" eaLnBrk="1" latinLnBrk="0" hangingPunct="1">
        <a:spcBef>
          <a:spcPct val="0"/>
        </a:spcBef>
        <a:buNone/>
        <a:defRPr kumimoji="0" sz="4400" b="1"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dirty="0"/>
              <a:t>命题逻辑</a:t>
            </a:r>
          </a:p>
        </p:txBody>
      </p:sp>
      <p:sp>
        <p:nvSpPr>
          <p:cNvPr id="3" name="副标题 2"/>
          <p:cNvSpPr>
            <a:spLocks noGrp="1"/>
          </p:cNvSpPr>
          <p:nvPr>
            <p:ph type="subTitle"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t>1</a:t>
            </a:fld>
            <a:endParaRPr lang="zh-CN" altLang="en-US"/>
          </a:p>
        </p:txBody>
      </p:sp>
    </p:spTree>
    <p:extLst>
      <p:ext uri="{BB962C8B-B14F-4D97-AF65-F5344CB8AC3E}">
        <p14:creationId xmlns:p14="http://schemas.microsoft.com/office/powerpoint/2010/main" val="3159327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fontScale="85000" lnSpcReduction="20000"/>
          </a:bodyPr>
          <a:lstStyle/>
          <a:p>
            <a:pPr>
              <a:defRPr/>
            </a:pPr>
            <a:fld id="{2B07DFD9-0081-4E97-99AE-36B79132901F}" type="slidenum">
              <a:rPr lang="en-US" altLang="zh-CN" smtClean="0"/>
              <a:pPr>
                <a:defRPr/>
              </a:pPr>
              <a:t>10</a:t>
            </a:fld>
            <a:endParaRPr lang="en-US" altLang="zh-CN"/>
          </a:p>
        </p:txBody>
      </p:sp>
      <p:sp>
        <p:nvSpPr>
          <p:cNvPr id="6" name="Oval 2"/>
          <p:cNvSpPr>
            <a:spLocks noChangeArrowheads="1"/>
          </p:cNvSpPr>
          <p:nvPr/>
        </p:nvSpPr>
        <p:spPr bwMode="auto">
          <a:xfrm>
            <a:off x="2961456" y="3371056"/>
            <a:ext cx="990600" cy="1676400"/>
          </a:xfrm>
          <a:prstGeom prst="ellipse">
            <a:avLst/>
          </a:prstGeom>
          <a:solidFill>
            <a:srgbClr val="FFFF99"/>
          </a:solidFill>
          <a:ln w="9525">
            <a:solidFill>
              <a:srgbClr val="FFFF00"/>
            </a:solidFill>
            <a:round/>
            <a:headEnd/>
            <a:tailEnd/>
          </a:ln>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7" name="Text Box 4"/>
          <p:cNvSpPr txBox="1">
            <a:spLocks noChangeArrowheads="1"/>
          </p:cNvSpPr>
          <p:nvPr/>
        </p:nvSpPr>
        <p:spPr bwMode="auto">
          <a:xfrm>
            <a:off x="751656" y="1700808"/>
            <a:ext cx="4724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a:spcBef>
                <a:spcPct val="50000"/>
              </a:spcBef>
              <a:buClrTx/>
              <a:buSzTx/>
              <a:buNone/>
            </a:pPr>
            <a:r>
              <a:rPr kumimoji="1" lang="zh-CN" altLang="en-US" b="1" dirty="0">
                <a:latin typeface="Times New Roman" panose="02020603050405020304" pitchFamily="18" charset="0"/>
                <a:ea typeface="宋体" panose="02010600030101010101" pitchFamily="2" charset="-122"/>
              </a:rPr>
              <a:t>~</a:t>
            </a:r>
            <a:r>
              <a:rPr kumimoji="1" lang="en-US" altLang="zh-CN" sz="2800" b="1" i="1" dirty="0">
                <a:latin typeface="Times New Roman" panose="02020603050405020304" pitchFamily="18" charset="0"/>
                <a:ea typeface="宋体" panose="02010600030101010101" pitchFamily="2" charset="-122"/>
              </a:rPr>
              <a:t>p</a:t>
            </a:r>
            <a:r>
              <a:rPr kumimoji="1" lang="en-US" altLang="zh-CN" b="1" i="1" dirty="0">
                <a:latin typeface="Times New Roman" panose="02020603050405020304" pitchFamily="18" charset="0"/>
                <a:ea typeface="宋体" panose="02010600030101010101" pitchFamily="2" charset="-122"/>
              </a:rPr>
              <a:t>/</a:t>
            </a:r>
            <a:r>
              <a:rPr kumimoji="1" lang="en-US" altLang="zh-CN" b="1" dirty="0">
                <a:latin typeface="Times New Roman" panose="02020603050405020304" pitchFamily="18" charset="0"/>
                <a:ea typeface="宋体" panose="02010600030101010101" pitchFamily="2" charset="-122"/>
                <a:cs typeface="Arial" panose="020B0604020202020204" pitchFamily="34" charset="0"/>
              </a:rPr>
              <a:t> ¬</a:t>
            </a:r>
            <a:r>
              <a:rPr kumimoji="1" lang="en-US" altLang="zh-CN" sz="2800" b="1" i="1" dirty="0">
                <a:latin typeface="Times New Roman" panose="02020603050405020304" pitchFamily="18" charset="0"/>
                <a:ea typeface="宋体" panose="02010600030101010101" pitchFamily="2" charset="-122"/>
              </a:rPr>
              <a:t>p</a:t>
            </a:r>
            <a:r>
              <a:rPr kumimoji="1" lang="en-US" altLang="zh-CN" sz="2800" b="1" dirty="0">
                <a:latin typeface="Times New Roman" panose="02020603050405020304" pitchFamily="18" charset="0"/>
                <a:ea typeface="宋体" panose="02010600030101010101" pitchFamily="2" charset="-122"/>
              </a:rPr>
              <a:t>: </a:t>
            </a:r>
            <a:r>
              <a:rPr kumimoji="1" lang="en-US" altLang="zh-CN" b="1" dirty="0">
                <a:latin typeface="Times New Roman" panose="02020603050405020304" pitchFamily="18" charset="0"/>
                <a:ea typeface="宋体" panose="02010600030101010101" pitchFamily="2" charset="-122"/>
              </a:rPr>
              <a:t> </a:t>
            </a:r>
            <a:r>
              <a:rPr kumimoji="1" lang="zh-CN" altLang="en-US" sz="2800" b="1" dirty="0">
                <a:latin typeface="Times New Roman" panose="02020603050405020304" pitchFamily="18" charset="0"/>
                <a:ea typeface="宋体" panose="02010600030101010101" pitchFamily="2" charset="-122"/>
              </a:rPr>
              <a:t>非</a:t>
            </a:r>
            <a:r>
              <a:rPr kumimoji="1" lang="en-US" altLang="zh-CN" sz="2800" b="1" i="1" dirty="0">
                <a:latin typeface="Times New Roman" panose="02020603050405020304" pitchFamily="18" charset="0"/>
                <a:ea typeface="宋体" panose="02010600030101010101" pitchFamily="2" charset="-122"/>
              </a:rPr>
              <a:t>p</a:t>
            </a:r>
            <a:endParaRPr kumimoji="1" lang="zh-CN" altLang="en-US" sz="2800" b="1" dirty="0">
              <a:latin typeface="Times New Roman" panose="02020603050405020304" pitchFamily="18" charset="0"/>
              <a:ea typeface="宋体" panose="02010600030101010101" pitchFamily="2" charset="-122"/>
            </a:endParaRPr>
          </a:p>
        </p:txBody>
      </p:sp>
      <p:sp>
        <p:nvSpPr>
          <p:cNvPr id="8" name="Line 5"/>
          <p:cNvSpPr>
            <a:spLocks noChangeShapeType="1"/>
          </p:cNvSpPr>
          <p:nvPr/>
        </p:nvSpPr>
        <p:spPr bwMode="auto">
          <a:xfrm>
            <a:off x="2885256" y="2685256"/>
            <a:ext cx="27432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9" name="Line 6"/>
          <p:cNvSpPr>
            <a:spLocks noChangeShapeType="1"/>
          </p:cNvSpPr>
          <p:nvPr/>
        </p:nvSpPr>
        <p:spPr bwMode="auto">
          <a:xfrm>
            <a:off x="2885256" y="5123656"/>
            <a:ext cx="27432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0" name="Line 7"/>
          <p:cNvSpPr>
            <a:spLocks noChangeShapeType="1"/>
          </p:cNvSpPr>
          <p:nvPr/>
        </p:nvSpPr>
        <p:spPr bwMode="auto">
          <a:xfrm>
            <a:off x="4180656" y="2685256"/>
            <a:ext cx="0" cy="2438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1" name="Line 8"/>
          <p:cNvSpPr>
            <a:spLocks noChangeShapeType="1"/>
          </p:cNvSpPr>
          <p:nvPr/>
        </p:nvSpPr>
        <p:spPr bwMode="auto">
          <a:xfrm>
            <a:off x="2961456" y="3294856"/>
            <a:ext cx="259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2" name="Text Box 9"/>
          <p:cNvSpPr txBox="1">
            <a:spLocks noChangeArrowheads="1"/>
          </p:cNvSpPr>
          <p:nvPr/>
        </p:nvSpPr>
        <p:spPr bwMode="auto">
          <a:xfrm>
            <a:off x="3266256" y="2761456"/>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p>
        </p:txBody>
      </p:sp>
      <p:sp>
        <p:nvSpPr>
          <p:cNvPr id="13" name="Text Box 10"/>
          <p:cNvSpPr txBox="1">
            <a:spLocks noChangeArrowheads="1"/>
          </p:cNvSpPr>
          <p:nvPr/>
        </p:nvSpPr>
        <p:spPr bwMode="auto">
          <a:xfrm>
            <a:off x="4485456" y="2761456"/>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cs typeface="Times New Roman" panose="02020603050405020304" pitchFamily="18" charset="0"/>
              </a:rPr>
              <a:t>¬ </a:t>
            </a:r>
            <a:r>
              <a:rPr kumimoji="1" lang="en-US" altLang="zh-CN" sz="2400" i="1">
                <a:latin typeface="Times New Roman" panose="02020603050405020304" pitchFamily="18" charset="0"/>
                <a:ea typeface="宋体" panose="02010600030101010101" pitchFamily="2" charset="-122"/>
                <a:cs typeface="Times New Roman" panose="02020603050405020304" pitchFamily="18" charset="0"/>
              </a:rPr>
              <a:t>p</a:t>
            </a:r>
          </a:p>
        </p:txBody>
      </p:sp>
      <p:sp>
        <p:nvSpPr>
          <p:cNvPr id="14" name="Text Box 11"/>
          <p:cNvSpPr txBox="1">
            <a:spLocks noChangeArrowheads="1"/>
          </p:cNvSpPr>
          <p:nvPr/>
        </p:nvSpPr>
        <p:spPr bwMode="auto">
          <a:xfrm>
            <a:off x="3266256" y="3599656"/>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F</a:t>
            </a:r>
          </a:p>
        </p:txBody>
      </p:sp>
      <p:sp>
        <p:nvSpPr>
          <p:cNvPr id="15" name="Text Box 12"/>
          <p:cNvSpPr txBox="1">
            <a:spLocks noChangeArrowheads="1"/>
          </p:cNvSpPr>
          <p:nvPr/>
        </p:nvSpPr>
        <p:spPr bwMode="auto">
          <a:xfrm>
            <a:off x="3266256" y="4285456"/>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T</a:t>
            </a:r>
          </a:p>
        </p:txBody>
      </p:sp>
      <p:sp>
        <p:nvSpPr>
          <p:cNvPr id="16" name="Text Box 13"/>
          <p:cNvSpPr txBox="1">
            <a:spLocks noChangeArrowheads="1"/>
          </p:cNvSpPr>
          <p:nvPr/>
        </p:nvSpPr>
        <p:spPr bwMode="auto">
          <a:xfrm>
            <a:off x="4561656" y="3599656"/>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T</a:t>
            </a:r>
          </a:p>
        </p:txBody>
      </p:sp>
      <p:sp>
        <p:nvSpPr>
          <p:cNvPr id="17" name="Text Box 14"/>
          <p:cNvSpPr txBox="1">
            <a:spLocks noChangeArrowheads="1"/>
          </p:cNvSpPr>
          <p:nvPr/>
        </p:nvSpPr>
        <p:spPr bwMode="auto">
          <a:xfrm>
            <a:off x="4561656" y="4209256"/>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F</a:t>
            </a:r>
          </a:p>
        </p:txBody>
      </p:sp>
      <p:sp>
        <p:nvSpPr>
          <p:cNvPr id="18" name="Text Box 15"/>
          <p:cNvSpPr txBox="1">
            <a:spLocks noChangeArrowheads="1"/>
          </p:cNvSpPr>
          <p:nvPr/>
        </p:nvSpPr>
        <p:spPr bwMode="auto">
          <a:xfrm>
            <a:off x="5714181" y="4285456"/>
            <a:ext cx="2962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dirty="0">
                <a:latin typeface="Times New Roman" panose="02020603050405020304" pitchFamily="18" charset="0"/>
                <a:ea typeface="宋体" panose="02010600030101010101" pitchFamily="2" charset="-122"/>
              </a:rPr>
              <a:t> </a:t>
            </a:r>
            <a:r>
              <a:rPr kumimoji="1" lang="en-US" altLang="zh-CN" sz="2400" dirty="0">
                <a:latin typeface="Times New Roman" panose="02020603050405020304" pitchFamily="18" charset="0"/>
                <a:ea typeface="宋体" panose="02010600030101010101" pitchFamily="2" charset="-122"/>
                <a:cs typeface="Arial" panose="020B0604020202020204" pitchFamily="34" charset="0"/>
              </a:rPr>
              <a:t>¬</a:t>
            </a:r>
            <a:r>
              <a:rPr kumimoji="1" lang="en-US" altLang="zh-CN" sz="2000" i="1" dirty="0">
                <a:latin typeface="Times New Roman" panose="02020603050405020304" pitchFamily="18" charset="0"/>
                <a:ea typeface="宋体" panose="02010600030101010101" pitchFamily="2" charset="-122"/>
              </a:rPr>
              <a:t> </a:t>
            </a:r>
            <a:r>
              <a:rPr kumimoji="1" lang="zh-CN" altLang="en-US" sz="2400" dirty="0">
                <a:latin typeface="Times New Roman" panose="02020603050405020304" pitchFamily="18" charset="0"/>
                <a:ea typeface="宋体" panose="02010600030101010101" pitchFamily="2" charset="-122"/>
              </a:rPr>
              <a:t>的真值表</a:t>
            </a:r>
          </a:p>
        </p:txBody>
      </p:sp>
      <p:sp>
        <p:nvSpPr>
          <p:cNvPr id="19" name="Text Box 16"/>
          <p:cNvSpPr txBox="1">
            <a:spLocks noChangeArrowheads="1"/>
          </p:cNvSpPr>
          <p:nvPr/>
        </p:nvSpPr>
        <p:spPr bwMode="auto">
          <a:xfrm>
            <a:off x="980256" y="5276056"/>
            <a:ext cx="320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 </a:t>
            </a:r>
            <a:r>
              <a:rPr kumimoji="1" lang="en-US" altLang="zh-CN" sz="2400" i="1">
                <a:latin typeface="Times New Roman" panose="02020603050405020304" pitchFamily="18" charset="0"/>
                <a:ea typeface="宋体" panose="02010600030101010101" pitchFamily="2" charset="-122"/>
              </a:rPr>
              <a:t>p</a:t>
            </a:r>
            <a:r>
              <a:rPr kumimoji="1" lang="zh-CN" altLang="en-US" sz="2400">
                <a:latin typeface="宋体" panose="02010600030101010101" pitchFamily="2" charset="-122"/>
                <a:ea typeface="宋体" panose="02010600030101010101" pitchFamily="2" charset="-122"/>
              </a:rPr>
              <a:t>所有可能的取值</a:t>
            </a:r>
            <a:endParaRPr kumimoji="1" lang="zh-CN" altLang="en-US" sz="2400">
              <a:latin typeface="Times New Roman" panose="02020603050405020304" pitchFamily="18" charset="0"/>
              <a:ea typeface="宋体" panose="02010600030101010101" pitchFamily="2" charset="-122"/>
            </a:endParaRPr>
          </a:p>
        </p:txBody>
      </p:sp>
      <p:sp>
        <p:nvSpPr>
          <p:cNvPr id="20" name="Line 17"/>
          <p:cNvSpPr>
            <a:spLocks noChangeShapeType="1"/>
          </p:cNvSpPr>
          <p:nvPr/>
        </p:nvSpPr>
        <p:spPr bwMode="auto">
          <a:xfrm flipV="1">
            <a:off x="2123256" y="4437856"/>
            <a:ext cx="9906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21" name="标题 1"/>
          <p:cNvSpPr>
            <a:spLocks noGrp="1"/>
          </p:cNvSpPr>
          <p:nvPr>
            <p:ph type="title"/>
          </p:nvPr>
        </p:nvSpPr>
        <p:spPr>
          <a:xfrm>
            <a:off x="612648" y="228600"/>
            <a:ext cx="8153400" cy="990600"/>
          </a:xfrm>
        </p:spPr>
        <p:txBody>
          <a:bodyPr>
            <a:normAutofit/>
          </a:bodyPr>
          <a:lstStyle/>
          <a:p>
            <a:r>
              <a:rPr lang="zh-CN" altLang="en-US" dirty="0"/>
              <a:t>否定连接词</a:t>
            </a:r>
          </a:p>
        </p:txBody>
      </p:sp>
    </p:spTree>
    <p:extLst>
      <p:ext uri="{BB962C8B-B14F-4D97-AF65-F5344CB8AC3E}">
        <p14:creationId xmlns:p14="http://schemas.microsoft.com/office/powerpoint/2010/main" val="670787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fontScale="85000" lnSpcReduction="20000"/>
          </a:bodyPr>
          <a:lstStyle/>
          <a:p>
            <a:pPr>
              <a:defRPr/>
            </a:pPr>
            <a:fld id="{2B07DFD9-0081-4E97-99AE-36B79132901F}" type="slidenum">
              <a:rPr lang="en-US" altLang="zh-CN" smtClean="0"/>
              <a:pPr>
                <a:defRPr/>
              </a:pPr>
              <a:t>11</a:t>
            </a:fld>
            <a:endParaRPr lang="en-US" altLang="zh-CN"/>
          </a:p>
        </p:txBody>
      </p:sp>
      <p:sp>
        <p:nvSpPr>
          <p:cNvPr id="6" name="Oval 2"/>
          <p:cNvSpPr>
            <a:spLocks noChangeArrowheads="1"/>
          </p:cNvSpPr>
          <p:nvPr/>
        </p:nvSpPr>
        <p:spPr bwMode="auto">
          <a:xfrm>
            <a:off x="2664841" y="3292624"/>
            <a:ext cx="1752600" cy="2362200"/>
          </a:xfrm>
          <a:prstGeom prst="ellipse">
            <a:avLst/>
          </a:prstGeom>
          <a:solidFill>
            <a:srgbClr val="CCFFCC">
              <a:alpha val="50195"/>
            </a:srgbClr>
          </a:solidFill>
          <a:ln w="9525">
            <a:solidFill>
              <a:srgbClr val="339966"/>
            </a:solidFill>
            <a:round/>
            <a:headEnd/>
            <a:tailEnd/>
          </a:ln>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7" name="Rectangle 3"/>
          <p:cNvSpPr>
            <a:spLocks noChangeArrowheads="1"/>
          </p:cNvSpPr>
          <p:nvPr/>
        </p:nvSpPr>
        <p:spPr bwMode="auto">
          <a:xfrm>
            <a:off x="1690116" y="4876949"/>
            <a:ext cx="5181600" cy="533400"/>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8" name="Text Box 5"/>
          <p:cNvSpPr txBox="1">
            <a:spLocks noChangeArrowheads="1"/>
          </p:cNvSpPr>
          <p:nvPr/>
        </p:nvSpPr>
        <p:spPr bwMode="auto">
          <a:xfrm>
            <a:off x="759841" y="1844824"/>
            <a:ext cx="6324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a:spcBef>
                <a:spcPct val="50000"/>
              </a:spcBef>
              <a:buClrTx/>
              <a:buSzTx/>
              <a:buNone/>
            </a:pPr>
            <a:r>
              <a:rPr kumimoji="1" lang="en-US" altLang="zh-CN" sz="2800" b="1" i="1" dirty="0" err="1">
                <a:latin typeface="Times New Roman" panose="02020603050405020304" pitchFamily="18" charset="0"/>
                <a:ea typeface="宋体" panose="02010600030101010101" pitchFamily="2" charset="-122"/>
              </a:rPr>
              <a:t>p</a:t>
            </a:r>
            <a:r>
              <a:rPr kumimoji="1" lang="en-US" altLang="zh-CN" sz="2800" b="1" dirty="0" err="1">
                <a:latin typeface="Times New Roman" panose="02020603050405020304" pitchFamily="18" charset="0"/>
                <a:ea typeface="宋体" panose="02010600030101010101" pitchFamily="2" charset="-122"/>
                <a:sym typeface="Symbol" panose="05050102010706020507" pitchFamily="18" charset="2"/>
              </a:rPr>
              <a:t></a:t>
            </a:r>
            <a:r>
              <a:rPr kumimoji="1" lang="en-US" altLang="zh-CN" sz="2800" b="1" i="1" dirty="0" err="1">
                <a:latin typeface="Times New Roman" panose="02020603050405020304" pitchFamily="18" charset="0"/>
                <a:ea typeface="宋体" panose="02010600030101010101" pitchFamily="2" charset="-122"/>
                <a:sym typeface="Symbol" panose="05050102010706020507" pitchFamily="18" charset="2"/>
              </a:rPr>
              <a:t>q</a:t>
            </a:r>
            <a:r>
              <a:rPr kumimoji="1" lang="zh-CN" altLang="en-US" sz="2800" b="1" dirty="0">
                <a:latin typeface="Times New Roman" panose="02020603050405020304" pitchFamily="18" charset="0"/>
                <a:ea typeface="宋体" panose="02010600030101010101" pitchFamily="2" charset="-122"/>
                <a:sym typeface="Symbol" panose="05050102010706020507" pitchFamily="18" charset="2"/>
              </a:rPr>
              <a:t>：</a:t>
            </a:r>
            <a:r>
              <a:rPr kumimoji="1" lang="en-US" altLang="zh-CN" sz="2800" b="1" dirty="0">
                <a:latin typeface="Times New Roman" panose="02020603050405020304" pitchFamily="18" charset="0"/>
                <a:ea typeface="宋体" panose="02010600030101010101" pitchFamily="2" charset="-122"/>
              </a:rPr>
              <a:t>“</a:t>
            </a:r>
            <a:r>
              <a:rPr kumimoji="1" lang="en-US" altLang="zh-CN" sz="2800" b="1" i="1" dirty="0">
                <a:latin typeface="Times New Roman" panose="02020603050405020304" pitchFamily="18" charset="0"/>
                <a:ea typeface="宋体" panose="02010600030101010101" pitchFamily="2" charset="-122"/>
              </a:rPr>
              <a:t>p</a:t>
            </a:r>
            <a:r>
              <a:rPr kumimoji="1" lang="en-US" altLang="zh-CN" sz="2800" b="1" dirty="0">
                <a:latin typeface="Times New Roman" panose="02020603050405020304" pitchFamily="18" charset="0"/>
                <a:ea typeface="宋体" panose="02010600030101010101" pitchFamily="2" charset="-122"/>
              </a:rPr>
              <a:t> </a:t>
            </a:r>
            <a:r>
              <a:rPr kumimoji="1" lang="zh-CN" altLang="en-US" sz="2800" b="1" dirty="0">
                <a:latin typeface="Times New Roman" panose="02020603050405020304" pitchFamily="18" charset="0"/>
                <a:ea typeface="宋体" panose="02010600030101010101" pitchFamily="2" charset="-122"/>
              </a:rPr>
              <a:t>并且 </a:t>
            </a:r>
            <a:r>
              <a:rPr kumimoji="1" lang="en-US" altLang="zh-CN" sz="2800" b="1" i="1" dirty="0">
                <a:latin typeface="Times New Roman" panose="02020603050405020304" pitchFamily="18" charset="0"/>
                <a:ea typeface="宋体" panose="02010600030101010101" pitchFamily="2" charset="-122"/>
              </a:rPr>
              <a:t>q</a:t>
            </a:r>
            <a:r>
              <a:rPr kumimoji="1" lang="en-US" altLang="zh-CN" sz="2800" b="1" dirty="0">
                <a:latin typeface="Times New Roman" panose="02020603050405020304" pitchFamily="18" charset="0"/>
                <a:ea typeface="宋体" panose="02010600030101010101" pitchFamily="2" charset="-122"/>
              </a:rPr>
              <a:t>”</a:t>
            </a:r>
          </a:p>
        </p:txBody>
      </p:sp>
      <p:sp>
        <p:nvSpPr>
          <p:cNvPr id="9" name="Line 6"/>
          <p:cNvSpPr>
            <a:spLocks noChangeShapeType="1"/>
          </p:cNvSpPr>
          <p:nvPr/>
        </p:nvSpPr>
        <p:spPr bwMode="auto">
          <a:xfrm>
            <a:off x="2588641" y="2683024"/>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0" name="Line 7"/>
          <p:cNvSpPr>
            <a:spLocks noChangeShapeType="1"/>
          </p:cNvSpPr>
          <p:nvPr/>
        </p:nvSpPr>
        <p:spPr bwMode="auto">
          <a:xfrm>
            <a:off x="2588641" y="5654824"/>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1" name="Line 8"/>
          <p:cNvSpPr>
            <a:spLocks noChangeShapeType="1"/>
          </p:cNvSpPr>
          <p:nvPr/>
        </p:nvSpPr>
        <p:spPr bwMode="auto">
          <a:xfrm>
            <a:off x="2664841" y="3292624"/>
            <a:ext cx="320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2" name="Line 9"/>
          <p:cNvSpPr>
            <a:spLocks noChangeShapeType="1"/>
          </p:cNvSpPr>
          <p:nvPr/>
        </p:nvSpPr>
        <p:spPr bwMode="auto">
          <a:xfrm>
            <a:off x="4569841" y="2683024"/>
            <a:ext cx="0" cy="297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 name="Text Box 10"/>
          <p:cNvSpPr txBox="1">
            <a:spLocks noChangeArrowheads="1"/>
          </p:cNvSpPr>
          <p:nvPr/>
        </p:nvSpPr>
        <p:spPr bwMode="auto">
          <a:xfrm>
            <a:off x="2969641" y="2759224"/>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        q</a:t>
            </a:r>
          </a:p>
        </p:txBody>
      </p:sp>
      <p:sp>
        <p:nvSpPr>
          <p:cNvPr id="14" name="Text Box 11"/>
          <p:cNvSpPr txBox="1">
            <a:spLocks noChangeArrowheads="1"/>
          </p:cNvSpPr>
          <p:nvPr/>
        </p:nvSpPr>
        <p:spPr bwMode="auto">
          <a:xfrm>
            <a:off x="2969641" y="3521224"/>
            <a:ext cx="14478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5" name="Text Box 12"/>
          <p:cNvSpPr txBox="1">
            <a:spLocks noChangeArrowheads="1"/>
          </p:cNvSpPr>
          <p:nvPr/>
        </p:nvSpPr>
        <p:spPr bwMode="auto">
          <a:xfrm>
            <a:off x="4874641" y="2759224"/>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endParaRPr kumimoji="1" lang="en-US" altLang="zh-CN" sz="2400">
              <a:latin typeface="Times New Roman" panose="02020603050405020304" pitchFamily="18" charset="0"/>
              <a:ea typeface="宋体" panose="02010600030101010101" pitchFamily="2" charset="-122"/>
            </a:endParaRPr>
          </a:p>
        </p:txBody>
      </p:sp>
      <p:sp>
        <p:nvSpPr>
          <p:cNvPr id="16" name="Text Box 13"/>
          <p:cNvSpPr txBox="1">
            <a:spLocks noChangeArrowheads="1"/>
          </p:cNvSpPr>
          <p:nvPr/>
        </p:nvSpPr>
        <p:spPr bwMode="auto">
          <a:xfrm>
            <a:off x="5027041" y="3521224"/>
            <a:ext cx="6096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7" name="Text Box 14"/>
          <p:cNvSpPr txBox="1">
            <a:spLocks noChangeArrowheads="1"/>
          </p:cNvSpPr>
          <p:nvPr/>
        </p:nvSpPr>
        <p:spPr bwMode="auto">
          <a:xfrm>
            <a:off x="759841" y="5731024"/>
            <a:ext cx="365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 &lt;</a:t>
            </a: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rPr>
              <a:t>,</a:t>
            </a:r>
            <a:r>
              <a:rPr kumimoji="1" lang="en-US" altLang="zh-CN" sz="2400" i="1">
                <a:latin typeface="Times New Roman" panose="02020603050405020304" pitchFamily="18" charset="0"/>
                <a:ea typeface="宋体" panose="02010600030101010101" pitchFamily="2" charset="-122"/>
              </a:rPr>
              <a:t>q</a:t>
            </a:r>
            <a:r>
              <a:rPr kumimoji="1" lang="en-US" altLang="zh-CN" sz="2400">
                <a:latin typeface="Times New Roman" panose="02020603050405020304" pitchFamily="18" charset="0"/>
                <a:ea typeface="宋体" panose="02010600030101010101" pitchFamily="2" charset="-122"/>
              </a:rPr>
              <a:t>&gt; </a:t>
            </a:r>
            <a:r>
              <a:rPr kumimoji="1" lang="zh-CN" altLang="en-US" sz="2400">
                <a:latin typeface="Times New Roman" panose="02020603050405020304" pitchFamily="18" charset="0"/>
                <a:ea typeface="宋体" panose="02010600030101010101" pitchFamily="2" charset="-122"/>
              </a:rPr>
              <a:t>所有可能的取值</a:t>
            </a:r>
          </a:p>
        </p:txBody>
      </p:sp>
      <p:sp>
        <p:nvSpPr>
          <p:cNvPr id="18" name="Line 15"/>
          <p:cNvSpPr>
            <a:spLocks noChangeShapeType="1"/>
          </p:cNvSpPr>
          <p:nvPr/>
        </p:nvSpPr>
        <p:spPr bwMode="auto">
          <a:xfrm flipV="1">
            <a:off x="1674241" y="4653136"/>
            <a:ext cx="1123950" cy="1077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9" name="Text Box 16"/>
          <p:cNvSpPr txBox="1">
            <a:spLocks noChangeArrowheads="1"/>
          </p:cNvSpPr>
          <p:nvPr/>
        </p:nvSpPr>
        <p:spPr bwMode="auto">
          <a:xfrm>
            <a:off x="6585966" y="2932262"/>
            <a:ext cx="1828800" cy="830262"/>
          </a:xfrm>
          <a:prstGeom prst="rect">
            <a:avLst/>
          </a:prstGeom>
          <a:solidFill>
            <a:srgbClr val="FFFF99"/>
          </a:solidFill>
          <a:ln w="57150" cmpd="thickThin">
            <a:solidFill>
              <a:srgbClr val="FFCC00"/>
            </a:solidFill>
            <a:miter lim="800000"/>
            <a:headEnd/>
            <a:tailEnd/>
          </a:ln>
          <a:effectLst>
            <a:outerShdw dist="107763" dir="18900000" algn="ctr" rotWithShape="0">
              <a:schemeClr val="bg2"/>
            </a:outerShdw>
          </a:effec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=T</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 </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iff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 </a:t>
            </a:r>
            <a:r>
              <a:rPr kumimoji="1" lang="zh-CN" altLang="en-US" sz="2400">
                <a:latin typeface="Times New Roman" panose="02020603050405020304" pitchFamily="18" charset="0"/>
                <a:ea typeface="宋体" panose="02010600030101010101" pitchFamily="2" charset="-122"/>
                <a:sym typeface="Symbol" panose="05050102010706020507" pitchFamily="18" charset="2"/>
              </a:rPr>
              <a:t>和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 </a:t>
            </a:r>
            <a:r>
              <a:rPr kumimoji="1" lang="zh-CN" altLang="en-US" sz="2400">
                <a:latin typeface="Times New Roman" panose="02020603050405020304" pitchFamily="18" charset="0"/>
                <a:ea typeface="宋体" panose="02010600030101010101" pitchFamily="2" charset="-122"/>
                <a:sym typeface="Symbol" panose="05050102010706020507" pitchFamily="18" charset="2"/>
              </a:rPr>
              <a:t>均为</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T</a:t>
            </a:r>
          </a:p>
        </p:txBody>
      </p:sp>
      <p:sp>
        <p:nvSpPr>
          <p:cNvPr id="20" name="Line 17"/>
          <p:cNvSpPr>
            <a:spLocks noChangeShapeType="1"/>
          </p:cNvSpPr>
          <p:nvPr/>
        </p:nvSpPr>
        <p:spPr bwMode="auto">
          <a:xfrm flipH="1">
            <a:off x="6128766" y="3846662"/>
            <a:ext cx="914400" cy="1219200"/>
          </a:xfrm>
          <a:prstGeom prst="line">
            <a:avLst/>
          </a:prstGeom>
          <a:noFill/>
          <a:ln w="9525">
            <a:solidFill>
              <a:srgbClr val="FFCC00"/>
            </a:solidFill>
            <a:prstDash val="dash"/>
            <a:round/>
            <a:headEnd/>
            <a:tailEnd type="stealth" w="lg" len="lg"/>
          </a:ln>
          <a:extLst>
            <a:ext uri="{909E8E84-426E-40DD-AFC4-6F175D3DCCD1}">
              <a14:hiddenFill xmlns:a14="http://schemas.microsoft.com/office/drawing/2010/main">
                <a:noFill/>
              </a14:hiddenFill>
            </a:ext>
          </a:extLst>
        </p:spPr>
        <p:txBody>
          <a:bodyPr wrap="none"/>
          <a:lstStyle/>
          <a:p>
            <a:endParaRPr lang="zh-CN" altLang="en-US"/>
          </a:p>
        </p:txBody>
      </p:sp>
      <p:sp>
        <p:nvSpPr>
          <p:cNvPr id="21" name="标题 1"/>
          <p:cNvSpPr>
            <a:spLocks noGrp="1"/>
          </p:cNvSpPr>
          <p:nvPr>
            <p:ph type="title"/>
          </p:nvPr>
        </p:nvSpPr>
        <p:spPr>
          <a:xfrm>
            <a:off x="612648" y="228600"/>
            <a:ext cx="8153400" cy="990600"/>
          </a:xfrm>
        </p:spPr>
        <p:txBody>
          <a:bodyPr>
            <a:normAutofit/>
          </a:bodyPr>
          <a:lstStyle/>
          <a:p>
            <a:r>
              <a:rPr lang="zh-CN" altLang="en-US" dirty="0"/>
              <a:t>合取连接词</a:t>
            </a:r>
          </a:p>
        </p:txBody>
      </p:sp>
    </p:spTree>
    <p:extLst>
      <p:ext uri="{BB962C8B-B14F-4D97-AF65-F5344CB8AC3E}">
        <p14:creationId xmlns:p14="http://schemas.microsoft.com/office/powerpoint/2010/main" val="940507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fontScale="85000" lnSpcReduction="20000"/>
          </a:bodyPr>
          <a:lstStyle/>
          <a:p>
            <a:pPr>
              <a:defRPr/>
            </a:pPr>
            <a:fld id="{2B07DFD9-0081-4E97-99AE-36B79132901F}" type="slidenum">
              <a:rPr lang="en-US" altLang="zh-CN" smtClean="0"/>
              <a:pPr>
                <a:defRPr/>
              </a:pPr>
              <a:t>12</a:t>
            </a:fld>
            <a:endParaRPr lang="en-US" altLang="zh-CN"/>
          </a:p>
        </p:txBody>
      </p:sp>
      <p:sp>
        <p:nvSpPr>
          <p:cNvPr id="6" name="Oval 2"/>
          <p:cNvSpPr>
            <a:spLocks noChangeArrowheads="1"/>
          </p:cNvSpPr>
          <p:nvPr/>
        </p:nvSpPr>
        <p:spPr bwMode="auto">
          <a:xfrm>
            <a:off x="2667000" y="3429000"/>
            <a:ext cx="1752600" cy="2362200"/>
          </a:xfrm>
          <a:prstGeom prst="ellipse">
            <a:avLst/>
          </a:prstGeom>
          <a:solidFill>
            <a:srgbClr val="CCFFCC">
              <a:alpha val="50195"/>
            </a:srgbClr>
          </a:solidFill>
          <a:ln w="9525">
            <a:solidFill>
              <a:srgbClr val="339966"/>
            </a:solidFill>
            <a:round/>
            <a:headEnd/>
            <a:tailEnd/>
          </a:ln>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7" name="Rectangle 3"/>
          <p:cNvSpPr>
            <a:spLocks noChangeArrowheads="1"/>
          </p:cNvSpPr>
          <p:nvPr/>
        </p:nvSpPr>
        <p:spPr bwMode="auto">
          <a:xfrm>
            <a:off x="1547813" y="3573463"/>
            <a:ext cx="5181600" cy="533400"/>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8" name="Text Box 5"/>
          <p:cNvSpPr txBox="1">
            <a:spLocks noChangeArrowheads="1"/>
          </p:cNvSpPr>
          <p:nvPr/>
        </p:nvSpPr>
        <p:spPr bwMode="auto">
          <a:xfrm>
            <a:off x="762000" y="1912333"/>
            <a:ext cx="5562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a:spcBef>
                <a:spcPct val="50000"/>
              </a:spcBef>
              <a:buClrTx/>
              <a:buSzTx/>
              <a:buNone/>
            </a:pPr>
            <a:r>
              <a:rPr kumimoji="1" lang="en-US" altLang="zh-CN" sz="2800" b="1" i="1" dirty="0" err="1">
                <a:latin typeface="Times New Roman" panose="02020603050405020304" pitchFamily="18" charset="0"/>
                <a:ea typeface="宋体" panose="02010600030101010101" pitchFamily="2" charset="-122"/>
              </a:rPr>
              <a:t>p</a:t>
            </a:r>
            <a:r>
              <a:rPr kumimoji="1" lang="en-US" altLang="zh-CN" sz="2800" b="1" dirty="0" err="1">
                <a:latin typeface="Times New Roman" panose="02020603050405020304" pitchFamily="18" charset="0"/>
                <a:ea typeface="宋体" panose="02010600030101010101" pitchFamily="2" charset="-122"/>
                <a:sym typeface="Symbol" panose="05050102010706020507" pitchFamily="18" charset="2"/>
              </a:rPr>
              <a:t></a:t>
            </a:r>
            <a:r>
              <a:rPr kumimoji="1" lang="en-US" altLang="zh-CN" sz="2800" b="1" i="1" dirty="0" err="1">
                <a:latin typeface="Times New Roman" panose="02020603050405020304" pitchFamily="18" charset="0"/>
                <a:ea typeface="宋体" panose="02010600030101010101" pitchFamily="2" charset="-122"/>
                <a:sym typeface="Symbol" panose="05050102010706020507" pitchFamily="18" charset="2"/>
              </a:rPr>
              <a:t>q</a:t>
            </a:r>
            <a:r>
              <a:rPr kumimoji="1" lang="zh-CN" altLang="en-US" sz="2800" b="1" i="1" dirty="0">
                <a:latin typeface="Times New Roman" panose="02020603050405020304" pitchFamily="18" charset="0"/>
                <a:ea typeface="宋体" panose="02010600030101010101" pitchFamily="2" charset="-122"/>
                <a:sym typeface="Symbol" panose="05050102010706020507" pitchFamily="18" charset="2"/>
              </a:rPr>
              <a:t>：</a:t>
            </a:r>
            <a:r>
              <a:rPr kumimoji="1" lang="en-US" altLang="zh-CN" sz="2800" b="1" dirty="0">
                <a:latin typeface="Times New Roman" panose="02020603050405020304" pitchFamily="18" charset="0"/>
                <a:ea typeface="宋体" panose="02010600030101010101" pitchFamily="2" charset="-122"/>
              </a:rPr>
              <a:t>“</a:t>
            </a:r>
            <a:r>
              <a:rPr kumimoji="1" lang="en-US" altLang="zh-CN" sz="2800" b="1" i="1" dirty="0">
                <a:latin typeface="Times New Roman" panose="02020603050405020304" pitchFamily="18" charset="0"/>
                <a:ea typeface="宋体" panose="02010600030101010101" pitchFamily="2" charset="-122"/>
              </a:rPr>
              <a:t>p</a:t>
            </a:r>
            <a:r>
              <a:rPr kumimoji="1" lang="en-US" altLang="zh-CN" sz="2800" b="1" dirty="0">
                <a:latin typeface="Times New Roman" panose="02020603050405020304" pitchFamily="18" charset="0"/>
                <a:ea typeface="宋体" panose="02010600030101010101" pitchFamily="2" charset="-122"/>
              </a:rPr>
              <a:t> </a:t>
            </a:r>
            <a:r>
              <a:rPr kumimoji="1" lang="zh-CN" altLang="en-US" sz="2800" b="1" dirty="0">
                <a:latin typeface="Times New Roman" panose="02020603050405020304" pitchFamily="18" charset="0"/>
                <a:ea typeface="宋体" panose="02010600030101010101" pitchFamily="2" charset="-122"/>
              </a:rPr>
              <a:t>或 </a:t>
            </a:r>
            <a:r>
              <a:rPr kumimoji="1" lang="en-US" altLang="zh-CN" sz="2800" b="1" i="1" dirty="0">
                <a:latin typeface="Times New Roman" panose="02020603050405020304" pitchFamily="18" charset="0"/>
                <a:ea typeface="宋体" panose="02010600030101010101" pitchFamily="2" charset="-122"/>
              </a:rPr>
              <a:t>q</a:t>
            </a:r>
            <a:r>
              <a:rPr kumimoji="1" lang="en-US" altLang="zh-CN" sz="2800" b="1" dirty="0">
                <a:latin typeface="Times New Roman" panose="02020603050405020304" pitchFamily="18" charset="0"/>
                <a:ea typeface="宋体" panose="02010600030101010101" pitchFamily="2" charset="-122"/>
              </a:rPr>
              <a:t>”</a:t>
            </a:r>
            <a:endParaRPr kumimoji="1" lang="zh-CN" altLang="en-US" sz="2800" b="1" i="1" dirty="0">
              <a:solidFill>
                <a:srgbClr val="0000CC"/>
              </a:solidFill>
              <a:latin typeface="Times New Roman" panose="02020603050405020304" pitchFamily="18" charset="0"/>
              <a:ea typeface="宋体" panose="02010600030101010101" pitchFamily="2" charset="-122"/>
            </a:endParaRPr>
          </a:p>
        </p:txBody>
      </p:sp>
      <p:sp>
        <p:nvSpPr>
          <p:cNvPr id="9" name="Line 6"/>
          <p:cNvSpPr>
            <a:spLocks noChangeShapeType="1"/>
          </p:cNvSpPr>
          <p:nvPr/>
        </p:nvSpPr>
        <p:spPr bwMode="auto">
          <a:xfrm>
            <a:off x="2590800" y="2819400"/>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0" name="Line 7"/>
          <p:cNvSpPr>
            <a:spLocks noChangeShapeType="1"/>
          </p:cNvSpPr>
          <p:nvPr/>
        </p:nvSpPr>
        <p:spPr bwMode="auto">
          <a:xfrm>
            <a:off x="2590800" y="5791200"/>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1" name="Line 8"/>
          <p:cNvSpPr>
            <a:spLocks noChangeShapeType="1"/>
          </p:cNvSpPr>
          <p:nvPr/>
        </p:nvSpPr>
        <p:spPr bwMode="auto">
          <a:xfrm>
            <a:off x="2667000" y="3429000"/>
            <a:ext cx="320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2" name="Line 9"/>
          <p:cNvSpPr>
            <a:spLocks noChangeShapeType="1"/>
          </p:cNvSpPr>
          <p:nvPr/>
        </p:nvSpPr>
        <p:spPr bwMode="auto">
          <a:xfrm>
            <a:off x="4572000" y="2819400"/>
            <a:ext cx="0" cy="297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3" name="Text Box 10"/>
          <p:cNvSpPr txBox="1">
            <a:spLocks noChangeArrowheads="1"/>
          </p:cNvSpPr>
          <p:nvPr/>
        </p:nvSpPr>
        <p:spPr bwMode="auto">
          <a:xfrm>
            <a:off x="2971800" y="28956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        q</a:t>
            </a:r>
          </a:p>
        </p:txBody>
      </p:sp>
      <p:sp>
        <p:nvSpPr>
          <p:cNvPr id="14" name="Text Box 11"/>
          <p:cNvSpPr txBox="1">
            <a:spLocks noChangeArrowheads="1"/>
          </p:cNvSpPr>
          <p:nvPr/>
        </p:nvSpPr>
        <p:spPr bwMode="auto">
          <a:xfrm>
            <a:off x="2971800" y="3657600"/>
            <a:ext cx="14478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5" name="Text Box 12"/>
          <p:cNvSpPr txBox="1">
            <a:spLocks noChangeArrowheads="1"/>
          </p:cNvSpPr>
          <p:nvPr/>
        </p:nvSpPr>
        <p:spPr bwMode="auto">
          <a:xfrm>
            <a:off x="4876800" y="28956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r>
              <a:rPr kumimoji="1" lang="en-US" altLang="zh-CN" sz="1800">
                <a:latin typeface="Arial" panose="020B0604020202020204" pitchFamily="34" charset="0"/>
                <a:ea typeface="宋体" panose="02010600030101010101" pitchFamily="2" charset="-122"/>
                <a:sym typeface="Symbol" panose="05050102010706020507" pitchFamily="18" charset="2"/>
              </a:rPr>
              <a:t>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p>
        </p:txBody>
      </p:sp>
      <p:sp>
        <p:nvSpPr>
          <p:cNvPr id="16" name="Text Box 13"/>
          <p:cNvSpPr txBox="1">
            <a:spLocks noChangeArrowheads="1"/>
          </p:cNvSpPr>
          <p:nvPr/>
        </p:nvSpPr>
        <p:spPr bwMode="auto">
          <a:xfrm>
            <a:off x="5029200" y="3657600"/>
            <a:ext cx="6096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7" name="Text Box 14"/>
          <p:cNvSpPr txBox="1">
            <a:spLocks noChangeArrowheads="1"/>
          </p:cNvSpPr>
          <p:nvPr/>
        </p:nvSpPr>
        <p:spPr bwMode="auto">
          <a:xfrm>
            <a:off x="762000" y="5867400"/>
            <a:ext cx="365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a:latin typeface="Times New Roman" panose="02020603050405020304" pitchFamily="18" charset="0"/>
                <a:ea typeface="宋体" panose="02010600030101010101" pitchFamily="2" charset="-122"/>
              </a:rPr>
              <a:t> &lt;</a:t>
            </a: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rPr>
              <a:t>,</a:t>
            </a:r>
            <a:r>
              <a:rPr kumimoji="1" lang="en-US" altLang="zh-CN" sz="2400" i="1">
                <a:latin typeface="Times New Roman" panose="02020603050405020304" pitchFamily="18" charset="0"/>
                <a:ea typeface="宋体" panose="02010600030101010101" pitchFamily="2" charset="-122"/>
              </a:rPr>
              <a:t>q</a:t>
            </a:r>
            <a:r>
              <a:rPr kumimoji="1" lang="en-US" altLang="zh-CN" sz="2400">
                <a:latin typeface="Times New Roman" panose="02020603050405020304" pitchFamily="18" charset="0"/>
                <a:ea typeface="宋体" panose="02010600030101010101" pitchFamily="2" charset="-122"/>
              </a:rPr>
              <a:t>&gt; </a:t>
            </a:r>
            <a:r>
              <a:rPr kumimoji="1" lang="zh-CN" altLang="en-US" sz="2400">
                <a:latin typeface="Times New Roman" panose="02020603050405020304" pitchFamily="18" charset="0"/>
                <a:ea typeface="宋体" panose="02010600030101010101" pitchFamily="2" charset="-122"/>
              </a:rPr>
              <a:t>所有可能的取值</a:t>
            </a:r>
          </a:p>
        </p:txBody>
      </p:sp>
      <p:sp>
        <p:nvSpPr>
          <p:cNvPr id="18" name="Line 15"/>
          <p:cNvSpPr>
            <a:spLocks noChangeShapeType="1"/>
          </p:cNvSpPr>
          <p:nvPr/>
        </p:nvSpPr>
        <p:spPr bwMode="auto">
          <a:xfrm flipV="1">
            <a:off x="2362200" y="5486400"/>
            <a:ext cx="9906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9" name="Text Box 16"/>
          <p:cNvSpPr txBox="1">
            <a:spLocks noChangeArrowheads="1"/>
          </p:cNvSpPr>
          <p:nvPr/>
        </p:nvSpPr>
        <p:spPr bwMode="auto">
          <a:xfrm>
            <a:off x="6400800" y="1676400"/>
            <a:ext cx="2133600" cy="830263"/>
          </a:xfrm>
          <a:prstGeom prst="rect">
            <a:avLst/>
          </a:prstGeom>
          <a:solidFill>
            <a:srgbClr val="FFFF99"/>
          </a:solidFill>
          <a:ln w="57150" cmpd="thickThin">
            <a:solidFill>
              <a:srgbClr val="FFCC00"/>
            </a:solidFill>
            <a:miter lim="800000"/>
            <a:headEnd/>
            <a:tailEnd/>
          </a:ln>
          <a:effectLst>
            <a:outerShdw dist="107763" dir="18900000" algn="ctr" rotWithShape="0">
              <a:schemeClr val="bg2"/>
            </a:outerShdw>
          </a:effec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F</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 </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iff both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 and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 </a:t>
            </a:r>
            <a:r>
              <a:rPr kumimoji="1" lang="zh-CN" altLang="en-US" sz="2400">
                <a:latin typeface="Times New Roman" panose="02020603050405020304" pitchFamily="18" charset="0"/>
                <a:ea typeface="宋体" panose="02010600030101010101" pitchFamily="2" charset="-122"/>
                <a:sym typeface="Symbol" panose="05050102010706020507" pitchFamily="18" charset="2"/>
              </a:rPr>
              <a:t>均为</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F</a:t>
            </a:r>
          </a:p>
        </p:txBody>
      </p:sp>
      <p:sp>
        <p:nvSpPr>
          <p:cNvPr id="20" name="Line 17"/>
          <p:cNvSpPr>
            <a:spLocks noChangeShapeType="1"/>
          </p:cNvSpPr>
          <p:nvPr/>
        </p:nvSpPr>
        <p:spPr bwMode="auto">
          <a:xfrm flipH="1">
            <a:off x="6156325" y="2590800"/>
            <a:ext cx="701675" cy="1125538"/>
          </a:xfrm>
          <a:prstGeom prst="line">
            <a:avLst/>
          </a:prstGeom>
          <a:noFill/>
          <a:ln w="9525">
            <a:solidFill>
              <a:srgbClr val="FFCC00"/>
            </a:solidFill>
            <a:prstDash val="dash"/>
            <a:round/>
            <a:headEnd/>
            <a:tailEnd type="stealth" w="lg" len="lg"/>
          </a:ln>
          <a:extLst>
            <a:ext uri="{909E8E84-426E-40DD-AFC4-6F175D3DCCD1}">
              <a14:hiddenFill xmlns:a14="http://schemas.microsoft.com/office/drawing/2010/main">
                <a:noFill/>
              </a14:hiddenFill>
            </a:ext>
          </a:extLst>
        </p:spPr>
        <p:txBody>
          <a:bodyPr wrap="none"/>
          <a:lstStyle/>
          <a:p>
            <a:endParaRPr lang="zh-CN" altLang="en-US"/>
          </a:p>
        </p:txBody>
      </p:sp>
      <p:sp>
        <p:nvSpPr>
          <p:cNvPr id="21" name="标题 1"/>
          <p:cNvSpPr>
            <a:spLocks noGrp="1"/>
          </p:cNvSpPr>
          <p:nvPr>
            <p:ph type="title"/>
          </p:nvPr>
        </p:nvSpPr>
        <p:spPr>
          <a:xfrm>
            <a:off x="612648" y="228600"/>
            <a:ext cx="8153400" cy="990600"/>
          </a:xfrm>
        </p:spPr>
        <p:txBody>
          <a:bodyPr>
            <a:normAutofit/>
          </a:bodyPr>
          <a:lstStyle/>
          <a:p>
            <a:r>
              <a:rPr lang="zh-CN" altLang="en-US" dirty="0"/>
              <a:t>析取连接词</a:t>
            </a:r>
          </a:p>
        </p:txBody>
      </p:sp>
    </p:spTree>
    <p:extLst>
      <p:ext uri="{BB962C8B-B14F-4D97-AF65-F5344CB8AC3E}">
        <p14:creationId xmlns:p14="http://schemas.microsoft.com/office/powerpoint/2010/main" val="1856363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p:nvPr>
        </p:nvSpPr>
        <p:spPr/>
        <p:txBody>
          <a:bodyPr/>
          <a:lstStyle/>
          <a:p>
            <a:pPr eaLnBrk="1" hangingPunct="1"/>
            <a:r>
              <a:rPr lang="zh-CN" altLang="en-US" dirty="0"/>
              <a:t>例</a:t>
            </a:r>
          </a:p>
        </p:txBody>
      </p:sp>
      <p:sp>
        <p:nvSpPr>
          <p:cNvPr id="37891" name="内容占位符 2"/>
          <p:cNvSpPr>
            <a:spLocks noGrp="1"/>
          </p:cNvSpPr>
          <p:nvPr>
            <p:ph idx="1"/>
          </p:nvPr>
        </p:nvSpPr>
        <p:spPr/>
        <p:txBody>
          <a:bodyPr/>
          <a:lstStyle/>
          <a:p>
            <a:pPr eaLnBrk="1" hangingPunct="1"/>
            <a:r>
              <a:rPr lang="zh-CN" altLang="en-US" dirty="0">
                <a:latin typeface="+mn-ea"/>
              </a:rPr>
              <a:t>今天周二，开学第一节课</a:t>
            </a:r>
            <a:endParaRPr lang="en-US" altLang="zh-CN" dirty="0">
              <a:latin typeface="+mn-ea"/>
            </a:endParaRPr>
          </a:p>
          <a:p>
            <a:pPr eaLnBrk="1" hangingPunct="1"/>
            <a:r>
              <a:rPr lang="zh-CN" altLang="en-US" dirty="0">
                <a:latin typeface="+mn-ea"/>
              </a:rPr>
              <a:t>我们周二和周四有离散数学课</a:t>
            </a:r>
            <a:endParaRPr lang="en-US" altLang="zh-CN" dirty="0">
              <a:latin typeface="+mn-ea"/>
            </a:endParaRPr>
          </a:p>
          <a:p>
            <a:r>
              <a:rPr lang="zh-CN" altLang="en-US" dirty="0">
                <a:latin typeface="+mn-ea"/>
              </a:rPr>
              <a:t>我们周二或者周四有离散数学课</a:t>
            </a:r>
          </a:p>
          <a:p>
            <a:pPr eaLnBrk="1" hangingPunct="1"/>
            <a:endParaRPr lang="zh-CN" altLang="en-US" dirty="0"/>
          </a:p>
          <a:p>
            <a:r>
              <a:rPr lang="zh-CN" altLang="en-US" dirty="0"/>
              <a:t>套餐的菜单上写着：鸡腿饭或者叉烧饭，苹果或香蕉</a:t>
            </a:r>
            <a:endParaRPr lang="en-US" altLang="zh-CN" dirty="0"/>
          </a:p>
        </p:txBody>
      </p:sp>
      <p:sp>
        <p:nvSpPr>
          <p:cNvPr id="5" name="TextBox 4"/>
          <p:cNvSpPr txBox="1">
            <a:spLocks noChangeArrowheads="1"/>
          </p:cNvSpPr>
          <p:nvPr/>
        </p:nvSpPr>
        <p:spPr bwMode="auto">
          <a:xfrm>
            <a:off x="2339752" y="4725144"/>
            <a:ext cx="1979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r>
              <a:rPr lang="zh-CN" altLang="en-US" sz="2800" b="1" dirty="0">
                <a:latin typeface="Arial" panose="020B0604020202020204" pitchFamily="34" charset="0"/>
                <a:ea typeface="宋体" panose="02010600030101010101" pitchFamily="2" charset="-122"/>
              </a:rPr>
              <a:t>异或连接符</a:t>
            </a:r>
          </a:p>
        </p:txBody>
      </p:sp>
    </p:spTree>
    <p:extLst>
      <p:ext uri="{BB962C8B-B14F-4D97-AF65-F5344CB8AC3E}">
        <p14:creationId xmlns:p14="http://schemas.microsoft.com/office/powerpoint/2010/main" val="27606511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蕴涵连接词</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14</a:t>
            </a:fld>
            <a:endParaRPr lang="zh-CN" altLang="en-US" dirty="0"/>
          </a:p>
        </p:txBody>
      </p:sp>
      <p:sp>
        <p:nvSpPr>
          <p:cNvPr id="5" name="Text Box 3"/>
          <p:cNvSpPr txBox="1">
            <a:spLocks noChangeArrowheads="1"/>
          </p:cNvSpPr>
          <p:nvPr/>
        </p:nvSpPr>
        <p:spPr bwMode="auto">
          <a:xfrm>
            <a:off x="762000" y="1844824"/>
            <a:ext cx="5562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a:spcBef>
                <a:spcPct val="50000"/>
              </a:spcBef>
              <a:buClrTx/>
              <a:buSzTx/>
              <a:buNone/>
            </a:pPr>
            <a:r>
              <a:rPr kumimoji="1" lang="en-US" altLang="zh-CN" sz="2800" b="1" i="1" dirty="0" err="1">
                <a:latin typeface="Times New Roman" panose="02020603050405020304" pitchFamily="18" charset="0"/>
                <a:ea typeface="宋体" panose="02010600030101010101" pitchFamily="2" charset="-122"/>
              </a:rPr>
              <a:t>p</a:t>
            </a:r>
            <a:r>
              <a:rPr kumimoji="1" lang="en-US" altLang="zh-CN" sz="2800" b="1" dirty="0" err="1">
                <a:latin typeface="Times New Roman" panose="02020603050405020304" pitchFamily="18" charset="0"/>
                <a:ea typeface="宋体" panose="02010600030101010101" pitchFamily="2" charset="-122"/>
                <a:sym typeface="Symbol" panose="05050102010706020507" pitchFamily="18" charset="2"/>
              </a:rPr>
              <a:t></a:t>
            </a:r>
            <a:r>
              <a:rPr kumimoji="1" lang="en-US" altLang="zh-CN" sz="2800" b="1" i="1" dirty="0" err="1">
                <a:latin typeface="Times New Roman" panose="02020603050405020304" pitchFamily="18" charset="0"/>
                <a:ea typeface="宋体" panose="02010600030101010101" pitchFamily="2" charset="-122"/>
                <a:sym typeface="Symbol" panose="05050102010706020507" pitchFamily="18" charset="2"/>
              </a:rPr>
              <a:t>q</a:t>
            </a:r>
            <a:r>
              <a:rPr kumimoji="1" lang="en-US" altLang="zh-CN" sz="2800" b="1" dirty="0">
                <a:latin typeface="Times New Roman" panose="02020603050405020304" pitchFamily="18" charset="0"/>
                <a:ea typeface="宋体" panose="02010600030101010101" pitchFamily="2" charset="-122"/>
              </a:rPr>
              <a:t> </a:t>
            </a:r>
            <a:r>
              <a:rPr kumimoji="1" lang="zh-CN" altLang="en-US" sz="2800" b="1" i="1" dirty="0">
                <a:latin typeface="Times New Roman" panose="02020603050405020304" pitchFamily="18" charset="0"/>
                <a:ea typeface="宋体" panose="02010600030101010101" pitchFamily="2" charset="-122"/>
              </a:rPr>
              <a:t>：</a:t>
            </a:r>
            <a:r>
              <a:rPr kumimoji="1" lang="en-US" altLang="zh-CN" sz="2800" b="1" dirty="0">
                <a:latin typeface="Times New Roman" panose="02020603050405020304" pitchFamily="18" charset="0"/>
                <a:ea typeface="宋体" panose="02010600030101010101" pitchFamily="2" charset="-122"/>
              </a:rPr>
              <a:t>“</a:t>
            </a:r>
            <a:r>
              <a:rPr kumimoji="1" lang="zh-CN" altLang="en-US" sz="2800" b="1" dirty="0">
                <a:latin typeface="Times New Roman" panose="02020603050405020304" pitchFamily="18" charset="0"/>
                <a:ea typeface="宋体" panose="02010600030101010101" pitchFamily="2" charset="-122"/>
              </a:rPr>
              <a:t>如果 </a:t>
            </a:r>
            <a:r>
              <a:rPr kumimoji="1" lang="en-US" altLang="zh-CN" sz="2800" b="1" i="1" dirty="0">
                <a:latin typeface="Times New Roman" panose="02020603050405020304" pitchFamily="18" charset="0"/>
                <a:ea typeface="宋体" panose="02010600030101010101" pitchFamily="2" charset="-122"/>
              </a:rPr>
              <a:t>p</a:t>
            </a:r>
            <a:r>
              <a:rPr kumimoji="1" lang="en-US" altLang="zh-CN" sz="2800" b="1" dirty="0">
                <a:latin typeface="Times New Roman" panose="02020603050405020304" pitchFamily="18" charset="0"/>
                <a:ea typeface="宋体" panose="02010600030101010101" pitchFamily="2" charset="-122"/>
              </a:rPr>
              <a:t> </a:t>
            </a:r>
            <a:r>
              <a:rPr kumimoji="1" lang="zh-CN" altLang="en-US" sz="2800" b="1" dirty="0">
                <a:latin typeface="Times New Roman" panose="02020603050405020304" pitchFamily="18" charset="0"/>
                <a:ea typeface="宋体" panose="02010600030101010101" pitchFamily="2" charset="-122"/>
              </a:rPr>
              <a:t>则 </a:t>
            </a:r>
            <a:r>
              <a:rPr kumimoji="1" lang="en-US" altLang="zh-CN" sz="2800" b="1" i="1" dirty="0">
                <a:latin typeface="Times New Roman" panose="02020603050405020304" pitchFamily="18" charset="0"/>
                <a:ea typeface="宋体" panose="02010600030101010101" pitchFamily="2" charset="-122"/>
              </a:rPr>
              <a:t>q</a:t>
            </a:r>
            <a:r>
              <a:rPr kumimoji="1" lang="en-US" altLang="zh-CN" sz="2800" b="1" dirty="0">
                <a:latin typeface="Times New Roman" panose="02020603050405020304" pitchFamily="18" charset="0"/>
                <a:ea typeface="宋体" panose="02010600030101010101" pitchFamily="2" charset="-122"/>
              </a:rPr>
              <a:t>”</a:t>
            </a:r>
            <a:endParaRPr kumimoji="1" lang="en-US" altLang="zh-CN" sz="2800" b="1" i="1" dirty="0">
              <a:solidFill>
                <a:srgbClr val="0000CC"/>
              </a:solidFill>
              <a:latin typeface="Times New Roman" panose="02020603050405020304" pitchFamily="18" charset="0"/>
              <a:ea typeface="宋体" panose="02010600030101010101" pitchFamily="2" charset="-122"/>
            </a:endParaRPr>
          </a:p>
        </p:txBody>
      </p:sp>
      <p:sp>
        <p:nvSpPr>
          <p:cNvPr id="6" name="Line 4"/>
          <p:cNvSpPr>
            <a:spLocks noChangeShapeType="1"/>
          </p:cNvSpPr>
          <p:nvPr/>
        </p:nvSpPr>
        <p:spPr bwMode="auto">
          <a:xfrm>
            <a:off x="1719064" y="2683024"/>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 name="Line 5"/>
          <p:cNvSpPr>
            <a:spLocks noChangeShapeType="1"/>
          </p:cNvSpPr>
          <p:nvPr/>
        </p:nvSpPr>
        <p:spPr bwMode="auto">
          <a:xfrm>
            <a:off x="1719064" y="5654824"/>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8" name="Line 6"/>
          <p:cNvSpPr>
            <a:spLocks noChangeShapeType="1"/>
          </p:cNvSpPr>
          <p:nvPr/>
        </p:nvSpPr>
        <p:spPr bwMode="auto">
          <a:xfrm>
            <a:off x="1795264" y="3292624"/>
            <a:ext cx="320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9" name="Line 7"/>
          <p:cNvSpPr>
            <a:spLocks noChangeShapeType="1"/>
          </p:cNvSpPr>
          <p:nvPr/>
        </p:nvSpPr>
        <p:spPr bwMode="auto">
          <a:xfrm>
            <a:off x="3700264" y="2683024"/>
            <a:ext cx="0" cy="297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0" name="Text Box 8"/>
          <p:cNvSpPr txBox="1">
            <a:spLocks noChangeArrowheads="1"/>
          </p:cNvSpPr>
          <p:nvPr/>
        </p:nvSpPr>
        <p:spPr bwMode="auto">
          <a:xfrm>
            <a:off x="2100064" y="2759224"/>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        q</a:t>
            </a:r>
          </a:p>
        </p:txBody>
      </p:sp>
      <p:sp>
        <p:nvSpPr>
          <p:cNvPr id="11" name="Text Box 9"/>
          <p:cNvSpPr txBox="1">
            <a:spLocks noChangeArrowheads="1"/>
          </p:cNvSpPr>
          <p:nvPr/>
        </p:nvSpPr>
        <p:spPr bwMode="auto">
          <a:xfrm>
            <a:off x="2100064" y="3521224"/>
            <a:ext cx="14478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dirty="0">
                <a:latin typeface="Times New Roman" panose="02020603050405020304" pitchFamily="18" charset="0"/>
                <a:ea typeface="宋体" panose="02010600030101010101" pitchFamily="2" charset="-122"/>
              </a:rPr>
              <a:t>F       </a:t>
            </a:r>
            <a:r>
              <a:rPr kumimoji="1" lang="en-US" altLang="zh-CN" sz="2400" dirty="0" err="1">
                <a:latin typeface="Times New Roman" panose="02020603050405020304" pitchFamily="18" charset="0"/>
                <a:ea typeface="宋体" panose="02010600030101010101" pitchFamily="2" charset="-122"/>
              </a:rPr>
              <a:t>F</a:t>
            </a:r>
            <a:endParaRPr kumimoji="1" lang="en-US" altLang="zh-CN" sz="2400" dirty="0">
              <a:latin typeface="Times New Roman" panose="02020603050405020304" pitchFamily="18" charset="0"/>
              <a:ea typeface="宋体" panose="02010600030101010101" pitchFamily="2" charset="-122"/>
            </a:endParaRPr>
          </a:p>
          <a:p>
            <a:pPr eaLnBrk="1" hangingPunct="1">
              <a:spcBef>
                <a:spcPct val="30000"/>
              </a:spcBef>
              <a:buClrTx/>
              <a:buSzTx/>
              <a:buFontTx/>
              <a:buNone/>
            </a:pPr>
            <a:r>
              <a:rPr kumimoji="1" lang="en-US" altLang="zh-CN" sz="2400" dirty="0">
                <a:latin typeface="Times New Roman" panose="02020603050405020304" pitchFamily="18" charset="0"/>
                <a:ea typeface="宋体" panose="02010600030101010101" pitchFamily="2" charset="-122"/>
              </a:rPr>
              <a:t>F       T</a:t>
            </a:r>
          </a:p>
          <a:p>
            <a:pPr eaLnBrk="1" hangingPunct="1">
              <a:spcBef>
                <a:spcPct val="30000"/>
              </a:spcBef>
              <a:buClrTx/>
              <a:buSzTx/>
              <a:buFontTx/>
              <a:buNone/>
            </a:pPr>
            <a:r>
              <a:rPr kumimoji="1" lang="en-US" altLang="zh-CN" sz="2400" dirty="0">
                <a:latin typeface="Times New Roman" panose="02020603050405020304" pitchFamily="18" charset="0"/>
                <a:ea typeface="宋体" panose="02010600030101010101" pitchFamily="2" charset="-122"/>
              </a:rPr>
              <a:t>T       F</a:t>
            </a:r>
          </a:p>
          <a:p>
            <a:pPr eaLnBrk="1" hangingPunct="1">
              <a:spcBef>
                <a:spcPct val="30000"/>
              </a:spcBef>
              <a:buClrTx/>
              <a:buSzTx/>
              <a:buFontTx/>
              <a:buNone/>
            </a:pPr>
            <a:r>
              <a:rPr kumimoji="1" lang="en-US" altLang="zh-CN" sz="2400" dirty="0">
                <a:latin typeface="Times New Roman" panose="02020603050405020304" pitchFamily="18" charset="0"/>
                <a:ea typeface="宋体" panose="02010600030101010101" pitchFamily="2" charset="-122"/>
              </a:rPr>
              <a:t>T       </a:t>
            </a:r>
            <a:r>
              <a:rPr kumimoji="1" lang="en-US" altLang="zh-CN" sz="2400" dirty="0" err="1">
                <a:latin typeface="Times New Roman" panose="02020603050405020304" pitchFamily="18" charset="0"/>
                <a:ea typeface="宋体" panose="02010600030101010101" pitchFamily="2" charset="-122"/>
              </a:rPr>
              <a:t>T</a:t>
            </a:r>
            <a:endParaRPr kumimoji="1" lang="en-US" altLang="zh-CN" sz="2400" dirty="0">
              <a:latin typeface="Times New Roman" panose="02020603050405020304" pitchFamily="18" charset="0"/>
              <a:ea typeface="宋体" panose="02010600030101010101" pitchFamily="2" charset="-122"/>
            </a:endParaRPr>
          </a:p>
          <a:p>
            <a:pPr eaLnBrk="1" hangingPunct="1">
              <a:buClrTx/>
              <a:buSzTx/>
              <a:buFontTx/>
              <a:buNone/>
            </a:pPr>
            <a:endParaRPr kumimoji="1" lang="en-US" altLang="zh-CN" sz="2400" dirty="0">
              <a:latin typeface="Times New Roman" panose="02020603050405020304" pitchFamily="18" charset="0"/>
              <a:ea typeface="宋体" panose="02010600030101010101" pitchFamily="2" charset="-122"/>
            </a:endParaRPr>
          </a:p>
        </p:txBody>
      </p:sp>
      <p:sp>
        <p:nvSpPr>
          <p:cNvPr id="12" name="Text Box 10"/>
          <p:cNvSpPr txBox="1">
            <a:spLocks noChangeArrowheads="1"/>
          </p:cNvSpPr>
          <p:nvPr/>
        </p:nvSpPr>
        <p:spPr bwMode="auto">
          <a:xfrm>
            <a:off x="3852664" y="2759224"/>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a:latin typeface="Times New Roman" panose="02020603050405020304" pitchFamily="18" charset="0"/>
                <a:ea typeface="宋体" panose="02010600030101010101" pitchFamily="2" charset="-122"/>
              </a:rPr>
              <a:t> </a:t>
            </a:r>
            <a:endParaRPr kumimoji="1" lang="en-US" altLang="zh-CN" sz="2400">
              <a:latin typeface="Times New Roman" panose="02020603050405020304" pitchFamily="18" charset="0"/>
              <a:ea typeface="宋体" panose="02010600030101010101" pitchFamily="2" charset="-122"/>
              <a:sym typeface="Symbol" panose="05050102010706020507" pitchFamily="18" charset="2"/>
            </a:endParaRPr>
          </a:p>
        </p:txBody>
      </p:sp>
      <p:sp>
        <p:nvSpPr>
          <p:cNvPr id="13" name="Text Box 11"/>
          <p:cNvSpPr txBox="1">
            <a:spLocks noChangeArrowheads="1"/>
          </p:cNvSpPr>
          <p:nvPr/>
        </p:nvSpPr>
        <p:spPr bwMode="auto">
          <a:xfrm>
            <a:off x="4157464" y="3521224"/>
            <a:ext cx="6096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4" name="Text Box 16"/>
          <p:cNvSpPr txBox="1">
            <a:spLocks noChangeArrowheads="1"/>
          </p:cNvSpPr>
          <p:nvPr/>
        </p:nvSpPr>
        <p:spPr bwMode="auto">
          <a:xfrm>
            <a:off x="6049764" y="2391659"/>
            <a:ext cx="2159000" cy="1016000"/>
          </a:xfrm>
          <a:prstGeom prst="rect">
            <a:avLst/>
          </a:prstGeom>
          <a:solidFill>
            <a:srgbClr val="FFFF99"/>
          </a:solidFill>
          <a:ln w="57150" cmpd="thickThin">
            <a:solidFill>
              <a:srgbClr val="FFCC00"/>
            </a:solidFill>
            <a:miter lim="800000"/>
            <a:headEnd/>
            <a:tailEnd/>
          </a:ln>
          <a:effectLst>
            <a:outerShdw dist="107763" dir="18900000" algn="ctr" rotWithShape="0">
              <a:schemeClr val="bg2"/>
            </a:outerShdw>
          </a:effec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b="1" i="1" dirty="0" err="1">
                <a:latin typeface="Times New Roman" panose="02020603050405020304" pitchFamily="18" charset="0"/>
              </a:rPr>
              <a:t>p</a:t>
            </a:r>
            <a:r>
              <a:rPr kumimoji="1" lang="en-US" altLang="zh-CN" sz="2400" b="1" dirty="0" err="1">
                <a:latin typeface="Times New Roman" panose="02020603050405020304" pitchFamily="18" charset="0"/>
                <a:sym typeface="Symbol" panose="05050102010706020507" pitchFamily="18" charset="2"/>
              </a:rPr>
              <a:t></a:t>
            </a:r>
            <a:r>
              <a:rPr kumimoji="1" lang="en-US" altLang="zh-CN" sz="2400" b="1" i="1" dirty="0" err="1">
                <a:latin typeface="Times New Roman" panose="02020603050405020304" pitchFamily="18" charset="0"/>
                <a:sym typeface="Symbol" panose="05050102010706020507" pitchFamily="18" charset="2"/>
              </a:rPr>
              <a:t>q</a:t>
            </a:r>
            <a:r>
              <a:rPr kumimoji="1" lang="en-US" altLang="zh-CN" sz="2400" b="1" i="1" dirty="0">
                <a:latin typeface="Times New Roman" panose="02020603050405020304" pitchFamily="18" charset="0"/>
                <a:sym typeface="Symbol" panose="05050102010706020507" pitchFamily="18" charset="2"/>
              </a:rPr>
              <a:t> =</a:t>
            </a:r>
            <a:r>
              <a:rPr kumimoji="1" lang="en-US" altLang="zh-CN" sz="2400" b="1" dirty="0">
                <a:latin typeface="Times New Roman" panose="02020603050405020304" pitchFamily="18" charset="0"/>
                <a:sym typeface="Symbol" panose="05050102010706020507" pitchFamily="18" charset="2"/>
              </a:rPr>
              <a:t>F</a:t>
            </a:r>
            <a:r>
              <a:rPr kumimoji="1" lang="en-US" altLang="zh-CN" sz="2400" b="1" i="1" dirty="0">
                <a:latin typeface="Times New Roman" panose="02020603050405020304" pitchFamily="18" charset="0"/>
                <a:sym typeface="Symbol" panose="05050102010706020507" pitchFamily="18" charset="2"/>
              </a:rPr>
              <a:t> </a:t>
            </a:r>
            <a:r>
              <a:rPr kumimoji="1" lang="en-US" altLang="zh-CN" sz="2400" b="1" dirty="0" err="1">
                <a:latin typeface="Times New Roman" panose="02020603050405020304" pitchFamily="18" charset="0"/>
                <a:sym typeface="Symbol" panose="05050102010706020507" pitchFamily="18" charset="2"/>
              </a:rPr>
              <a:t>iff</a:t>
            </a:r>
            <a:r>
              <a:rPr kumimoji="1" lang="en-US" altLang="zh-CN" sz="2400" b="1" dirty="0">
                <a:latin typeface="Times New Roman" panose="02020603050405020304" pitchFamily="18" charset="0"/>
                <a:sym typeface="Symbol" panose="05050102010706020507" pitchFamily="18" charset="2"/>
              </a:rPr>
              <a:t> </a:t>
            </a:r>
          </a:p>
          <a:p>
            <a:pPr eaLnBrk="1" hangingPunct="1">
              <a:spcBef>
                <a:spcPct val="50000"/>
              </a:spcBef>
            </a:pPr>
            <a:r>
              <a:rPr kumimoji="1" lang="en-US" altLang="zh-CN" sz="2400" b="1" i="1" dirty="0">
                <a:latin typeface="Times New Roman" panose="02020603050405020304" pitchFamily="18" charset="0"/>
                <a:sym typeface="Symbol" panose="05050102010706020507" pitchFamily="18" charset="2"/>
              </a:rPr>
              <a:t>p</a:t>
            </a:r>
            <a:r>
              <a:rPr kumimoji="1" lang="zh-CN" altLang="en-US" sz="2400" b="1" dirty="0">
                <a:latin typeface="Times New Roman" panose="02020603050405020304" pitchFamily="18" charset="0"/>
                <a:sym typeface="Symbol" panose="05050102010706020507" pitchFamily="18" charset="2"/>
              </a:rPr>
              <a:t>为</a:t>
            </a:r>
            <a:r>
              <a:rPr kumimoji="1" lang="en-US" altLang="zh-CN" sz="2400" b="1" dirty="0">
                <a:latin typeface="Times New Roman" panose="02020603050405020304" pitchFamily="18" charset="0"/>
                <a:sym typeface="Symbol" panose="05050102010706020507" pitchFamily="18" charset="2"/>
              </a:rPr>
              <a:t>T</a:t>
            </a:r>
            <a:r>
              <a:rPr kumimoji="1" lang="zh-CN" altLang="en-US" sz="2400" b="1" dirty="0">
                <a:latin typeface="Times New Roman" panose="02020603050405020304" pitchFamily="18" charset="0"/>
                <a:sym typeface="Symbol" panose="05050102010706020507" pitchFamily="18" charset="2"/>
              </a:rPr>
              <a:t>而</a:t>
            </a:r>
            <a:r>
              <a:rPr kumimoji="1" lang="en-US" altLang="zh-CN" sz="2400" b="1" i="1" dirty="0">
                <a:latin typeface="Times New Roman" panose="02020603050405020304" pitchFamily="18" charset="0"/>
                <a:sym typeface="Symbol" panose="05050102010706020507" pitchFamily="18" charset="2"/>
              </a:rPr>
              <a:t>q</a:t>
            </a:r>
            <a:r>
              <a:rPr kumimoji="1" lang="zh-CN" altLang="en-US" sz="2400" b="1" dirty="0">
                <a:latin typeface="Times New Roman" panose="02020603050405020304" pitchFamily="18" charset="0"/>
                <a:sym typeface="Symbol" panose="05050102010706020507" pitchFamily="18" charset="2"/>
              </a:rPr>
              <a:t>为</a:t>
            </a:r>
            <a:r>
              <a:rPr kumimoji="1" lang="en-US" altLang="zh-CN" sz="2400" b="1" dirty="0">
                <a:latin typeface="Times New Roman" panose="02020603050405020304" pitchFamily="18" charset="0"/>
                <a:sym typeface="Symbol" panose="05050102010706020507" pitchFamily="18" charset="2"/>
              </a:rPr>
              <a:t>F</a:t>
            </a:r>
          </a:p>
        </p:txBody>
      </p:sp>
      <p:sp>
        <p:nvSpPr>
          <p:cNvPr id="15" name="Rectangle 3"/>
          <p:cNvSpPr>
            <a:spLocks noChangeArrowheads="1"/>
          </p:cNvSpPr>
          <p:nvPr/>
        </p:nvSpPr>
        <p:spPr bwMode="auto">
          <a:xfrm>
            <a:off x="1566664" y="4444999"/>
            <a:ext cx="4301480" cy="533400"/>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16" name="Line 17"/>
          <p:cNvSpPr>
            <a:spLocks noChangeShapeType="1"/>
          </p:cNvSpPr>
          <p:nvPr/>
        </p:nvSpPr>
        <p:spPr bwMode="auto">
          <a:xfrm flipH="1">
            <a:off x="5605264" y="3420343"/>
            <a:ext cx="620288" cy="1024656"/>
          </a:xfrm>
          <a:prstGeom prst="line">
            <a:avLst/>
          </a:prstGeom>
          <a:noFill/>
          <a:ln w="9525">
            <a:solidFill>
              <a:srgbClr val="FFCC00"/>
            </a:solidFill>
            <a:prstDash val="dash"/>
            <a:round/>
            <a:headEnd/>
            <a:tailEnd type="stealth" w="lg" len="lg"/>
          </a:ln>
          <a:extLst>
            <a:ext uri="{909E8E84-426E-40DD-AFC4-6F175D3DCCD1}">
              <a14:hiddenFill xmlns:a14="http://schemas.microsoft.com/office/drawing/2010/main">
                <a:noFill/>
              </a14:hiddenFill>
            </a:ext>
          </a:extLst>
        </p:spPr>
        <p:txBody>
          <a:bodyPr wrap="none"/>
          <a:lstStyle/>
          <a:p>
            <a:endParaRPr lang="zh-CN" altLang="en-US"/>
          </a:p>
        </p:txBody>
      </p:sp>
    </p:spTree>
    <p:extLst>
      <p:ext uri="{BB962C8B-B14F-4D97-AF65-F5344CB8AC3E}">
        <p14:creationId xmlns:p14="http://schemas.microsoft.com/office/powerpoint/2010/main" val="413755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蕴涵连接词</a:t>
            </a:r>
          </a:p>
        </p:txBody>
      </p:sp>
      <p:sp>
        <p:nvSpPr>
          <p:cNvPr id="3" name="内容占位符 2"/>
          <p:cNvSpPr>
            <a:spLocks noGrp="1"/>
          </p:cNvSpPr>
          <p:nvPr>
            <p:ph sz="quarter" idx="1"/>
          </p:nvPr>
        </p:nvSpPr>
        <p:spPr>
          <a:xfrm>
            <a:off x="612648" y="1600200"/>
            <a:ext cx="8153400" cy="4853136"/>
          </a:xfrm>
        </p:spPr>
        <p:txBody>
          <a:bodyPr>
            <a:normAutofit fontScale="92500" lnSpcReduction="10000"/>
          </a:bodyPr>
          <a:lstStyle/>
          <a:p>
            <a:r>
              <a:rPr kumimoji="1" lang="en-US" altLang="zh-CN" sz="2800" i="1" dirty="0" err="1">
                <a:latin typeface="Times New Roman" panose="02020603050405020304" pitchFamily="18" charset="0"/>
              </a:rPr>
              <a:t>p</a:t>
            </a:r>
            <a:r>
              <a:rPr kumimoji="1" lang="en-US" altLang="zh-CN" sz="2800" dirty="0" err="1">
                <a:latin typeface="Times New Roman" panose="02020603050405020304" pitchFamily="18" charset="0"/>
                <a:sym typeface="Symbol" panose="05050102010706020507" pitchFamily="18" charset="2"/>
              </a:rPr>
              <a:t></a:t>
            </a:r>
            <a:r>
              <a:rPr kumimoji="1" lang="en-US" altLang="zh-CN" sz="2800" i="1" dirty="0" err="1">
                <a:latin typeface="Times New Roman" panose="02020603050405020304" pitchFamily="18" charset="0"/>
                <a:sym typeface="Symbol" panose="05050102010706020507" pitchFamily="18" charset="2"/>
              </a:rPr>
              <a:t>q</a:t>
            </a:r>
            <a:r>
              <a:rPr kumimoji="1" lang="zh-CN" altLang="en-US" sz="2800" dirty="0">
                <a:latin typeface="Times New Roman" panose="02020603050405020304" pitchFamily="18" charset="0"/>
                <a:sym typeface="Symbol" panose="05050102010706020507" pitchFamily="18" charset="2"/>
              </a:rPr>
              <a:t>：</a:t>
            </a:r>
            <a:r>
              <a:rPr kumimoji="1" lang="en-US" altLang="zh-CN" sz="2800" dirty="0">
                <a:latin typeface="Times New Roman" panose="02020603050405020304" pitchFamily="18" charset="0"/>
              </a:rPr>
              <a:t>“</a:t>
            </a:r>
            <a:r>
              <a:rPr kumimoji="1" lang="zh-CN" altLang="en-US" sz="2800" dirty="0">
                <a:latin typeface="Times New Roman" panose="02020603050405020304" pitchFamily="18" charset="0"/>
              </a:rPr>
              <a:t>若 </a:t>
            </a:r>
            <a:r>
              <a:rPr kumimoji="1" lang="en-US" altLang="zh-CN" sz="2800" i="1" dirty="0">
                <a:latin typeface="Times New Roman" panose="02020603050405020304" pitchFamily="18" charset="0"/>
              </a:rPr>
              <a:t>p</a:t>
            </a:r>
            <a:r>
              <a:rPr kumimoji="1" lang="en-US" altLang="zh-CN" sz="2800" dirty="0">
                <a:latin typeface="Times New Roman" panose="02020603050405020304" pitchFamily="18" charset="0"/>
              </a:rPr>
              <a:t> </a:t>
            </a:r>
            <a:r>
              <a:rPr kumimoji="1" lang="zh-CN" altLang="en-US" sz="2800" dirty="0">
                <a:latin typeface="Times New Roman" panose="02020603050405020304" pitchFamily="18" charset="0"/>
              </a:rPr>
              <a:t>，则 </a:t>
            </a:r>
            <a:r>
              <a:rPr kumimoji="1" lang="en-US" altLang="zh-CN" sz="2800" i="1" dirty="0">
                <a:latin typeface="Times New Roman" panose="02020603050405020304" pitchFamily="18" charset="0"/>
              </a:rPr>
              <a:t>q</a:t>
            </a:r>
            <a:r>
              <a:rPr kumimoji="1" lang="en-US" altLang="zh-CN" sz="2800" dirty="0">
                <a:latin typeface="Times New Roman" panose="02020603050405020304" pitchFamily="18" charset="0"/>
              </a:rPr>
              <a:t>” </a:t>
            </a:r>
            <a:r>
              <a:rPr kumimoji="1" lang="zh-CN" altLang="en-US" sz="2800" dirty="0">
                <a:latin typeface="Times New Roman" panose="02020603050405020304" pitchFamily="18" charset="0"/>
              </a:rPr>
              <a:t>（条件语句）</a:t>
            </a:r>
            <a:endParaRPr kumimoji="1" lang="en-US" altLang="zh-CN" sz="2800" i="1" dirty="0">
              <a:solidFill>
                <a:srgbClr val="0000CC"/>
              </a:solidFill>
              <a:latin typeface="Times New Roman" panose="02020603050405020304" pitchFamily="18" charset="0"/>
            </a:endParaRPr>
          </a:p>
          <a:p>
            <a:pPr lvl="1">
              <a:lnSpc>
                <a:spcPct val="110000"/>
              </a:lnSpc>
              <a:spcBef>
                <a:spcPct val="35000"/>
              </a:spcBef>
            </a:pPr>
            <a:endParaRPr lang="en-US" altLang="zh-CN" sz="2500" dirty="0">
              <a:latin typeface="Times New Roman" panose="02020603050405020304" pitchFamily="18" charset="0"/>
              <a:cs typeface="Times New Roman" panose="02020603050405020304" pitchFamily="18" charset="0"/>
            </a:endParaRPr>
          </a:p>
          <a:p>
            <a:pPr>
              <a:lnSpc>
                <a:spcPct val="110000"/>
              </a:lnSpc>
              <a:spcBef>
                <a:spcPct val="35000"/>
              </a:spcBef>
            </a:pPr>
            <a:r>
              <a:rPr lang="zh-CN" altLang="en-US" sz="2800" dirty="0">
                <a:latin typeface="Times New Roman" panose="02020603050405020304" pitchFamily="18" charset="0"/>
                <a:cs typeface="Times New Roman" panose="02020603050405020304" pitchFamily="18" charset="0"/>
              </a:rPr>
              <a:t>“想得奖，仅当</a:t>
            </a:r>
            <a:r>
              <a:rPr lang="en-US" altLang="zh-CN" sz="2800" dirty="0">
                <a:latin typeface="Times New Roman" panose="02020603050405020304" pitchFamily="18" charset="0"/>
                <a:cs typeface="Times New Roman" panose="02020603050405020304" pitchFamily="18" charset="0"/>
              </a:rPr>
              <a:t>/</a:t>
            </a:r>
            <a:r>
              <a:rPr lang="zh-CN" altLang="en-US" sz="2800" dirty="0">
                <a:latin typeface="Times New Roman" panose="02020603050405020304" pitchFamily="18" charset="0"/>
                <a:cs typeface="Times New Roman" panose="02020603050405020304" pitchFamily="18" charset="0"/>
              </a:rPr>
              <a:t>只有考试得</a:t>
            </a:r>
            <a:r>
              <a:rPr lang="en-US" altLang="zh-CN" sz="2800" dirty="0">
                <a:latin typeface="Times New Roman" panose="02020603050405020304" pitchFamily="18" charset="0"/>
                <a:cs typeface="Times New Roman" panose="02020603050405020304" pitchFamily="18" charset="0"/>
              </a:rPr>
              <a:t>85</a:t>
            </a:r>
            <a:r>
              <a:rPr lang="zh-CN" altLang="en-US" sz="2800" dirty="0">
                <a:latin typeface="Times New Roman" panose="02020603050405020304" pitchFamily="18" charset="0"/>
                <a:cs typeface="Times New Roman" panose="02020603050405020304" pitchFamily="18" charset="0"/>
              </a:rPr>
              <a:t>分以上”</a:t>
            </a:r>
            <a:endParaRPr lang="en-US" altLang="zh-CN" sz="2800" dirty="0">
              <a:latin typeface="Times New Roman" panose="02020603050405020304" pitchFamily="18" charset="0"/>
              <a:cs typeface="Times New Roman" panose="02020603050405020304" pitchFamily="18" charset="0"/>
            </a:endParaRPr>
          </a:p>
          <a:p>
            <a:pPr lvl="1">
              <a:lnSpc>
                <a:spcPct val="110000"/>
              </a:lnSpc>
              <a:spcBef>
                <a:spcPct val="35000"/>
              </a:spcBef>
            </a:pPr>
            <a:r>
              <a:rPr lang="zh-CN" altLang="en-US" sz="2400" dirty="0">
                <a:latin typeface="Times New Roman" panose="02020603050405020304" pitchFamily="18" charset="0"/>
                <a:cs typeface="Times New Roman" panose="02020603050405020304" pitchFamily="18" charset="0"/>
              </a:rPr>
              <a:t>“得奖”</a:t>
            </a:r>
            <a:r>
              <a:rPr kumimoji="1" lang="en-US" altLang="zh-CN" sz="2400" dirty="0">
                <a:latin typeface="Times New Roman" panose="02020603050405020304" pitchFamily="18" charset="0"/>
                <a:sym typeface="Symbol" panose="05050102010706020507" pitchFamily="18" charset="2"/>
              </a:rPr>
              <a:t>  </a:t>
            </a:r>
            <a:r>
              <a:rPr kumimoji="1" lang="zh-CN" altLang="en-US" sz="2400" dirty="0">
                <a:latin typeface="Times New Roman" panose="02020603050405020304" pitchFamily="18" charset="0"/>
                <a:sym typeface="Symbol" panose="05050102010706020507" pitchFamily="18" charset="2"/>
              </a:rPr>
              <a:t>“</a:t>
            </a:r>
            <a:r>
              <a:rPr lang="zh-CN" altLang="en-US" sz="2400" dirty="0">
                <a:latin typeface="Times New Roman" panose="02020603050405020304" pitchFamily="18" charset="0"/>
                <a:cs typeface="Times New Roman" panose="02020603050405020304" pitchFamily="18" charset="0"/>
              </a:rPr>
              <a:t>考试得</a:t>
            </a:r>
            <a:r>
              <a:rPr lang="en-US" altLang="zh-CN" sz="2400" dirty="0">
                <a:latin typeface="Times New Roman" panose="02020603050405020304" pitchFamily="18" charset="0"/>
                <a:cs typeface="Times New Roman" panose="02020603050405020304" pitchFamily="18" charset="0"/>
              </a:rPr>
              <a:t>85</a:t>
            </a:r>
            <a:r>
              <a:rPr lang="zh-CN" altLang="en-US" sz="2400" dirty="0">
                <a:latin typeface="Times New Roman" panose="02020603050405020304" pitchFamily="18" charset="0"/>
                <a:cs typeface="Times New Roman" panose="02020603050405020304" pitchFamily="18" charset="0"/>
              </a:rPr>
              <a:t>分以上”</a:t>
            </a:r>
            <a:endParaRPr lang="en-US" altLang="zh-CN" sz="2400" dirty="0">
              <a:latin typeface="Times New Roman" panose="02020603050405020304" pitchFamily="18" charset="0"/>
              <a:cs typeface="Times New Roman" panose="02020603050405020304" pitchFamily="18" charset="0"/>
            </a:endParaRPr>
          </a:p>
          <a:p>
            <a:pPr lvl="1">
              <a:lnSpc>
                <a:spcPct val="110000"/>
              </a:lnSpc>
              <a:spcBef>
                <a:spcPct val="35000"/>
              </a:spcBef>
            </a:pPr>
            <a:r>
              <a:rPr lang="zh-CN" altLang="en-US" sz="2400" dirty="0">
                <a:latin typeface="Times New Roman" panose="02020603050405020304" pitchFamily="18" charset="0"/>
                <a:cs typeface="Times New Roman" panose="02020603050405020304" pitchFamily="18" charset="0"/>
              </a:rPr>
              <a:t>考不到</a:t>
            </a:r>
            <a:r>
              <a:rPr lang="en-US" altLang="zh-CN" sz="2400" dirty="0">
                <a:latin typeface="Times New Roman" panose="02020603050405020304" pitchFamily="18" charset="0"/>
                <a:cs typeface="Times New Roman" panose="02020603050405020304" pitchFamily="18" charset="0"/>
              </a:rPr>
              <a:t>85</a:t>
            </a:r>
            <a:r>
              <a:rPr lang="zh-CN" altLang="en-US" sz="2400" dirty="0">
                <a:latin typeface="Times New Roman" panose="02020603050405020304" pitchFamily="18" charset="0"/>
                <a:cs typeface="Times New Roman" panose="02020603050405020304" pitchFamily="18" charset="0"/>
              </a:rPr>
              <a:t>分以上，甭想得奖</a:t>
            </a:r>
            <a:endParaRPr lang="en-US" altLang="zh-CN" sz="2400" dirty="0">
              <a:latin typeface="Times New Roman" panose="02020603050405020304" pitchFamily="18" charset="0"/>
              <a:cs typeface="Times New Roman" panose="02020603050405020304" pitchFamily="18" charset="0"/>
            </a:endParaRPr>
          </a:p>
          <a:p>
            <a:pPr>
              <a:lnSpc>
                <a:spcPct val="110000"/>
              </a:lnSpc>
              <a:spcBef>
                <a:spcPct val="35000"/>
              </a:spcBef>
            </a:pPr>
            <a:r>
              <a:rPr lang="zh-CN" altLang="en-US" sz="2800" dirty="0">
                <a:latin typeface="Times New Roman" panose="02020603050405020304" pitchFamily="18" charset="0"/>
                <a:cs typeface="Times New Roman" panose="02020603050405020304" pitchFamily="18" charset="0"/>
              </a:rPr>
              <a:t>不能玩游戏，除非做完作业（</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rPr>
              <a:t> </a:t>
            </a:r>
            <a:r>
              <a:rPr lang="en-US" altLang="zh-CN" sz="2800" i="1" dirty="0">
                <a:latin typeface="Times New Roman" panose="02020603050405020304" pitchFamily="18" charset="0"/>
                <a:cs typeface="Times New Roman" panose="02020603050405020304" pitchFamily="18" charset="0"/>
              </a:rPr>
              <a:t>p</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除非</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i="1" dirty="0">
                <a:latin typeface="Times New Roman" panose="02020603050405020304" pitchFamily="18" charset="0"/>
                <a:cs typeface="Times New Roman" panose="02020603050405020304" pitchFamily="18" charset="0"/>
                <a:sym typeface="Symbol" panose="05050102010706020507" pitchFamily="18" charset="2"/>
              </a:rPr>
              <a:t>q</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a:t>
            </a:r>
            <a:endParaRPr lang="en-US" altLang="zh-CN" sz="2800" dirty="0">
              <a:latin typeface="Times New Roman" panose="02020603050405020304" pitchFamily="18" charset="0"/>
              <a:cs typeface="Times New Roman" panose="02020603050405020304" pitchFamily="18" charset="0"/>
            </a:endParaRPr>
          </a:p>
          <a:p>
            <a:pPr lvl="1">
              <a:lnSpc>
                <a:spcPct val="110000"/>
              </a:lnSpc>
              <a:spcBef>
                <a:spcPct val="35000"/>
              </a:spcBef>
            </a:pPr>
            <a:r>
              <a:rPr lang="zh-CN" altLang="en-US" sz="2400" dirty="0">
                <a:latin typeface="Times New Roman" panose="02020603050405020304" pitchFamily="18" charset="0"/>
                <a:cs typeface="Times New Roman" panose="02020603050405020304" pitchFamily="18" charset="0"/>
              </a:rPr>
              <a:t>没有做完作业，就不能玩（ </a:t>
            </a:r>
            <a:r>
              <a:rPr lang="en-US" altLang="zh-CN" sz="24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400" i="1" dirty="0">
                <a:latin typeface="Times New Roman" panose="02020603050405020304" pitchFamily="18" charset="0"/>
                <a:cs typeface="Times New Roman" panose="02020603050405020304" pitchFamily="18" charset="0"/>
                <a:sym typeface="Symbol" panose="05050102010706020507" pitchFamily="18" charset="2"/>
              </a:rPr>
              <a:t>q </a:t>
            </a:r>
            <a:r>
              <a:rPr kumimoji="1" lang="en-US" altLang="zh-CN" sz="2400" dirty="0">
                <a:latin typeface="Times New Roman" panose="02020603050405020304" pitchFamily="18" charset="0"/>
                <a:sym typeface="Symbol" panose="05050102010706020507" pitchFamily="18" charset="2"/>
              </a:rPr>
              <a:t> </a:t>
            </a:r>
            <a:r>
              <a:rPr lang="en-US" altLang="zh-CN" sz="24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 </a:t>
            </a:r>
            <a:r>
              <a:rPr lang="en-US" altLang="zh-CN" sz="2400" i="1" dirty="0">
                <a:latin typeface="Times New Roman" panose="02020603050405020304" pitchFamily="18" charset="0"/>
                <a:cs typeface="Times New Roman" panose="02020603050405020304" pitchFamily="18" charset="0"/>
              </a:rPr>
              <a:t>p</a:t>
            </a:r>
            <a:r>
              <a:rPr lang="zh-CN" altLang="en-US" sz="2400" dirty="0">
                <a:latin typeface="Times New Roman" panose="02020603050405020304" pitchFamily="18" charset="0"/>
                <a:cs typeface="Times New Roman" panose="02020603050405020304" pitchFamily="18" charset="0"/>
                <a:sym typeface="Symbol" panose="05050102010706020507" pitchFamily="18" charset="2"/>
              </a:rPr>
              <a:t>）</a:t>
            </a:r>
            <a:endParaRPr lang="en-US" altLang="zh-CN" sz="2400" dirty="0">
              <a:latin typeface="Times New Roman" panose="02020603050405020304" pitchFamily="18" charset="0"/>
              <a:cs typeface="Times New Roman" panose="02020603050405020304" pitchFamily="18" charset="0"/>
              <a:sym typeface="Symbol" panose="05050102010706020507" pitchFamily="18" charset="2"/>
            </a:endParaRPr>
          </a:p>
          <a:p>
            <a:pPr lvl="1">
              <a:lnSpc>
                <a:spcPct val="110000"/>
              </a:lnSpc>
              <a:spcBef>
                <a:spcPct val="35000"/>
              </a:spcBef>
            </a:pPr>
            <a:r>
              <a:rPr lang="zh-CN" altLang="en-US" sz="2400" dirty="0">
                <a:latin typeface="Times New Roman" panose="02020603050405020304" pitchFamily="18" charset="0"/>
                <a:cs typeface="Times New Roman" panose="02020603050405020304" pitchFamily="18" charset="0"/>
                <a:sym typeface="Symbol" panose="05050102010706020507" pitchFamily="18" charset="2"/>
              </a:rPr>
              <a:t>玩 </a:t>
            </a:r>
            <a:r>
              <a:rPr kumimoji="1" lang="en-US" altLang="zh-CN" sz="2400" dirty="0">
                <a:latin typeface="Times New Roman" panose="02020603050405020304" pitchFamily="18" charset="0"/>
                <a:sym typeface="Symbol" panose="05050102010706020507" pitchFamily="18" charset="2"/>
              </a:rPr>
              <a:t> </a:t>
            </a:r>
            <a:r>
              <a:rPr kumimoji="1" lang="zh-CN" altLang="en-US" sz="2400" dirty="0">
                <a:latin typeface="Times New Roman" panose="02020603050405020304" pitchFamily="18" charset="0"/>
                <a:sym typeface="Symbol" panose="05050102010706020507" pitchFamily="18" charset="2"/>
              </a:rPr>
              <a:t>做完作业 </a:t>
            </a:r>
            <a:r>
              <a:rPr lang="zh-CN" altLang="en-US" sz="2400" dirty="0">
                <a:latin typeface="Times New Roman" panose="02020603050405020304" pitchFamily="18" charset="0"/>
                <a:cs typeface="Times New Roman" panose="02020603050405020304" pitchFamily="18" charset="0"/>
              </a:rPr>
              <a:t>（ </a:t>
            </a:r>
            <a:r>
              <a:rPr lang="en-US" altLang="zh-CN" sz="2400" i="1" dirty="0">
                <a:latin typeface="Times New Roman" panose="02020603050405020304" pitchFamily="18" charset="0"/>
                <a:cs typeface="Times New Roman" panose="02020603050405020304" pitchFamily="18" charset="0"/>
                <a:sym typeface="Symbol" panose="05050102010706020507" pitchFamily="18" charset="2"/>
              </a:rPr>
              <a:t>p </a:t>
            </a:r>
            <a:r>
              <a:rPr kumimoji="1" lang="en-US" altLang="zh-CN" sz="2400" dirty="0">
                <a:latin typeface="Times New Roman" panose="02020603050405020304" pitchFamily="18" charset="0"/>
                <a:sym typeface="Symbol" panose="05050102010706020507" pitchFamily="18" charset="2"/>
              </a:rPr>
              <a:t> </a:t>
            </a:r>
            <a:r>
              <a:rPr lang="en-US" altLang="zh-CN" sz="2400" i="1" dirty="0">
                <a:latin typeface="Times New Roman" panose="02020603050405020304" pitchFamily="18" charset="0"/>
                <a:cs typeface="Times New Roman" panose="02020603050405020304" pitchFamily="18" charset="0"/>
                <a:sym typeface="Symbol" panose="05050102010706020507" pitchFamily="18" charset="2"/>
              </a:rPr>
              <a:t>q</a:t>
            </a:r>
            <a:r>
              <a:rPr lang="zh-CN" altLang="en-US" sz="2400" dirty="0">
                <a:latin typeface="Times New Roman" panose="02020603050405020304" pitchFamily="18" charset="0"/>
                <a:cs typeface="Times New Roman" panose="02020603050405020304" pitchFamily="18" charset="0"/>
                <a:sym typeface="Symbol" panose="05050102010706020507" pitchFamily="18" charset="2"/>
              </a:rPr>
              <a:t>）</a:t>
            </a:r>
            <a:endParaRPr lang="en-US" altLang="zh-CN" sz="2400" dirty="0">
              <a:latin typeface="Times New Roman" panose="02020603050405020304" pitchFamily="18" charset="0"/>
              <a:cs typeface="Times New Roman" panose="02020603050405020304" pitchFamily="18" charset="0"/>
              <a:sym typeface="Symbol" panose="05050102010706020507" pitchFamily="18" charset="2"/>
            </a:endParaRPr>
          </a:p>
          <a:p>
            <a:pPr lvl="1">
              <a:lnSpc>
                <a:spcPct val="110000"/>
              </a:lnSpc>
              <a:spcBef>
                <a:spcPct val="35000"/>
              </a:spcBef>
            </a:pPr>
            <a:endParaRPr lang="en-US" altLang="zh-CN" sz="2400" i="1" dirty="0">
              <a:latin typeface="Times New Roman" panose="02020603050405020304" pitchFamily="18" charset="0"/>
              <a:cs typeface="Times New Roman" panose="02020603050405020304" pitchFamily="18" charset="0"/>
            </a:endParaRPr>
          </a:p>
          <a:p>
            <a:r>
              <a:rPr lang="zh-CN" altLang="en-US" sz="2800" dirty="0"/>
              <a:t>如果</a:t>
            </a:r>
            <a:r>
              <a:rPr lang="en-US" altLang="zh-CN" sz="2800" dirty="0"/>
              <a:t>p</a:t>
            </a:r>
            <a:r>
              <a:rPr lang="zh-CN" altLang="en-US" sz="2800" dirty="0"/>
              <a:t>则</a:t>
            </a:r>
            <a:r>
              <a:rPr lang="en-US" altLang="zh-CN" sz="2800" dirty="0"/>
              <a:t>q</a:t>
            </a:r>
            <a:r>
              <a:rPr lang="zh-CN" altLang="en-US" sz="2800" dirty="0"/>
              <a:t>、只要</a:t>
            </a:r>
            <a:r>
              <a:rPr lang="en-US" altLang="zh-CN" sz="2800" dirty="0"/>
              <a:t>p</a:t>
            </a:r>
            <a:r>
              <a:rPr lang="zh-CN" altLang="en-US" sz="2800" dirty="0"/>
              <a:t>则</a:t>
            </a:r>
            <a:r>
              <a:rPr lang="en-US" altLang="zh-CN" sz="2800" dirty="0"/>
              <a:t>q</a:t>
            </a:r>
            <a:r>
              <a:rPr lang="zh-CN" altLang="en-US" sz="2800" dirty="0"/>
              <a:t>、</a:t>
            </a:r>
            <a:r>
              <a:rPr lang="en-US" altLang="zh-CN" sz="2800" dirty="0"/>
              <a:t>p</a:t>
            </a:r>
            <a:r>
              <a:rPr lang="zh-CN" altLang="en-US" sz="2800" dirty="0"/>
              <a:t>仅当</a:t>
            </a:r>
            <a:r>
              <a:rPr lang="en-US" altLang="zh-CN" sz="2800" dirty="0"/>
              <a:t>/</a:t>
            </a:r>
            <a:r>
              <a:rPr lang="zh-CN" altLang="en-US" sz="2800" dirty="0"/>
              <a:t>只有</a:t>
            </a:r>
            <a:r>
              <a:rPr lang="en-US" altLang="zh-CN" sz="2800" dirty="0"/>
              <a:t>q</a:t>
            </a:r>
            <a:r>
              <a:rPr lang="zh-CN" altLang="en-US" sz="2800" dirty="0"/>
              <a:t>、</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t>p</a:t>
            </a:r>
            <a:r>
              <a:rPr lang="zh-CN" altLang="en-US" sz="2800" dirty="0"/>
              <a:t>除非</a:t>
            </a:r>
            <a:r>
              <a:rPr lang="en-US" altLang="zh-CN" sz="2800" dirty="0"/>
              <a:t>q</a:t>
            </a:r>
            <a:endParaRPr lang="zh-CN" altLang="en-US" sz="2800" dirty="0"/>
          </a:p>
          <a:p>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15</a:t>
            </a:fld>
            <a:endParaRPr lang="zh-CN" altLang="en-US" dirty="0"/>
          </a:p>
        </p:txBody>
      </p:sp>
    </p:spTree>
    <p:extLst>
      <p:ext uri="{BB962C8B-B14F-4D97-AF65-F5344CB8AC3E}">
        <p14:creationId xmlns:p14="http://schemas.microsoft.com/office/powerpoint/2010/main" val="123170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双蕴含连接词</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16</a:t>
            </a:fld>
            <a:endParaRPr lang="zh-CN" altLang="en-US" dirty="0"/>
          </a:p>
        </p:txBody>
      </p:sp>
      <p:sp>
        <p:nvSpPr>
          <p:cNvPr id="5" name="Text Box 5"/>
          <p:cNvSpPr txBox="1">
            <a:spLocks noChangeArrowheads="1"/>
          </p:cNvSpPr>
          <p:nvPr/>
        </p:nvSpPr>
        <p:spPr bwMode="auto">
          <a:xfrm>
            <a:off x="5298232" y="2698526"/>
            <a:ext cx="369532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dirty="0">
                <a:latin typeface="Times New Roman" panose="02020603050405020304" pitchFamily="18" charset="0"/>
                <a:ea typeface="宋体" panose="02010600030101010101" pitchFamily="2" charset="-122"/>
              </a:rPr>
              <a:t> </a:t>
            </a:r>
            <a:r>
              <a:rPr kumimoji="1" lang="en-US" altLang="zh-CN" sz="2400" i="1" dirty="0" err="1">
                <a:latin typeface="Times New Roman" panose="02020603050405020304" pitchFamily="18" charset="0"/>
                <a:ea typeface="宋体" panose="02010600030101010101" pitchFamily="2" charset="-122"/>
              </a:rPr>
              <a:t>p</a:t>
            </a:r>
            <a:r>
              <a:rPr kumimoji="1" lang="en-US" altLang="zh-CN" sz="2400" dirty="0" err="1">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dirty="0" err="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dirty="0">
                <a:latin typeface="Times New Roman" panose="02020603050405020304" pitchFamily="18" charset="0"/>
                <a:ea typeface="宋体" panose="02010600030101010101" pitchFamily="2" charset="-122"/>
              </a:rPr>
              <a:t> </a:t>
            </a:r>
            <a:r>
              <a:rPr kumimoji="1" lang="zh-CN" altLang="en-US" sz="2400" dirty="0">
                <a:latin typeface="Times New Roman" panose="02020603050405020304" pitchFamily="18" charset="0"/>
                <a:ea typeface="宋体" panose="02010600030101010101" pitchFamily="2" charset="-122"/>
              </a:rPr>
              <a:t>为真：意味着 </a:t>
            </a:r>
            <a:r>
              <a:rPr kumimoji="1" lang="en-US" altLang="zh-CN" sz="2400" i="1" dirty="0">
                <a:latin typeface="Times New Roman" panose="02020603050405020304" pitchFamily="18" charset="0"/>
                <a:ea typeface="宋体" panose="02010600030101010101" pitchFamily="2" charset="-122"/>
              </a:rPr>
              <a:t>p </a:t>
            </a:r>
            <a:r>
              <a:rPr kumimoji="1" lang="zh-CN" altLang="en-US" sz="2400" dirty="0">
                <a:latin typeface="Times New Roman" panose="02020603050405020304" pitchFamily="18" charset="0"/>
                <a:ea typeface="宋体" panose="02010600030101010101" pitchFamily="2" charset="-122"/>
              </a:rPr>
              <a:t>和 </a:t>
            </a:r>
            <a:r>
              <a:rPr kumimoji="1" lang="en-US" altLang="zh-CN" sz="2400" i="1" dirty="0">
                <a:latin typeface="Times New Roman" panose="02020603050405020304" pitchFamily="18" charset="0"/>
                <a:ea typeface="宋体" panose="02010600030101010101" pitchFamily="2" charset="-122"/>
              </a:rPr>
              <a:t>q</a:t>
            </a:r>
            <a:r>
              <a:rPr kumimoji="1" lang="en-US" altLang="zh-CN" sz="2400" dirty="0">
                <a:latin typeface="Times New Roman" panose="02020603050405020304" pitchFamily="18" charset="0"/>
                <a:ea typeface="宋体" panose="02010600030101010101" pitchFamily="2" charset="-122"/>
              </a:rPr>
              <a:t> </a:t>
            </a:r>
            <a:r>
              <a:rPr kumimoji="1" lang="zh-CN" altLang="en-US" sz="2400" b="1" dirty="0">
                <a:solidFill>
                  <a:srgbClr val="FF0000"/>
                </a:solidFill>
                <a:latin typeface="Times New Roman" panose="02020603050405020304" pitchFamily="18" charset="0"/>
                <a:ea typeface="宋体" panose="02010600030101010101" pitchFamily="2" charset="-122"/>
              </a:rPr>
              <a:t>总是</a:t>
            </a:r>
            <a:r>
              <a:rPr kumimoji="1" lang="zh-CN" altLang="en-US" sz="2400" dirty="0">
                <a:latin typeface="Times New Roman" panose="02020603050405020304" pitchFamily="18" charset="0"/>
                <a:ea typeface="宋体" panose="02010600030101010101" pitchFamily="2" charset="-122"/>
              </a:rPr>
              <a:t> 有相同的真值。</a:t>
            </a:r>
            <a:endParaRPr kumimoji="1" lang="zh-CN" altLang="en-US" sz="2400" i="1" dirty="0">
              <a:solidFill>
                <a:srgbClr val="0000CC"/>
              </a:solidFill>
              <a:latin typeface="Times New Roman" panose="02020603050405020304" pitchFamily="18" charset="0"/>
              <a:ea typeface="宋体" panose="02010600030101010101" pitchFamily="2" charset="-122"/>
            </a:endParaRPr>
          </a:p>
        </p:txBody>
      </p:sp>
      <p:sp>
        <p:nvSpPr>
          <p:cNvPr id="6" name="Line 6"/>
          <p:cNvSpPr>
            <a:spLocks noChangeShapeType="1"/>
          </p:cNvSpPr>
          <p:nvPr/>
        </p:nvSpPr>
        <p:spPr bwMode="auto">
          <a:xfrm>
            <a:off x="1640632" y="2622326"/>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 name="Line 7"/>
          <p:cNvSpPr>
            <a:spLocks noChangeShapeType="1"/>
          </p:cNvSpPr>
          <p:nvPr/>
        </p:nvSpPr>
        <p:spPr bwMode="auto">
          <a:xfrm>
            <a:off x="1640632" y="5594126"/>
            <a:ext cx="3429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8" name="Line 8"/>
          <p:cNvSpPr>
            <a:spLocks noChangeShapeType="1"/>
          </p:cNvSpPr>
          <p:nvPr/>
        </p:nvSpPr>
        <p:spPr bwMode="auto">
          <a:xfrm>
            <a:off x="1716832" y="3231926"/>
            <a:ext cx="320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9" name="Line 9"/>
          <p:cNvSpPr>
            <a:spLocks noChangeShapeType="1"/>
          </p:cNvSpPr>
          <p:nvPr/>
        </p:nvSpPr>
        <p:spPr bwMode="auto">
          <a:xfrm>
            <a:off x="3621832" y="2622326"/>
            <a:ext cx="0" cy="297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10" name="Text Box 10"/>
          <p:cNvSpPr txBox="1">
            <a:spLocks noChangeArrowheads="1"/>
          </p:cNvSpPr>
          <p:nvPr/>
        </p:nvSpPr>
        <p:spPr bwMode="auto">
          <a:xfrm>
            <a:off x="2021632" y="2698526"/>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        q</a:t>
            </a:r>
          </a:p>
        </p:txBody>
      </p:sp>
      <p:sp>
        <p:nvSpPr>
          <p:cNvPr id="11" name="Text Box 11"/>
          <p:cNvSpPr txBox="1">
            <a:spLocks noChangeArrowheads="1"/>
          </p:cNvSpPr>
          <p:nvPr/>
        </p:nvSpPr>
        <p:spPr bwMode="auto">
          <a:xfrm>
            <a:off x="2021632" y="3460526"/>
            <a:ext cx="14478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       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       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2" name="Text Box 12"/>
          <p:cNvSpPr txBox="1">
            <a:spLocks noChangeArrowheads="1"/>
          </p:cNvSpPr>
          <p:nvPr/>
        </p:nvSpPr>
        <p:spPr bwMode="auto">
          <a:xfrm>
            <a:off x="3774232" y="2698526"/>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kumimoji="1" lang="en-US" altLang="zh-CN" sz="2400" i="1">
                <a:latin typeface="Times New Roman" panose="02020603050405020304" pitchFamily="18" charset="0"/>
                <a:ea typeface="宋体" panose="02010600030101010101" pitchFamily="2" charset="-122"/>
              </a:rPr>
              <a:t>p </a:t>
            </a:r>
            <a:r>
              <a:rPr kumimoji="1" lang="en-US" altLang="zh-CN" sz="240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i="1">
                <a:latin typeface="Times New Roman" panose="02020603050405020304" pitchFamily="18" charset="0"/>
                <a:ea typeface="宋体" panose="02010600030101010101" pitchFamily="2" charset="-122"/>
              </a:rPr>
              <a:t> </a:t>
            </a:r>
            <a:r>
              <a:rPr kumimoji="1" lang="en-US" altLang="zh-CN" sz="2400" i="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a:latin typeface="Times New Roman" panose="02020603050405020304" pitchFamily="18" charset="0"/>
                <a:ea typeface="宋体" panose="02010600030101010101" pitchFamily="2" charset="-122"/>
              </a:rPr>
              <a:t> </a:t>
            </a:r>
          </a:p>
        </p:txBody>
      </p:sp>
      <p:sp>
        <p:nvSpPr>
          <p:cNvPr id="13" name="Text Box 13"/>
          <p:cNvSpPr txBox="1">
            <a:spLocks noChangeArrowheads="1"/>
          </p:cNvSpPr>
          <p:nvPr/>
        </p:nvSpPr>
        <p:spPr bwMode="auto">
          <a:xfrm>
            <a:off x="4079032" y="3460526"/>
            <a:ext cx="609600"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F</a:t>
            </a:r>
          </a:p>
          <a:p>
            <a:pPr eaLnBrk="1" hangingPunct="1">
              <a:spcBef>
                <a:spcPct val="30000"/>
              </a:spcBef>
              <a:buClrTx/>
              <a:buSzTx/>
              <a:buFontTx/>
              <a:buNone/>
            </a:pPr>
            <a:r>
              <a:rPr kumimoji="1" lang="en-US" altLang="zh-CN" sz="2400">
                <a:latin typeface="Times New Roman" panose="02020603050405020304" pitchFamily="18" charset="0"/>
                <a:ea typeface="宋体" panose="02010600030101010101" pitchFamily="2" charset="-122"/>
              </a:rPr>
              <a:t>T</a:t>
            </a:r>
          </a:p>
          <a:p>
            <a:pPr eaLnBrk="1" hangingPunct="1">
              <a:buClrTx/>
              <a:buSzTx/>
              <a:buFontTx/>
              <a:buNone/>
            </a:pPr>
            <a:endParaRPr kumimoji="1" lang="en-US" altLang="zh-CN" sz="2400">
              <a:latin typeface="Times New Roman" panose="02020603050405020304" pitchFamily="18" charset="0"/>
              <a:ea typeface="宋体" panose="02010600030101010101" pitchFamily="2" charset="-122"/>
            </a:endParaRPr>
          </a:p>
        </p:txBody>
      </p:sp>
      <p:sp>
        <p:nvSpPr>
          <p:cNvPr id="14" name="Rectangle 13"/>
          <p:cNvSpPr/>
          <p:nvPr/>
        </p:nvSpPr>
        <p:spPr>
          <a:xfrm>
            <a:off x="5595357" y="4108226"/>
            <a:ext cx="3092513" cy="1107996"/>
          </a:xfrm>
          <a:prstGeom prst="rect">
            <a:avLst/>
          </a:prstGeom>
        </p:spPr>
        <p:txBody>
          <a:bodyPr wrap="none">
            <a:spAutoFit/>
          </a:bodyPr>
          <a:lstStyle/>
          <a:p>
            <a:r>
              <a:rPr kumimoji="1" lang="en-US" altLang="zh-CN" sz="2400" dirty="0" err="1">
                <a:latin typeface="Times New Roman" panose="02020603050405020304" pitchFamily="18" charset="0"/>
                <a:ea typeface="宋体" panose="02010600030101010101" pitchFamily="2" charset="-122"/>
              </a:rPr>
              <a:t>p</a:t>
            </a:r>
            <a:r>
              <a:rPr kumimoji="1" lang="en-US" altLang="zh-CN" sz="2400" dirty="0" err="1">
                <a:latin typeface="Times New Roman" panose="02020603050405020304" pitchFamily="18" charset="0"/>
                <a:ea typeface="宋体" panose="02010600030101010101" pitchFamily="2" charset="-122"/>
                <a:sym typeface="Symbol" panose="05050102010706020507" pitchFamily="18" charset="2"/>
              </a:rPr>
              <a:t>q</a:t>
            </a:r>
            <a:r>
              <a:rPr kumimoji="1" lang="zh-CN" altLang="en-US" sz="2400" dirty="0">
                <a:latin typeface="Times New Roman" panose="02020603050405020304" pitchFamily="18" charset="0"/>
                <a:ea typeface="宋体" panose="02010600030101010101" pitchFamily="2" charset="-122"/>
                <a:sym typeface="Symbol" panose="05050102010706020507" pitchFamily="18" charset="2"/>
              </a:rPr>
              <a:t>与 </a:t>
            </a:r>
            <a:r>
              <a:rPr kumimoji="1" lang="en-US" altLang="zh-CN" sz="2400" dirty="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dirty="0" err="1">
                <a:latin typeface="Times New Roman" panose="02020603050405020304" pitchFamily="18" charset="0"/>
                <a:ea typeface="宋体" panose="02010600030101010101" pitchFamily="2" charset="-122"/>
              </a:rPr>
              <a:t>p</a:t>
            </a:r>
            <a:r>
              <a:rPr kumimoji="1" lang="en-US" altLang="zh-CN" sz="2400" dirty="0" err="1">
                <a:latin typeface="Times New Roman" panose="02020603050405020304" pitchFamily="18" charset="0"/>
                <a:ea typeface="宋体" panose="02010600030101010101" pitchFamily="2" charset="-122"/>
                <a:sym typeface="Symbol" panose="05050102010706020507" pitchFamily="18" charset="2"/>
              </a:rPr>
              <a:t>q</a:t>
            </a:r>
            <a:r>
              <a:rPr kumimoji="1" lang="en-US" altLang="zh-CN" sz="2400" dirty="0">
                <a:latin typeface="Times New Roman" panose="02020603050405020304" pitchFamily="18" charset="0"/>
                <a:ea typeface="宋体" panose="02010600030101010101" pitchFamily="2" charset="-122"/>
                <a:sym typeface="Symbol" panose="05050102010706020507" pitchFamily="18" charset="2"/>
              </a:rPr>
              <a:t>)(</a:t>
            </a:r>
            <a:r>
              <a:rPr kumimoji="1" lang="en-US" altLang="zh-CN" sz="2400" dirty="0" err="1">
                <a:latin typeface="Times New Roman" panose="02020603050405020304" pitchFamily="18" charset="0"/>
                <a:ea typeface="宋体" panose="02010600030101010101" pitchFamily="2" charset="-122"/>
              </a:rPr>
              <a:t>q</a:t>
            </a:r>
            <a:r>
              <a:rPr kumimoji="1" lang="en-US" altLang="zh-CN" sz="2400" dirty="0" err="1">
                <a:latin typeface="Times New Roman" panose="02020603050405020304" pitchFamily="18" charset="0"/>
                <a:ea typeface="宋体" panose="02010600030101010101" pitchFamily="2" charset="-122"/>
                <a:sym typeface="Symbol" panose="05050102010706020507" pitchFamily="18" charset="2"/>
              </a:rPr>
              <a:t>p</a:t>
            </a:r>
            <a:r>
              <a:rPr kumimoji="1" lang="en-US" altLang="zh-CN" sz="2400" dirty="0">
                <a:latin typeface="Times New Roman" panose="02020603050405020304" pitchFamily="18" charset="0"/>
                <a:ea typeface="宋体" panose="02010600030101010101" pitchFamily="2" charset="-122"/>
                <a:sym typeface="Symbol" panose="05050102010706020507" pitchFamily="18" charset="2"/>
              </a:rPr>
              <a:t>)</a:t>
            </a:r>
          </a:p>
          <a:p>
            <a:r>
              <a:rPr kumimoji="1" lang="zh-CN" altLang="en-US" sz="2400" dirty="0">
                <a:latin typeface="Times New Roman" panose="02020603050405020304" pitchFamily="18" charset="0"/>
                <a:ea typeface="宋体" panose="02010600030101010101" pitchFamily="2" charset="-122"/>
              </a:rPr>
              <a:t>有相同的真值</a:t>
            </a:r>
            <a:r>
              <a:rPr kumimoji="1" lang="en-US" altLang="zh-CN" sz="2400" dirty="0">
                <a:latin typeface="Times New Roman" panose="02020603050405020304" pitchFamily="18" charset="0"/>
                <a:ea typeface="宋体" panose="02010600030101010101" pitchFamily="2" charset="-122"/>
              </a:rPr>
              <a:t> </a:t>
            </a:r>
            <a:endParaRPr kumimoji="1" lang="en-US" altLang="zh-CN" sz="2400" dirty="0">
              <a:solidFill>
                <a:srgbClr val="0000CC"/>
              </a:solidFill>
              <a:latin typeface="Times New Roman" panose="02020603050405020304" pitchFamily="18" charset="0"/>
              <a:ea typeface="宋体" panose="02010600030101010101" pitchFamily="2" charset="-122"/>
            </a:endParaRPr>
          </a:p>
          <a:p>
            <a:r>
              <a:rPr kumimoji="1" lang="en-US" altLang="zh-CN" dirty="0">
                <a:latin typeface="Times New Roman" panose="02020603050405020304" pitchFamily="18" charset="0"/>
                <a:ea typeface="宋体" panose="02010600030101010101" pitchFamily="2" charset="-122"/>
              </a:rPr>
              <a:t> </a:t>
            </a:r>
            <a:endParaRPr lang="en-US" dirty="0"/>
          </a:p>
        </p:txBody>
      </p:sp>
      <p:sp>
        <p:nvSpPr>
          <p:cNvPr id="15" name="Text Box 5"/>
          <p:cNvSpPr txBox="1">
            <a:spLocks noChangeArrowheads="1"/>
          </p:cNvSpPr>
          <p:nvPr/>
        </p:nvSpPr>
        <p:spPr bwMode="auto">
          <a:xfrm>
            <a:off x="612648" y="1838985"/>
            <a:ext cx="7772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ClrTx/>
              <a:buSzTx/>
              <a:buFontTx/>
              <a:buNone/>
            </a:pPr>
            <a:r>
              <a:rPr kumimoji="1" lang="en-US" altLang="zh-CN" sz="2800" b="1" dirty="0">
                <a:latin typeface="Times New Roman" panose="02020603050405020304" pitchFamily="18" charset="0"/>
              </a:rPr>
              <a:t> </a:t>
            </a:r>
            <a:r>
              <a:rPr kumimoji="1" lang="en-US" altLang="zh-CN" sz="2800" b="1" i="1" dirty="0" err="1">
                <a:latin typeface="Times New Roman" panose="02020603050405020304" pitchFamily="18" charset="0"/>
              </a:rPr>
              <a:t>p</a:t>
            </a:r>
            <a:r>
              <a:rPr kumimoji="1" lang="en-US" altLang="zh-CN" sz="2800" b="1" dirty="0" err="1">
                <a:latin typeface="Times New Roman" panose="02020603050405020304" pitchFamily="18" charset="0"/>
                <a:sym typeface="Symbol" panose="05050102010706020507" pitchFamily="18" charset="2"/>
              </a:rPr>
              <a:t></a:t>
            </a:r>
            <a:r>
              <a:rPr kumimoji="1" lang="en-US" altLang="zh-CN" sz="2800" b="1" i="1" dirty="0" err="1">
                <a:latin typeface="Times New Roman" panose="02020603050405020304" pitchFamily="18" charset="0"/>
                <a:sym typeface="Symbol" panose="05050102010706020507" pitchFamily="18" charset="2"/>
              </a:rPr>
              <a:t>q</a:t>
            </a:r>
            <a:r>
              <a:rPr kumimoji="1" lang="en-US" altLang="zh-CN" sz="2800" b="1" dirty="0">
                <a:latin typeface="Times New Roman" panose="02020603050405020304" pitchFamily="18" charset="0"/>
              </a:rPr>
              <a:t> </a:t>
            </a:r>
            <a:r>
              <a:rPr kumimoji="1" lang="zh-CN" altLang="en-US" sz="2800" b="1" dirty="0">
                <a:latin typeface="Times New Roman" panose="02020603050405020304" pitchFamily="18" charset="0"/>
              </a:rPr>
              <a:t>：“</a:t>
            </a:r>
            <a:r>
              <a:rPr kumimoji="1" lang="en-US" altLang="zh-CN" sz="2800" b="1" i="1" dirty="0">
                <a:latin typeface="Times New Roman" panose="02020603050405020304" pitchFamily="18" charset="0"/>
              </a:rPr>
              <a:t>p</a:t>
            </a:r>
            <a:r>
              <a:rPr kumimoji="1" lang="zh-CN" altLang="en-US" sz="2800" b="1" dirty="0">
                <a:latin typeface="Times New Roman" panose="02020603050405020304" pitchFamily="18" charset="0"/>
              </a:rPr>
              <a:t>当且仅当 </a:t>
            </a:r>
            <a:r>
              <a:rPr kumimoji="1" lang="en-US" altLang="zh-CN" sz="2800" b="1" i="1" dirty="0">
                <a:latin typeface="Times New Roman" panose="02020603050405020304" pitchFamily="18" charset="0"/>
              </a:rPr>
              <a:t>q</a:t>
            </a:r>
            <a:r>
              <a:rPr kumimoji="1" lang="en-US" altLang="zh-CN" sz="2800" b="1" dirty="0">
                <a:latin typeface="Times New Roman" panose="02020603050405020304" pitchFamily="18" charset="0"/>
              </a:rPr>
              <a:t> </a:t>
            </a:r>
            <a:r>
              <a:rPr kumimoji="1" lang="zh-CN" altLang="en-US" sz="2800" b="1" dirty="0">
                <a:latin typeface="Times New Roman" panose="02020603050405020304" pitchFamily="18" charset="0"/>
              </a:rPr>
              <a:t>”</a:t>
            </a:r>
            <a:endParaRPr kumimoji="1" lang="zh-CN" altLang="en-US" sz="2800" b="1" i="1" dirty="0">
              <a:solidFill>
                <a:srgbClr val="0000CC"/>
              </a:solidFill>
              <a:latin typeface="Times New Roman" panose="02020603050405020304" pitchFamily="18" charset="0"/>
            </a:endParaRPr>
          </a:p>
        </p:txBody>
      </p:sp>
      <p:sp>
        <p:nvSpPr>
          <p:cNvPr id="16" name="Rectangle 3"/>
          <p:cNvSpPr>
            <a:spLocks noChangeArrowheads="1"/>
          </p:cNvSpPr>
          <p:nvPr/>
        </p:nvSpPr>
        <p:spPr bwMode="auto">
          <a:xfrm>
            <a:off x="1166292" y="4832126"/>
            <a:ext cx="4301480" cy="533400"/>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
        <p:nvSpPr>
          <p:cNvPr id="17" name="Rectangle 3"/>
          <p:cNvSpPr>
            <a:spLocks noChangeArrowheads="1"/>
          </p:cNvSpPr>
          <p:nvPr/>
        </p:nvSpPr>
        <p:spPr bwMode="auto">
          <a:xfrm>
            <a:off x="1066047" y="3406348"/>
            <a:ext cx="4301480" cy="533400"/>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0"/>
              </a:spcBef>
              <a:buClrTx/>
              <a:buSzTx/>
              <a:buFontTx/>
              <a:buNone/>
            </a:pPr>
            <a:endParaRPr lang="zh-CN" altLang="en-US" sz="18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82494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250825" y="1719263"/>
            <a:ext cx="8642350" cy="4411662"/>
          </a:xfrm>
        </p:spPr>
        <p:txBody>
          <a:bodyPr>
            <a:normAutofit fontScale="92500" lnSpcReduction="20000"/>
          </a:bodyPr>
          <a:lstStyle/>
          <a:p>
            <a:pPr eaLnBrk="1" hangingPunct="1">
              <a:lnSpc>
                <a:spcPct val="110000"/>
              </a:lnSpc>
            </a:pPr>
            <a:r>
              <a:rPr lang="zh-CN" altLang="en-US" dirty="0">
                <a:latin typeface="+mn-ea"/>
              </a:rPr>
              <a:t>命题表达式的递归定义：</a:t>
            </a:r>
            <a:endParaRPr lang="en-US" altLang="zh-CN" dirty="0">
              <a:latin typeface="+mn-ea"/>
            </a:endParaRPr>
          </a:p>
          <a:p>
            <a:pPr lvl="1" eaLnBrk="1" hangingPunct="1">
              <a:lnSpc>
                <a:spcPct val="110000"/>
              </a:lnSpc>
            </a:pPr>
            <a:r>
              <a:rPr lang="zh-CN" altLang="en-US" dirty="0">
                <a:latin typeface="+mn-ea"/>
              </a:rPr>
              <a:t>命题变元是命题表达式</a:t>
            </a:r>
          </a:p>
          <a:p>
            <a:pPr lvl="1" eaLnBrk="1" hangingPunct="1">
              <a:lnSpc>
                <a:spcPct val="110000"/>
              </a:lnSpc>
            </a:pPr>
            <a:r>
              <a:rPr lang="zh-CN" altLang="en-US" dirty="0">
                <a:latin typeface="+mn-ea"/>
              </a:rPr>
              <a:t>若</a:t>
            </a:r>
            <a:r>
              <a:rPr lang="en-US" altLang="zh-CN" dirty="0">
                <a:latin typeface="+mn-ea"/>
              </a:rPr>
              <a:t>A</a:t>
            </a:r>
            <a:r>
              <a:rPr lang="zh-CN" altLang="en-US" dirty="0">
                <a:latin typeface="+mn-ea"/>
              </a:rPr>
              <a:t>是命题表达式，则（</a:t>
            </a:r>
            <a:r>
              <a:rPr lang="en-US" altLang="zh-CN" dirty="0">
                <a:latin typeface="+mn-ea"/>
                <a:cs typeface="Arial" charset="0"/>
              </a:rPr>
              <a:t>¬A</a:t>
            </a:r>
            <a:r>
              <a:rPr lang="zh-CN" altLang="en-US" dirty="0">
                <a:latin typeface="+mn-ea"/>
                <a:cs typeface="Arial" charset="0"/>
              </a:rPr>
              <a:t>）也是命题表达式。</a:t>
            </a:r>
          </a:p>
          <a:p>
            <a:pPr lvl="1" eaLnBrk="1" hangingPunct="1">
              <a:lnSpc>
                <a:spcPct val="110000"/>
              </a:lnSpc>
            </a:pPr>
            <a:r>
              <a:rPr lang="zh-CN" altLang="en-US" dirty="0">
                <a:latin typeface="+mn-ea"/>
                <a:cs typeface="Arial" charset="0"/>
              </a:rPr>
              <a:t>若</a:t>
            </a:r>
            <a:r>
              <a:rPr lang="en-US" altLang="zh-CN" dirty="0">
                <a:latin typeface="+mn-ea"/>
                <a:cs typeface="Arial" charset="0"/>
              </a:rPr>
              <a:t>A</a:t>
            </a:r>
            <a:r>
              <a:rPr lang="zh-CN" altLang="en-US" dirty="0">
                <a:latin typeface="+mn-ea"/>
                <a:cs typeface="Arial" charset="0"/>
              </a:rPr>
              <a:t>和</a:t>
            </a:r>
            <a:r>
              <a:rPr lang="en-US" altLang="zh-CN" dirty="0">
                <a:latin typeface="+mn-ea"/>
                <a:cs typeface="Arial" charset="0"/>
              </a:rPr>
              <a:t>B</a:t>
            </a:r>
            <a:r>
              <a:rPr lang="zh-CN" altLang="en-US" dirty="0">
                <a:latin typeface="+mn-ea"/>
                <a:cs typeface="Arial" charset="0"/>
              </a:rPr>
              <a:t>均是命题表达式，则（</a:t>
            </a:r>
            <a:r>
              <a:rPr lang="en-US" altLang="zh-CN" dirty="0">
                <a:latin typeface="+mn-ea"/>
                <a:cs typeface="Arial" charset="0"/>
              </a:rPr>
              <a:t>A</a:t>
            </a:r>
            <a:r>
              <a:rPr lang="en-US" altLang="zh-CN" dirty="0">
                <a:latin typeface="+mn-ea"/>
                <a:cs typeface="Arial" charset="0"/>
                <a:sym typeface="Symbol" charset="2"/>
              </a:rPr>
              <a:t>B), (AB), (AB), (AB)</a:t>
            </a:r>
            <a:r>
              <a:rPr lang="zh-CN" altLang="en-US" dirty="0">
                <a:latin typeface="+mn-ea"/>
                <a:cs typeface="Arial" charset="0"/>
                <a:sym typeface="Symbol" charset="2"/>
              </a:rPr>
              <a:t>均是命题表达式。</a:t>
            </a:r>
          </a:p>
          <a:p>
            <a:pPr lvl="1" eaLnBrk="1" hangingPunct="1">
              <a:lnSpc>
                <a:spcPct val="110000"/>
              </a:lnSpc>
            </a:pPr>
            <a:r>
              <a:rPr lang="zh-CN" altLang="en-US" dirty="0">
                <a:latin typeface="+mn-ea"/>
                <a:cs typeface="Arial" charset="0"/>
                <a:sym typeface="Symbol" charset="2"/>
              </a:rPr>
              <a:t>只有有限次应用上述规则形成的符号串才是命题表达式。</a:t>
            </a:r>
          </a:p>
          <a:p>
            <a:pPr eaLnBrk="1" hangingPunct="1">
              <a:lnSpc>
                <a:spcPct val="110000"/>
              </a:lnSpc>
            </a:pPr>
            <a:r>
              <a:rPr lang="zh-CN" altLang="en-US" dirty="0">
                <a:latin typeface="+mn-ea"/>
                <a:cs typeface="Arial" charset="0"/>
                <a:sym typeface="Symbol" charset="2"/>
              </a:rPr>
              <a:t>例子：</a:t>
            </a:r>
          </a:p>
          <a:p>
            <a:pPr lvl="1" eaLnBrk="1" hangingPunct="1">
              <a:lnSpc>
                <a:spcPct val="110000"/>
              </a:lnSpc>
            </a:pPr>
            <a:r>
              <a:rPr lang="en-US" altLang="zh-CN" dirty="0">
                <a:latin typeface="+mn-ea"/>
                <a:cs typeface="Arial" charset="0"/>
                <a:sym typeface="Symbol" charset="2"/>
              </a:rPr>
              <a:t>(</a:t>
            </a:r>
            <a:r>
              <a:rPr lang="en-US" altLang="zh-CN" i="1" dirty="0" err="1">
                <a:latin typeface="+mn-ea"/>
                <a:cs typeface="Arial" charset="0"/>
                <a:sym typeface="Symbol" charset="2"/>
              </a:rPr>
              <a:t>p</a:t>
            </a:r>
            <a:r>
              <a:rPr lang="en-US" altLang="zh-CN" dirty="0" err="1">
                <a:latin typeface="+mn-ea"/>
                <a:cs typeface="Arial" charset="0"/>
                <a:sym typeface="Symbol" charset="2"/>
              </a:rPr>
              <a:t></a:t>
            </a:r>
            <a:r>
              <a:rPr lang="en-US" altLang="zh-CN" i="1" dirty="0" err="1">
                <a:latin typeface="+mn-ea"/>
                <a:cs typeface="Arial" charset="0"/>
                <a:sym typeface="Symbol" charset="2"/>
              </a:rPr>
              <a:t>q</a:t>
            </a:r>
            <a:r>
              <a:rPr lang="en-US" altLang="zh-CN" dirty="0">
                <a:latin typeface="+mn-ea"/>
                <a:cs typeface="Arial" charset="0"/>
                <a:sym typeface="Symbol" charset="2"/>
              </a:rPr>
              <a:t>)(</a:t>
            </a:r>
            <a:r>
              <a:rPr lang="en-US" altLang="zh-CN" i="1" dirty="0" err="1">
                <a:latin typeface="+mn-ea"/>
                <a:cs typeface="Arial" charset="0"/>
                <a:sym typeface="Symbol" charset="2"/>
              </a:rPr>
              <a:t>q</a:t>
            </a:r>
            <a:r>
              <a:rPr lang="en-US" altLang="zh-CN" dirty="0" err="1">
                <a:latin typeface="+mn-ea"/>
                <a:cs typeface="Arial" charset="0"/>
                <a:sym typeface="Symbol" charset="2"/>
              </a:rPr>
              <a:t></a:t>
            </a:r>
            <a:r>
              <a:rPr lang="en-US" altLang="zh-CN" i="1" dirty="0" err="1">
                <a:latin typeface="+mn-ea"/>
                <a:cs typeface="Arial" charset="0"/>
                <a:sym typeface="Symbol" charset="2"/>
              </a:rPr>
              <a:t>r</a:t>
            </a:r>
            <a:r>
              <a:rPr lang="en-US" altLang="zh-CN" dirty="0">
                <a:latin typeface="+mn-ea"/>
                <a:cs typeface="Arial" charset="0"/>
                <a:sym typeface="Symbol" charset="2"/>
              </a:rPr>
              <a:t>), </a:t>
            </a:r>
            <a:r>
              <a:rPr lang="en-US" altLang="zh-CN" i="1" dirty="0">
                <a:latin typeface="+mn-ea"/>
                <a:cs typeface="Arial" charset="0"/>
                <a:sym typeface="Symbol" charset="2"/>
              </a:rPr>
              <a:t>p</a:t>
            </a:r>
            <a:r>
              <a:rPr lang="en-US" altLang="zh-CN" dirty="0">
                <a:latin typeface="+mn-ea"/>
                <a:cs typeface="Arial" charset="0"/>
                <a:sym typeface="Symbol" charset="2"/>
              </a:rPr>
              <a:t>(</a:t>
            </a:r>
            <a:r>
              <a:rPr lang="en-US" altLang="zh-CN" i="1" dirty="0" err="1">
                <a:latin typeface="+mn-ea"/>
                <a:cs typeface="Arial" charset="0"/>
                <a:sym typeface="Symbol" charset="2"/>
              </a:rPr>
              <a:t>q</a:t>
            </a:r>
            <a:r>
              <a:rPr lang="en-US" altLang="zh-CN" dirty="0" err="1">
                <a:latin typeface="+mn-ea"/>
                <a:cs typeface="Arial" charset="0"/>
                <a:sym typeface="Symbol" charset="2"/>
              </a:rPr>
              <a:t></a:t>
            </a:r>
            <a:r>
              <a:rPr lang="en-US" altLang="zh-CN" i="1" dirty="0" err="1">
                <a:latin typeface="+mn-ea"/>
                <a:cs typeface="Arial" charset="0"/>
                <a:sym typeface="Symbol" charset="2"/>
              </a:rPr>
              <a:t>r</a:t>
            </a:r>
            <a:r>
              <a:rPr lang="en-US" altLang="zh-CN" dirty="0">
                <a:latin typeface="+mn-ea"/>
                <a:cs typeface="Arial" charset="0"/>
                <a:sym typeface="Symbol" charset="2"/>
              </a:rPr>
              <a:t>)</a:t>
            </a:r>
            <a:r>
              <a:rPr lang="zh-CN" altLang="en-US" dirty="0">
                <a:latin typeface="+mn-ea"/>
                <a:cs typeface="Arial" charset="0"/>
                <a:sym typeface="Symbol" charset="2"/>
              </a:rPr>
              <a:t>是命题表达式</a:t>
            </a:r>
            <a:endParaRPr lang="zh-CN" altLang="en-US" sz="2000" dirty="0">
              <a:latin typeface="+mn-ea"/>
              <a:cs typeface="Arial" charset="0"/>
              <a:sym typeface="Symbol" charset="2"/>
            </a:endParaRPr>
          </a:p>
          <a:p>
            <a:pPr lvl="1" eaLnBrk="1" hangingPunct="1">
              <a:lnSpc>
                <a:spcPct val="110000"/>
              </a:lnSpc>
            </a:pPr>
            <a:r>
              <a:rPr lang="en-US" altLang="zh-CN" i="1" dirty="0" err="1">
                <a:latin typeface="+mn-ea"/>
                <a:cs typeface="Arial" charset="0"/>
                <a:sym typeface="Symbol" charset="2"/>
              </a:rPr>
              <a:t>pq</a:t>
            </a:r>
            <a:r>
              <a:rPr lang="en-US" altLang="zh-CN" dirty="0" err="1">
                <a:latin typeface="+mn-ea"/>
                <a:cs typeface="Arial" charset="0"/>
                <a:sym typeface="Symbol" charset="2"/>
              </a:rPr>
              <a:t></a:t>
            </a:r>
            <a:r>
              <a:rPr lang="en-US" altLang="zh-CN" i="1" dirty="0" err="1">
                <a:latin typeface="+mn-ea"/>
                <a:cs typeface="Arial" charset="0"/>
                <a:sym typeface="Symbol" charset="2"/>
              </a:rPr>
              <a:t>r</a:t>
            </a:r>
            <a:r>
              <a:rPr lang="en-US" altLang="zh-CN" dirty="0">
                <a:latin typeface="+mn-ea"/>
                <a:cs typeface="Arial" charset="0"/>
                <a:sym typeface="Symbol" charset="2"/>
              </a:rPr>
              <a:t>, </a:t>
            </a:r>
            <a:r>
              <a:rPr lang="en-US" altLang="zh-CN" i="1" dirty="0">
                <a:latin typeface="+mn-ea"/>
                <a:cs typeface="Arial" charset="0"/>
                <a:sym typeface="Symbol" charset="2"/>
              </a:rPr>
              <a:t>p</a:t>
            </a:r>
            <a:r>
              <a:rPr lang="en-US" altLang="zh-CN" dirty="0">
                <a:latin typeface="+mn-ea"/>
                <a:cs typeface="Arial" charset="0"/>
                <a:sym typeface="Symbol" charset="2"/>
              </a:rPr>
              <a:t></a:t>
            </a:r>
            <a:r>
              <a:rPr lang="en-US" altLang="zh-CN" i="1" dirty="0">
                <a:latin typeface="+mn-ea"/>
                <a:cs typeface="Arial" charset="0"/>
                <a:sym typeface="Symbol" charset="2"/>
              </a:rPr>
              <a:t>q</a:t>
            </a:r>
            <a:r>
              <a:rPr lang="zh-CN" altLang="en-US" dirty="0">
                <a:latin typeface="+mn-ea"/>
                <a:cs typeface="Arial" charset="0"/>
                <a:sym typeface="Symbol" charset="2"/>
              </a:rPr>
              <a:t>不是命题表达式。</a:t>
            </a:r>
            <a:endParaRPr lang="en-US" altLang="zh-CN" dirty="0">
              <a:latin typeface="+mn-ea"/>
              <a:cs typeface="Arial" charset="0"/>
              <a:sym typeface="Symbol" charset="2"/>
            </a:endParaRPr>
          </a:p>
          <a:p>
            <a:pPr>
              <a:lnSpc>
                <a:spcPct val="80000"/>
              </a:lnSpc>
            </a:pPr>
            <a:endParaRPr lang="en-US" altLang="zh-CN" dirty="0">
              <a:latin typeface="Times New Roman" panose="02020603050405020304" pitchFamily="18" charset="0"/>
              <a:cs typeface="Times New Roman" panose="02020603050405020304" pitchFamily="18" charset="0"/>
              <a:sym typeface="Symbol" panose="05050102010706020507" pitchFamily="18" charset="2"/>
            </a:endParaRPr>
          </a:p>
          <a:p>
            <a:pPr>
              <a:lnSpc>
                <a:spcPct val="80000"/>
              </a:lnSpc>
            </a:pPr>
            <a:r>
              <a:rPr lang="zh-CN" altLang="en-US" dirty="0">
                <a:latin typeface="Times New Roman" panose="02020603050405020304" pitchFamily="18" charset="0"/>
                <a:cs typeface="Times New Roman" panose="02020603050405020304" pitchFamily="18" charset="0"/>
                <a:sym typeface="Symbol" panose="05050102010706020507" pitchFamily="18" charset="2"/>
              </a:rPr>
              <a:t>运算符的优先级：</a:t>
            </a:r>
            <a:r>
              <a:rPr lang="en-US" altLang="zh-CN"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sym typeface="Symbol" panose="05050102010706020507" pitchFamily="18" charset="2"/>
              </a:rPr>
              <a:t> </a:t>
            </a:r>
            <a:r>
              <a:rPr lang="zh-CN" altLang="en-US" dirty="0">
                <a:latin typeface="Times New Roman" panose="02020603050405020304" pitchFamily="18" charset="0"/>
                <a:cs typeface="Times New Roman" panose="02020603050405020304" pitchFamily="18" charset="0"/>
                <a:sym typeface="Symbol" panose="05050102010706020507" pitchFamily="18" charset="2"/>
              </a:rPr>
              <a:t>，</a:t>
            </a:r>
            <a:r>
              <a:rPr lang="en-US" altLang="zh-CN" dirty="0">
                <a:latin typeface="Times New Roman" panose="02020603050405020304" pitchFamily="18" charset="0"/>
                <a:cs typeface="Times New Roman" panose="02020603050405020304" pitchFamily="18" charset="0"/>
                <a:sym typeface="Symbol" panose="05050102010706020507" pitchFamily="18" charset="2"/>
              </a:rPr>
              <a:t> </a:t>
            </a:r>
            <a:r>
              <a:rPr lang="zh-CN" altLang="en-US" dirty="0">
                <a:latin typeface="Times New Roman" panose="02020603050405020304" pitchFamily="18" charset="0"/>
                <a:cs typeface="Times New Roman" panose="02020603050405020304" pitchFamily="18" charset="0"/>
                <a:sym typeface="Symbol" panose="05050102010706020507" pitchFamily="18" charset="2"/>
              </a:rPr>
              <a:t>，</a:t>
            </a:r>
            <a:r>
              <a:rPr lang="en-US" altLang="zh-CN"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sym typeface="Symbol" panose="05050102010706020507" pitchFamily="18" charset="2"/>
              </a:rPr>
              <a:t></a:t>
            </a:r>
            <a:r>
              <a:rPr lang="zh-CN" altLang="en-US" dirty="0">
                <a:latin typeface="Times New Roman" panose="02020603050405020304" pitchFamily="18" charset="0"/>
                <a:cs typeface="Times New Roman" panose="02020603050405020304" pitchFamily="18" charset="0"/>
                <a:sym typeface="Symbol" panose="05050102010706020507" pitchFamily="18" charset="2"/>
              </a:rPr>
              <a:t>，</a:t>
            </a:r>
            <a:r>
              <a:rPr lang="en-US" altLang="zh-CN" dirty="0">
                <a:latin typeface="Times New Roman" panose="02020603050405020304" pitchFamily="18" charset="0"/>
                <a:cs typeface="Times New Roman" panose="02020603050405020304" pitchFamily="18" charset="0"/>
                <a:sym typeface="Symbol" panose="05050102010706020507" pitchFamily="18" charset="2"/>
              </a:rPr>
              <a:t></a:t>
            </a:r>
            <a:endParaRPr lang="zh-CN" altLang="en-US"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Title 1"/>
          <p:cNvSpPr>
            <a:spLocks noGrp="1"/>
          </p:cNvSpPr>
          <p:nvPr>
            <p:ph type="title"/>
          </p:nvPr>
        </p:nvSpPr>
        <p:spPr/>
        <p:txBody>
          <a:bodyPr/>
          <a:lstStyle/>
          <a:p>
            <a:r>
              <a:rPr lang="zh-CN" altLang="en-US" dirty="0">
                <a:latin typeface="+mn-ea"/>
                <a:ea typeface="+mn-ea"/>
              </a:rPr>
              <a:t>命题表达式（命题逻辑公式）</a:t>
            </a:r>
            <a:endParaRPr lang="en-US" dirty="0">
              <a:latin typeface="+mn-ea"/>
              <a:ea typeface="+mn-ea"/>
            </a:endParaRPr>
          </a:p>
        </p:txBody>
      </p:sp>
    </p:spTree>
    <p:extLst>
      <p:ext uri="{BB962C8B-B14F-4D97-AF65-F5344CB8AC3E}">
        <p14:creationId xmlns:p14="http://schemas.microsoft.com/office/powerpoint/2010/main" val="3009825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将自然语言翻译成命题表达式</a:t>
            </a:r>
          </a:p>
        </p:txBody>
      </p:sp>
      <p:sp>
        <p:nvSpPr>
          <p:cNvPr id="3" name="内容占位符 2"/>
          <p:cNvSpPr>
            <a:spLocks noGrp="1"/>
          </p:cNvSpPr>
          <p:nvPr>
            <p:ph sz="quarter" idx="1"/>
          </p:nvPr>
        </p:nvSpPr>
        <p:spPr/>
        <p:txBody>
          <a:bodyPr/>
          <a:lstStyle/>
          <a:p>
            <a:pPr>
              <a:lnSpc>
                <a:spcPct val="110000"/>
              </a:lnSpc>
              <a:spcBef>
                <a:spcPts val="600"/>
              </a:spcBef>
              <a:spcAft>
                <a:spcPts val="600"/>
              </a:spcAft>
              <a:buNone/>
            </a:pPr>
            <a:r>
              <a:rPr lang="zh-CN" altLang="en-US" sz="2800" dirty="0">
                <a:latin typeface="Times New Roman" panose="02020603050405020304" pitchFamily="18" charset="0"/>
                <a:cs typeface="Times New Roman" panose="02020603050405020304" pitchFamily="18" charset="0"/>
              </a:rPr>
              <a:t>只有你主修计算机科学或不是新生</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才可以从校园网访问因特网</a:t>
            </a:r>
            <a:r>
              <a:rPr lang="en-US" altLang="zh-CN"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你可以从校园网访问因特网</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c</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你主修计算机科学</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f</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你是新生</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a</a:t>
            </a:r>
            <a:r>
              <a:rPr lang="en-US" altLang="zh-CN"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i="1"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800" i="1" dirty="0">
                <a:latin typeface="Times New Roman" panose="02020603050405020304" pitchFamily="18" charset="0"/>
                <a:cs typeface="Times New Roman" panose="02020603050405020304" pitchFamily="18" charset="0"/>
                <a:sym typeface="Symbol" panose="05050102010706020507" pitchFamily="18" charset="2"/>
              </a:rPr>
              <a:t>c </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rPr>
              <a:t>¬</a:t>
            </a:r>
            <a:r>
              <a:rPr lang="en-US" altLang="zh-CN" sz="2800" i="1" dirty="0">
                <a:latin typeface="Times New Roman" panose="02020603050405020304" pitchFamily="18" charset="0"/>
                <a:cs typeface="Times New Roman" panose="02020603050405020304" pitchFamily="18" charset="0"/>
              </a:rPr>
              <a:t>f</a:t>
            </a:r>
            <a:r>
              <a:rPr lang="en-US" altLang="zh-CN" sz="2800" dirty="0">
                <a:latin typeface="Times New Roman" panose="02020603050405020304" pitchFamily="18" charset="0"/>
                <a:cs typeface="Times New Roman" panose="02020603050405020304" pitchFamily="18" charset="0"/>
              </a:rPr>
              <a:t>)</a:t>
            </a:r>
            <a:r>
              <a:rPr lang="zh-CN" altLang="en-US" sz="2800" dirty="0">
                <a:latin typeface="Times New Roman" panose="02020603050405020304" pitchFamily="18" charset="0"/>
                <a:cs typeface="Times New Roman" panose="02020603050405020304" pitchFamily="18" charset="0"/>
                <a:sym typeface="Symbol" panose="05050102010706020507" pitchFamily="18" charset="2"/>
              </a:rPr>
              <a:t>；</a:t>
            </a:r>
          </a:p>
          <a:p>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18</a:t>
            </a:fld>
            <a:endParaRPr lang="zh-CN" altLang="en-US" dirty="0"/>
          </a:p>
        </p:txBody>
      </p:sp>
    </p:spTree>
    <p:extLst>
      <p:ext uri="{BB962C8B-B14F-4D97-AF65-F5344CB8AC3E}">
        <p14:creationId xmlns:p14="http://schemas.microsoft.com/office/powerpoint/2010/main" val="221063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将自然语言翻译成命题表达式</a:t>
            </a:r>
          </a:p>
        </p:txBody>
      </p:sp>
      <p:sp>
        <p:nvSpPr>
          <p:cNvPr id="3" name="内容占位符 2"/>
          <p:cNvSpPr>
            <a:spLocks noGrp="1"/>
          </p:cNvSpPr>
          <p:nvPr>
            <p:ph sz="quarter" idx="1"/>
          </p:nvPr>
        </p:nvSpPr>
        <p:spPr/>
        <p:txBody>
          <a:bodyPr>
            <a:normAutofit/>
          </a:bodyPr>
          <a:lstStyle/>
          <a:p>
            <a:pPr>
              <a:lnSpc>
                <a:spcPct val="110000"/>
              </a:lnSpc>
              <a:spcBef>
                <a:spcPts val="600"/>
              </a:spcBef>
              <a:spcAft>
                <a:spcPts val="600"/>
              </a:spcAft>
              <a:buNone/>
            </a:pPr>
            <a:r>
              <a:rPr lang="zh-CN" altLang="en-US" sz="2800" dirty="0">
                <a:solidFill>
                  <a:srgbClr val="FF0000"/>
                </a:solidFill>
                <a:latin typeface="Times New Roman" panose="02020603050405020304" pitchFamily="18" charset="0"/>
                <a:cs typeface="Times New Roman" panose="02020603050405020304" pitchFamily="18" charset="0"/>
              </a:rPr>
              <a:t>除非</a:t>
            </a:r>
            <a:r>
              <a:rPr lang="zh-CN" altLang="en-US" sz="2800" dirty="0">
                <a:latin typeface="Times New Roman" panose="02020603050405020304" pitchFamily="18" charset="0"/>
                <a:cs typeface="Times New Roman" panose="02020603050405020304" pitchFamily="18" charset="0"/>
              </a:rPr>
              <a:t>你满</a:t>
            </a:r>
            <a:r>
              <a:rPr lang="en-US" altLang="zh-CN" sz="2800" dirty="0">
                <a:latin typeface="Times New Roman" panose="02020603050405020304" pitchFamily="18" charset="0"/>
                <a:cs typeface="Times New Roman" panose="02020603050405020304" pitchFamily="18" charset="0"/>
              </a:rPr>
              <a:t>16</a:t>
            </a:r>
            <a:r>
              <a:rPr lang="zh-CN" altLang="en-US" sz="2800" dirty="0">
                <a:latin typeface="Times New Roman" panose="02020603050405020304" pitchFamily="18" charset="0"/>
                <a:cs typeface="Times New Roman" panose="02020603050405020304" pitchFamily="18" charset="0"/>
              </a:rPr>
              <a:t>周岁</a:t>
            </a:r>
            <a:r>
              <a:rPr lang="en-US" altLang="zh-CN" sz="2800" dirty="0">
                <a:latin typeface="Times New Roman" panose="02020603050405020304" pitchFamily="18" charset="0"/>
                <a:cs typeface="Times New Roman" panose="02020603050405020304" pitchFamily="18" charset="0"/>
              </a:rPr>
              <a:t>, </a:t>
            </a:r>
            <a:r>
              <a:rPr lang="zh-CN" altLang="en-US" sz="2800" dirty="0">
                <a:solidFill>
                  <a:srgbClr val="FF0000"/>
                </a:solidFill>
                <a:latin typeface="Times New Roman" panose="02020603050405020304" pitchFamily="18" charset="0"/>
                <a:cs typeface="Times New Roman" panose="02020603050405020304" pitchFamily="18" charset="0"/>
              </a:rPr>
              <a:t>否则</a:t>
            </a:r>
            <a:r>
              <a:rPr lang="zh-CN" altLang="en-US" sz="2800" dirty="0">
                <a:latin typeface="Times New Roman" panose="02020603050405020304" pitchFamily="18" charset="0"/>
                <a:cs typeface="Times New Roman" panose="02020603050405020304" pitchFamily="18" charset="0"/>
              </a:rPr>
              <a:t>只要你身高不足</a:t>
            </a:r>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英尺就不能乘滑行游乐车</a:t>
            </a:r>
            <a:r>
              <a:rPr lang="en-US" altLang="zh-CN" sz="2800" dirty="0">
                <a:latin typeface="Times New Roman" panose="02020603050405020304" pitchFamily="18" charset="0"/>
                <a:cs typeface="Times New Roman" panose="02020603050405020304" pitchFamily="18" charset="0"/>
              </a:rPr>
              <a:t>.</a:t>
            </a:r>
            <a:endParaRPr lang="zh-CN" altLang="en-US"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q</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你能乘滑行游乐车</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r</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你身高不足</a:t>
            </a:r>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英尺</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i="1" dirty="0">
                <a:latin typeface="Times New Roman" panose="02020603050405020304" pitchFamily="18" charset="0"/>
                <a:cs typeface="Times New Roman" panose="02020603050405020304" pitchFamily="18" charset="0"/>
              </a:rPr>
              <a:t>s</a:t>
            </a:r>
            <a:r>
              <a:rPr lang="en-US" altLang="zh-CN" sz="2800" dirty="0">
                <a:latin typeface="Times New Roman" panose="02020603050405020304" pitchFamily="18" charset="0"/>
                <a:cs typeface="Times New Roman" panose="02020603050405020304" pitchFamily="18" charset="0"/>
              </a:rPr>
              <a:t>: </a:t>
            </a:r>
            <a:r>
              <a:rPr lang="zh-CN" altLang="en-US" sz="2800" dirty="0">
                <a:latin typeface="Times New Roman" panose="02020603050405020304" pitchFamily="18" charset="0"/>
                <a:cs typeface="Times New Roman" panose="02020603050405020304" pitchFamily="18" charset="0"/>
              </a:rPr>
              <a:t>你满</a:t>
            </a:r>
            <a:r>
              <a:rPr lang="en-US" altLang="zh-CN" sz="2800" dirty="0">
                <a:latin typeface="Times New Roman" panose="02020603050405020304" pitchFamily="18" charset="0"/>
                <a:cs typeface="Times New Roman" panose="02020603050405020304" pitchFamily="18" charset="0"/>
              </a:rPr>
              <a:t>16</a:t>
            </a:r>
            <a:r>
              <a:rPr lang="zh-CN" altLang="en-US" sz="2800" dirty="0">
                <a:latin typeface="Times New Roman" panose="02020603050405020304" pitchFamily="18" charset="0"/>
                <a:cs typeface="Times New Roman" panose="02020603050405020304" pitchFamily="18" charset="0"/>
              </a:rPr>
              <a:t>周岁</a:t>
            </a:r>
            <a:endParaRPr lang="en-US" altLang="zh-CN" sz="2800" dirty="0">
              <a:latin typeface="Times New Roman" panose="02020603050405020304" pitchFamily="18" charset="0"/>
              <a:cs typeface="Times New Roman" panose="02020603050405020304" pitchFamily="18" charset="0"/>
            </a:endParaRPr>
          </a:p>
          <a:p>
            <a:pPr lvl="2">
              <a:lnSpc>
                <a:spcPct val="110000"/>
              </a:lnSpc>
              <a:spcBef>
                <a:spcPts val="600"/>
              </a:spcBef>
              <a:spcAft>
                <a:spcPts val="600"/>
              </a:spcAft>
              <a:buNone/>
            </a:pPr>
            <a:r>
              <a:rPr lang="en-US" altLang="zh-CN" sz="2800" dirty="0">
                <a:latin typeface="Times New Roman" panose="02020603050405020304" pitchFamily="18" charset="0"/>
                <a:cs typeface="Times New Roman" panose="02020603050405020304" pitchFamily="18" charset="0"/>
              </a:rPr>
              <a:t>¬s</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(r </a:t>
            </a:r>
            <a:r>
              <a:rPr lang="en-US" altLang="zh-CN" sz="2800" dirty="0">
                <a:latin typeface="Times New Roman" panose="02020603050405020304" pitchFamily="18" charset="0"/>
                <a:cs typeface="Times New Roman" panose="02020603050405020304" pitchFamily="18" charset="0"/>
              </a:rPr>
              <a:t>¬q</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a:t>
            </a:r>
          </a:p>
          <a:p>
            <a:pPr lvl="2">
              <a:lnSpc>
                <a:spcPct val="110000"/>
              </a:lnSpc>
              <a:spcBef>
                <a:spcPts val="600"/>
              </a:spcBef>
              <a:spcAft>
                <a:spcPts val="600"/>
              </a:spcAft>
              <a:buNone/>
            </a:pPr>
            <a:r>
              <a:rPr lang="en-US" altLang="zh-CN" sz="2800" dirty="0">
                <a:latin typeface="Times New Roman" panose="02020603050405020304" pitchFamily="18" charset="0"/>
                <a:cs typeface="Times New Roman" panose="02020603050405020304" pitchFamily="18" charset="0"/>
              </a:rPr>
              <a:t>(¬</a:t>
            </a:r>
            <a:r>
              <a:rPr lang="en-US" altLang="zh-CN" sz="2800" dirty="0" err="1">
                <a:latin typeface="Times New Roman" panose="02020603050405020304" pitchFamily="18" charset="0"/>
                <a:cs typeface="Times New Roman" panose="02020603050405020304" pitchFamily="18" charset="0"/>
              </a:rPr>
              <a:t>s</a:t>
            </a:r>
            <a:r>
              <a:rPr lang="en-US" altLang="zh-CN" sz="2800" dirty="0" err="1">
                <a:latin typeface="Times New Roman" panose="02020603050405020304" pitchFamily="18" charset="0"/>
                <a:cs typeface="Times New Roman" panose="02020603050405020304" pitchFamily="18" charset="0"/>
                <a:sym typeface="Symbol" panose="05050102010706020507" pitchFamily="18" charset="2"/>
              </a:rPr>
              <a:t></a:t>
            </a:r>
            <a:r>
              <a:rPr lang="en-US" altLang="zh-CN" sz="2800" i="1" dirty="0" err="1">
                <a:latin typeface="Times New Roman" panose="02020603050405020304" pitchFamily="18" charset="0"/>
                <a:cs typeface="Times New Roman" panose="02020603050405020304" pitchFamily="18" charset="0"/>
                <a:sym typeface="Symbol" panose="05050102010706020507" pitchFamily="18" charset="2"/>
              </a:rPr>
              <a:t>r</a:t>
            </a:r>
            <a:r>
              <a:rPr lang="en-US" altLang="zh-CN" sz="2800"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sz="2800" dirty="0">
                <a:latin typeface="Times New Roman" panose="02020603050405020304" pitchFamily="18" charset="0"/>
                <a:cs typeface="Times New Roman" panose="02020603050405020304" pitchFamily="18" charset="0"/>
              </a:rPr>
              <a:t>¬</a:t>
            </a:r>
            <a:r>
              <a:rPr lang="en-US" altLang="zh-CN" sz="2800" i="1" dirty="0">
                <a:latin typeface="Times New Roman" panose="02020603050405020304" pitchFamily="18" charset="0"/>
                <a:cs typeface="Times New Roman" panose="02020603050405020304" pitchFamily="18" charset="0"/>
              </a:rPr>
              <a:t>q</a:t>
            </a:r>
            <a:r>
              <a:rPr lang="zh-CN" altLang="en-US" dirty="0"/>
              <a:t>，</a:t>
            </a:r>
            <a:r>
              <a:rPr lang="en-US" altLang="zh-CN" sz="2400" i="1" dirty="0">
                <a:latin typeface="Times New Roman" panose="02020603050405020304" pitchFamily="18" charset="0"/>
                <a:cs typeface="Times New Roman" panose="02020603050405020304" pitchFamily="18" charset="0"/>
                <a:sym typeface="Symbol" panose="05050102010706020507" pitchFamily="18" charset="2"/>
              </a:rPr>
              <a:t> </a:t>
            </a:r>
            <a:r>
              <a:rPr lang="en-US" altLang="zh-CN" dirty="0"/>
              <a:t>…</a:t>
            </a:r>
            <a:endParaRPr lang="zh-CN" altLang="en-US" sz="2800"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19</a:t>
            </a:fld>
            <a:endParaRPr lang="zh-CN" altLang="en-US" dirty="0"/>
          </a:p>
        </p:txBody>
      </p:sp>
    </p:spTree>
    <p:extLst>
      <p:ext uri="{BB962C8B-B14F-4D97-AF65-F5344CB8AC3E}">
        <p14:creationId xmlns:p14="http://schemas.microsoft.com/office/powerpoint/2010/main" val="82204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a:t>
            </a:fld>
            <a:endParaRPr lang="zh-CN" altLang="en-US" dirty="0"/>
          </a:p>
        </p:txBody>
      </p:sp>
      <p:sp>
        <p:nvSpPr>
          <p:cNvPr id="5" name="文本框 4"/>
          <p:cNvSpPr txBox="1"/>
          <p:nvPr/>
        </p:nvSpPr>
        <p:spPr>
          <a:xfrm>
            <a:off x="612648" y="2060848"/>
            <a:ext cx="7847784" cy="1077218"/>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：什么是命题逻辑？</a:t>
            </a:r>
            <a:endParaRPr lang="en-US" altLang="zh-CN" sz="3200" b="1" dirty="0"/>
          </a:p>
          <a:p>
            <a:r>
              <a:rPr lang="zh-CN" altLang="en-US" sz="3200" b="1" dirty="0"/>
              <a:t>问题</a:t>
            </a:r>
            <a:r>
              <a:rPr lang="en-US" altLang="zh-CN" sz="3200" b="1" dirty="0"/>
              <a:t>2</a:t>
            </a:r>
            <a:r>
              <a:rPr lang="zh-CN" altLang="en-US" sz="3200" b="1" dirty="0"/>
              <a:t>：如何判定命题可满足？</a:t>
            </a:r>
          </a:p>
        </p:txBody>
      </p:sp>
    </p:spTree>
    <p:extLst>
      <p:ext uri="{BB962C8B-B14F-4D97-AF65-F5344CB8AC3E}">
        <p14:creationId xmlns:p14="http://schemas.microsoft.com/office/powerpoint/2010/main" val="283030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10" fill="hold"/>
                                        <p:tgtEl>
                                          <p:spTgt spid="5">
                                            <p:txEl>
                                              <p:pRg st="0" end="0"/>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内容占位符 5"/>
          <p:cNvSpPr>
            <a:spLocks noGrp="1"/>
          </p:cNvSpPr>
          <p:nvPr>
            <p:ph idx="1"/>
          </p:nvPr>
        </p:nvSpPr>
        <p:spPr>
          <a:xfrm>
            <a:off x="323850" y="1719263"/>
            <a:ext cx="8496300" cy="2286000"/>
          </a:xfrm>
        </p:spPr>
        <p:txBody>
          <a:bodyPr/>
          <a:lstStyle/>
          <a:p>
            <a:pPr eaLnBrk="1" hangingPunct="1">
              <a:lnSpc>
                <a:spcPct val="120000"/>
              </a:lnSpc>
            </a:pPr>
            <a:r>
              <a:rPr lang="zh-CN" altLang="en-US" sz="2800" b="1" dirty="0">
                <a:latin typeface="Times New Roman" charset="0"/>
              </a:rPr>
              <a:t>泥巴孩谜题</a:t>
            </a:r>
            <a:r>
              <a:rPr lang="zh-CN" altLang="en-US" sz="2800" dirty="0">
                <a:latin typeface="Times New Roman" charset="0"/>
              </a:rPr>
              <a:t>：</a:t>
            </a:r>
            <a:r>
              <a:rPr lang="zh-CN" altLang="en-US" sz="2400" b="1" dirty="0">
                <a:latin typeface="Times New Roman" charset="0"/>
              </a:rPr>
              <a:t>一个男孩和一个女孩玩耍回来，额头上都弄上了泥巴。假设他们看不见自己的额头。父亲说“你们当中至少有一个人额头上有泥”。父亲问孩子“你知道你额头上有没有泥？”问了两遍，孩子们如何回答？</a:t>
            </a:r>
            <a:endParaRPr lang="en-US" altLang="zh-CN" sz="2400" b="1" dirty="0">
              <a:latin typeface="Times New Roman" charset="0"/>
            </a:endParaRPr>
          </a:p>
        </p:txBody>
      </p:sp>
      <p:sp>
        <p:nvSpPr>
          <p:cNvPr id="4" name="矩形标注 3"/>
          <p:cNvSpPr>
            <a:spLocks noChangeArrowheads="1"/>
          </p:cNvSpPr>
          <p:nvPr/>
        </p:nvSpPr>
        <p:spPr bwMode="auto">
          <a:xfrm>
            <a:off x="1547813" y="4221163"/>
            <a:ext cx="6192837" cy="1655762"/>
          </a:xfrm>
          <a:prstGeom prst="wedgeRectCallout">
            <a:avLst>
              <a:gd name="adj1" fmla="val -20833"/>
              <a:gd name="adj2" fmla="val 20444"/>
            </a:avLst>
          </a:prstGeom>
          <a:noFill/>
          <a:ln w="9525">
            <a:solidFill>
              <a:srgbClr val="2009CD"/>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algn="ctr" eaLnBrk="1" hangingPunct="1">
              <a:lnSpc>
                <a:spcPct val="120000"/>
              </a:lnSpc>
              <a:spcBef>
                <a:spcPct val="0"/>
              </a:spcBef>
              <a:buClrTx/>
              <a:buSzTx/>
              <a:buFontTx/>
              <a:buNone/>
            </a:pPr>
            <a:r>
              <a:rPr lang="en-US" altLang="zh-CN" sz="2800" b="1" i="1" dirty="0">
                <a:solidFill>
                  <a:srgbClr val="2009CD"/>
                </a:solidFill>
                <a:latin typeface="Times New Roman" charset="0"/>
                <a:ea typeface="宋体" charset="0"/>
                <a:cs typeface="Times New Roman" charset="0"/>
              </a:rPr>
              <a:t>p</a:t>
            </a:r>
            <a:r>
              <a:rPr lang="zh-CN" altLang="en-US" sz="2800" b="1" dirty="0">
                <a:solidFill>
                  <a:srgbClr val="2009CD"/>
                </a:solidFill>
                <a:latin typeface="Times New Roman" charset="0"/>
                <a:ea typeface="宋体" charset="0"/>
                <a:cs typeface="Times New Roman" charset="0"/>
              </a:rPr>
              <a:t>：男孩的额头上有泥</a:t>
            </a:r>
            <a:endParaRPr lang="en-US" altLang="zh-CN" sz="2800" b="1" dirty="0">
              <a:solidFill>
                <a:srgbClr val="2009CD"/>
              </a:solidFill>
              <a:latin typeface="Times New Roman" charset="0"/>
              <a:ea typeface="宋体" charset="0"/>
              <a:cs typeface="Times New Roman" charset="0"/>
            </a:endParaRPr>
          </a:p>
          <a:p>
            <a:pPr algn="ctr" eaLnBrk="1" hangingPunct="1">
              <a:lnSpc>
                <a:spcPct val="120000"/>
              </a:lnSpc>
              <a:spcBef>
                <a:spcPct val="0"/>
              </a:spcBef>
              <a:buClrTx/>
              <a:buSzTx/>
              <a:buFontTx/>
              <a:buNone/>
            </a:pPr>
            <a:r>
              <a:rPr lang="en-US" altLang="zh-CN" sz="2800" b="1" i="1" dirty="0">
                <a:solidFill>
                  <a:srgbClr val="2009CD"/>
                </a:solidFill>
                <a:latin typeface="Times New Roman" charset="0"/>
                <a:ea typeface="宋体" charset="0"/>
                <a:cs typeface="Times New Roman" charset="0"/>
              </a:rPr>
              <a:t>q</a:t>
            </a:r>
            <a:r>
              <a:rPr lang="zh-CN" altLang="en-US" sz="2800" b="1" dirty="0">
                <a:solidFill>
                  <a:srgbClr val="2009CD"/>
                </a:solidFill>
                <a:latin typeface="Times New Roman" charset="0"/>
                <a:ea typeface="宋体" charset="0"/>
                <a:cs typeface="Times New Roman" charset="0"/>
              </a:rPr>
              <a:t>：女孩的额头上有泥</a:t>
            </a:r>
            <a:endParaRPr lang="en-US" altLang="zh-CN" sz="2800" b="1" dirty="0">
              <a:solidFill>
                <a:srgbClr val="2009CD"/>
              </a:solidFill>
              <a:latin typeface="Times New Roman" charset="0"/>
              <a:ea typeface="宋体" charset="0"/>
              <a:cs typeface="Times New Roman" charset="0"/>
            </a:endParaRPr>
          </a:p>
          <a:p>
            <a:pPr algn="ctr" eaLnBrk="1" hangingPunct="1">
              <a:lnSpc>
                <a:spcPct val="120000"/>
              </a:lnSpc>
              <a:spcBef>
                <a:spcPct val="0"/>
              </a:spcBef>
              <a:buClrTx/>
              <a:buSzTx/>
              <a:buFontTx/>
              <a:buNone/>
            </a:pPr>
            <a:r>
              <a:rPr lang="en-US" altLang="zh-CN" sz="2800" b="1" i="1" dirty="0" err="1">
                <a:solidFill>
                  <a:srgbClr val="2009CD"/>
                </a:solidFill>
                <a:latin typeface="Times New Roman" charset="0"/>
                <a:ea typeface="宋体" charset="0"/>
                <a:cs typeface="Times New Roman" charset="0"/>
                <a:sym typeface="Symbol" charset="2"/>
              </a:rPr>
              <a:t>p</a:t>
            </a:r>
            <a:r>
              <a:rPr lang="en-US" altLang="zh-CN" sz="2800" b="1" dirty="0" err="1">
                <a:solidFill>
                  <a:srgbClr val="2009CD"/>
                </a:solidFill>
                <a:latin typeface="Times New Roman" charset="0"/>
                <a:ea typeface="宋体" charset="0"/>
                <a:cs typeface="Times New Roman" charset="0"/>
                <a:sym typeface="Symbol" charset="2"/>
              </a:rPr>
              <a:t></a:t>
            </a:r>
            <a:r>
              <a:rPr lang="en-US" altLang="zh-CN" sz="2800" b="1" i="1" dirty="0" err="1">
                <a:solidFill>
                  <a:srgbClr val="2009CD"/>
                </a:solidFill>
                <a:latin typeface="Times New Roman" charset="0"/>
                <a:ea typeface="宋体" charset="0"/>
                <a:cs typeface="Times New Roman" charset="0"/>
                <a:sym typeface="Symbol" charset="2"/>
              </a:rPr>
              <a:t>q</a:t>
            </a:r>
            <a:r>
              <a:rPr lang="en-US" altLang="zh-CN" sz="2800" b="1" dirty="0">
                <a:solidFill>
                  <a:srgbClr val="2009CD"/>
                </a:solidFill>
                <a:latin typeface="Times New Roman" charset="0"/>
                <a:ea typeface="宋体" charset="0"/>
                <a:cs typeface="Times New Roman" charset="0"/>
                <a:sym typeface="Symbol" charset="2"/>
              </a:rPr>
              <a:t> </a:t>
            </a:r>
            <a:r>
              <a:rPr lang="zh-CN" altLang="en-US" sz="2800" b="1" dirty="0">
                <a:solidFill>
                  <a:srgbClr val="2009CD"/>
                </a:solidFill>
                <a:latin typeface="Times New Roman" charset="0"/>
                <a:ea typeface="宋体" charset="0"/>
                <a:cs typeface="Times New Roman" charset="0"/>
                <a:sym typeface="Symbol" charset="2"/>
              </a:rPr>
              <a:t>为真</a:t>
            </a:r>
            <a:endParaRPr lang="zh-CN" altLang="en-US" sz="2800" b="1" dirty="0">
              <a:solidFill>
                <a:srgbClr val="2009CD"/>
              </a:solidFill>
              <a:latin typeface="Times New Roman" charset="0"/>
              <a:ea typeface="宋体" charset="0"/>
              <a:cs typeface="Times New Roman" charset="0"/>
            </a:endParaRPr>
          </a:p>
        </p:txBody>
      </p:sp>
      <p:sp>
        <p:nvSpPr>
          <p:cNvPr id="6" name="标题 1"/>
          <p:cNvSpPr>
            <a:spLocks noGrp="1"/>
          </p:cNvSpPr>
          <p:nvPr>
            <p:ph type="title"/>
          </p:nvPr>
        </p:nvSpPr>
        <p:spPr>
          <a:xfrm>
            <a:off x="612648" y="228600"/>
            <a:ext cx="8153400" cy="990600"/>
          </a:xfrm>
        </p:spPr>
        <p:txBody>
          <a:bodyPr/>
          <a:lstStyle/>
          <a:p>
            <a:r>
              <a:rPr lang="zh-CN" altLang="en-US" dirty="0"/>
              <a:t>逻辑谜题</a:t>
            </a:r>
          </a:p>
        </p:txBody>
      </p:sp>
    </p:spTree>
    <p:extLst>
      <p:ext uri="{BB962C8B-B14F-4D97-AF65-F5344CB8AC3E}">
        <p14:creationId xmlns:p14="http://schemas.microsoft.com/office/powerpoint/2010/main" val="5999474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zh-CN" altLang="en-US" dirty="0"/>
              <a:t>逻辑谜题</a:t>
            </a:r>
          </a:p>
        </p:txBody>
      </p:sp>
      <p:pic>
        <p:nvPicPr>
          <p:cNvPr id="15363"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188" y="1916113"/>
            <a:ext cx="8937625"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3844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本节提要</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22</a:t>
            </a:fld>
            <a:endParaRPr lang="zh-CN" altLang="en-US" dirty="0"/>
          </a:p>
        </p:txBody>
      </p:sp>
      <p:sp>
        <p:nvSpPr>
          <p:cNvPr id="5" name="文本框 4"/>
          <p:cNvSpPr txBox="1"/>
          <p:nvPr/>
        </p:nvSpPr>
        <p:spPr>
          <a:xfrm>
            <a:off x="648108" y="1700808"/>
            <a:ext cx="7847784" cy="1508105"/>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：什么是命题逻辑？</a:t>
            </a:r>
            <a:endParaRPr lang="en-US" altLang="zh-CN" sz="3200" b="1" dirty="0"/>
          </a:p>
          <a:p>
            <a:pPr marL="457200" indent="-457200">
              <a:buFontTx/>
              <a:buChar char="-"/>
            </a:pPr>
            <a:r>
              <a:rPr lang="zh-CN" altLang="en-US" sz="2800" b="1" dirty="0">
                <a:solidFill>
                  <a:srgbClr val="0000CC"/>
                </a:solidFill>
                <a:latin typeface="华文仿宋" panose="02010600040101010101" pitchFamily="2" charset="-122"/>
              </a:rPr>
              <a:t>与命题表达式真假有关的判断</a:t>
            </a:r>
            <a:endParaRPr lang="en-US" altLang="zh-CN" sz="2800" b="1" dirty="0">
              <a:solidFill>
                <a:srgbClr val="0000CC"/>
              </a:solidFill>
            </a:endParaRPr>
          </a:p>
          <a:p>
            <a:r>
              <a:rPr lang="zh-CN" altLang="en-US" sz="3200" b="1" dirty="0">
                <a:solidFill>
                  <a:srgbClr val="FF0000"/>
                </a:solidFill>
              </a:rPr>
              <a:t>问题</a:t>
            </a:r>
            <a:r>
              <a:rPr lang="en-US" altLang="zh-CN" sz="3200" b="1" dirty="0">
                <a:solidFill>
                  <a:srgbClr val="FF0000"/>
                </a:solidFill>
              </a:rPr>
              <a:t>2</a:t>
            </a:r>
            <a:r>
              <a:rPr lang="zh-CN" altLang="en-US" sz="3200" b="1" dirty="0">
                <a:solidFill>
                  <a:srgbClr val="FF0000"/>
                </a:solidFill>
              </a:rPr>
              <a:t>：如何判定命题可满足？</a:t>
            </a:r>
          </a:p>
        </p:txBody>
      </p:sp>
    </p:spTree>
    <p:extLst>
      <p:ext uri="{BB962C8B-B14F-4D97-AF65-F5344CB8AC3E}">
        <p14:creationId xmlns:p14="http://schemas.microsoft.com/office/powerpoint/2010/main" val="38029261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77991" y="1433260"/>
            <a:ext cx="8229600" cy="647700"/>
          </a:xfrm>
        </p:spPr>
        <p:txBody>
          <a:bodyPr/>
          <a:lstStyle/>
          <a:p>
            <a:pPr eaLnBrk="1" hangingPunct="1"/>
            <a:r>
              <a:rPr lang="zh-CN" altLang="en-US" dirty="0">
                <a:latin typeface="+mn-ea"/>
              </a:rPr>
              <a:t>表达式：</a:t>
            </a:r>
            <a:r>
              <a:rPr lang="en-US" altLang="zh-CN" dirty="0">
                <a:latin typeface="Times New Roman" charset="0"/>
              </a:rPr>
              <a:t>(¬</a:t>
            </a:r>
            <a:r>
              <a:rPr lang="en-US" altLang="zh-CN" i="1" dirty="0" err="1">
                <a:latin typeface="Times New Roman" charset="0"/>
              </a:rPr>
              <a:t>p</a:t>
            </a:r>
            <a:r>
              <a:rPr lang="en-US" altLang="zh-CN" dirty="0" err="1">
                <a:latin typeface="Times New Roman" charset="0"/>
                <a:sym typeface="Symbol" charset="2"/>
              </a:rPr>
              <a:t></a:t>
            </a:r>
            <a:r>
              <a:rPr lang="en-US" altLang="zh-CN" i="1" dirty="0" err="1">
                <a:latin typeface="Times New Roman" charset="0"/>
                <a:sym typeface="Symbol" charset="2"/>
              </a:rPr>
              <a:t>q</a:t>
            </a:r>
            <a:r>
              <a:rPr lang="en-US" altLang="zh-CN" dirty="0">
                <a:latin typeface="Times New Roman" charset="0"/>
                <a:sym typeface="Symbol" charset="2"/>
              </a:rPr>
              <a:t>)¬</a:t>
            </a:r>
            <a:r>
              <a:rPr lang="en-US" altLang="zh-CN" i="1" dirty="0">
                <a:latin typeface="Times New Roman" charset="0"/>
                <a:sym typeface="Symbol" charset="2"/>
              </a:rPr>
              <a:t>r</a:t>
            </a:r>
          </a:p>
        </p:txBody>
      </p:sp>
      <p:sp>
        <p:nvSpPr>
          <p:cNvPr id="18436" name="Line 7"/>
          <p:cNvSpPr>
            <a:spLocks noChangeShapeType="1"/>
          </p:cNvSpPr>
          <p:nvPr/>
        </p:nvSpPr>
        <p:spPr bwMode="auto">
          <a:xfrm>
            <a:off x="614363" y="1963738"/>
            <a:ext cx="78486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37" name="Line 8"/>
          <p:cNvSpPr>
            <a:spLocks noChangeShapeType="1"/>
          </p:cNvSpPr>
          <p:nvPr/>
        </p:nvSpPr>
        <p:spPr bwMode="auto">
          <a:xfrm>
            <a:off x="611188" y="6308725"/>
            <a:ext cx="78486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38" name="Line 9"/>
          <p:cNvSpPr>
            <a:spLocks noChangeShapeType="1"/>
          </p:cNvSpPr>
          <p:nvPr/>
        </p:nvSpPr>
        <p:spPr bwMode="auto">
          <a:xfrm>
            <a:off x="685800" y="2497138"/>
            <a:ext cx="784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39" name="Line 10"/>
          <p:cNvSpPr>
            <a:spLocks noChangeShapeType="1"/>
          </p:cNvSpPr>
          <p:nvPr/>
        </p:nvSpPr>
        <p:spPr bwMode="auto">
          <a:xfrm flipH="1">
            <a:off x="1979613" y="1989138"/>
            <a:ext cx="9525" cy="43100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40" name="Line 11"/>
          <p:cNvSpPr>
            <a:spLocks noChangeShapeType="1"/>
          </p:cNvSpPr>
          <p:nvPr/>
        </p:nvSpPr>
        <p:spPr bwMode="auto">
          <a:xfrm>
            <a:off x="3203575" y="1989138"/>
            <a:ext cx="1588" cy="4352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41" name="Line 13"/>
          <p:cNvSpPr>
            <a:spLocks noChangeShapeType="1"/>
          </p:cNvSpPr>
          <p:nvPr/>
        </p:nvSpPr>
        <p:spPr bwMode="auto">
          <a:xfrm flipH="1">
            <a:off x="4787900" y="1989138"/>
            <a:ext cx="3175" cy="4308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42" name="Line 14"/>
          <p:cNvSpPr>
            <a:spLocks noChangeShapeType="1"/>
          </p:cNvSpPr>
          <p:nvPr/>
        </p:nvSpPr>
        <p:spPr bwMode="auto">
          <a:xfrm flipH="1">
            <a:off x="6156325" y="1989138"/>
            <a:ext cx="20638" cy="4381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8443" name="Text Box 15"/>
          <p:cNvSpPr txBox="1">
            <a:spLocks noChangeArrowheads="1"/>
          </p:cNvSpPr>
          <p:nvPr/>
        </p:nvSpPr>
        <p:spPr bwMode="auto">
          <a:xfrm>
            <a:off x="628650" y="1993900"/>
            <a:ext cx="1179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2400" i="1">
                <a:latin typeface="Times New Roman" charset="0"/>
                <a:ea typeface="宋体" charset="0"/>
              </a:rPr>
              <a:t>p   q    r</a:t>
            </a:r>
          </a:p>
        </p:txBody>
      </p:sp>
      <p:sp>
        <p:nvSpPr>
          <p:cNvPr id="23564" name="Text Box 16"/>
          <p:cNvSpPr txBox="1">
            <a:spLocks noChangeArrowheads="1"/>
          </p:cNvSpPr>
          <p:nvPr/>
        </p:nvSpPr>
        <p:spPr bwMode="auto">
          <a:xfrm>
            <a:off x="698500" y="2522538"/>
            <a:ext cx="1223963"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2400">
                <a:latin typeface="Times New Roman" charset="0"/>
                <a:ea typeface="宋体" charset="0"/>
              </a:rPr>
              <a:t>0   0   0</a:t>
            </a:r>
          </a:p>
          <a:p>
            <a:pPr eaLnBrk="1" hangingPunct="1">
              <a:spcBef>
                <a:spcPct val="30000"/>
              </a:spcBef>
              <a:buClrTx/>
              <a:buSzTx/>
              <a:buFontTx/>
              <a:buNone/>
            </a:pPr>
            <a:r>
              <a:rPr kumimoji="1" lang="en-US" altLang="zh-CN" sz="2400">
                <a:latin typeface="Times New Roman" charset="0"/>
                <a:ea typeface="宋体" charset="0"/>
              </a:rPr>
              <a:t>0   0   1</a:t>
            </a:r>
          </a:p>
          <a:p>
            <a:pPr eaLnBrk="1" hangingPunct="1">
              <a:spcBef>
                <a:spcPct val="30000"/>
              </a:spcBef>
              <a:buClrTx/>
              <a:buSzTx/>
              <a:buFontTx/>
              <a:buNone/>
            </a:pPr>
            <a:r>
              <a:rPr kumimoji="1" lang="en-US" altLang="zh-CN" sz="2400">
                <a:latin typeface="Times New Roman" charset="0"/>
                <a:ea typeface="宋体" charset="0"/>
              </a:rPr>
              <a:t>0   1   0</a:t>
            </a:r>
          </a:p>
          <a:p>
            <a:pPr eaLnBrk="1" hangingPunct="1">
              <a:spcBef>
                <a:spcPct val="30000"/>
              </a:spcBef>
              <a:buClrTx/>
              <a:buSzTx/>
              <a:buFontTx/>
              <a:buNone/>
            </a:pPr>
            <a:r>
              <a:rPr kumimoji="1" lang="en-US" altLang="zh-CN" sz="2400">
                <a:latin typeface="Times New Roman" charset="0"/>
                <a:ea typeface="宋体" charset="0"/>
              </a:rPr>
              <a:t>0   1   1</a:t>
            </a:r>
          </a:p>
          <a:p>
            <a:pPr eaLnBrk="1" hangingPunct="1">
              <a:spcBef>
                <a:spcPct val="30000"/>
              </a:spcBef>
              <a:buClrTx/>
              <a:buSzTx/>
              <a:buFontTx/>
              <a:buNone/>
            </a:pPr>
            <a:r>
              <a:rPr kumimoji="1" lang="en-US" altLang="zh-CN" sz="2400">
                <a:latin typeface="Times New Roman" charset="0"/>
                <a:ea typeface="宋体" charset="0"/>
              </a:rPr>
              <a:t>1   0   0</a:t>
            </a:r>
          </a:p>
          <a:p>
            <a:pPr eaLnBrk="1" hangingPunct="1">
              <a:spcBef>
                <a:spcPct val="30000"/>
              </a:spcBef>
              <a:buClrTx/>
              <a:buSzTx/>
              <a:buFontTx/>
              <a:buNone/>
            </a:pPr>
            <a:r>
              <a:rPr kumimoji="1" lang="en-US" altLang="zh-CN" sz="2400">
                <a:latin typeface="Times New Roman" charset="0"/>
                <a:ea typeface="宋体" charset="0"/>
              </a:rPr>
              <a:t>1   0   1</a:t>
            </a:r>
          </a:p>
          <a:p>
            <a:pPr eaLnBrk="1" hangingPunct="1">
              <a:spcBef>
                <a:spcPct val="30000"/>
              </a:spcBef>
              <a:buClrTx/>
              <a:buSzTx/>
              <a:buFontTx/>
              <a:buNone/>
            </a:pPr>
            <a:r>
              <a:rPr kumimoji="1" lang="en-US" altLang="zh-CN" sz="2400">
                <a:latin typeface="Times New Roman" charset="0"/>
                <a:ea typeface="宋体" charset="0"/>
              </a:rPr>
              <a:t>1   1   0</a:t>
            </a:r>
          </a:p>
          <a:p>
            <a:pPr eaLnBrk="1" hangingPunct="1">
              <a:spcBef>
                <a:spcPct val="30000"/>
              </a:spcBef>
              <a:buClrTx/>
              <a:buSzTx/>
              <a:buFontTx/>
              <a:buNone/>
            </a:pPr>
            <a:r>
              <a:rPr kumimoji="1" lang="en-US" altLang="zh-CN" sz="2400">
                <a:latin typeface="Times New Roman" charset="0"/>
                <a:ea typeface="宋体" charset="0"/>
              </a:rPr>
              <a:t>1   1   1                      </a:t>
            </a:r>
          </a:p>
        </p:txBody>
      </p:sp>
      <p:sp>
        <p:nvSpPr>
          <p:cNvPr id="23565" name="Text Box 17"/>
          <p:cNvSpPr txBox="1">
            <a:spLocks noChangeArrowheads="1"/>
          </p:cNvSpPr>
          <p:nvPr/>
        </p:nvSpPr>
        <p:spPr bwMode="auto">
          <a:xfrm>
            <a:off x="2439988" y="2525713"/>
            <a:ext cx="533400" cy="377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2400">
                <a:latin typeface="Times New Roman" charset="0"/>
                <a:ea typeface="宋体" charset="0"/>
              </a:rPr>
              <a:t>1   </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p:txBody>
      </p:sp>
      <p:sp>
        <p:nvSpPr>
          <p:cNvPr id="23568" name="Text Box 22"/>
          <p:cNvSpPr txBox="1">
            <a:spLocks noChangeArrowheads="1"/>
          </p:cNvSpPr>
          <p:nvPr/>
        </p:nvSpPr>
        <p:spPr bwMode="auto">
          <a:xfrm>
            <a:off x="3851275" y="2492375"/>
            <a:ext cx="5334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   </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0</a:t>
            </a:r>
          </a:p>
        </p:txBody>
      </p:sp>
      <p:grpSp>
        <p:nvGrpSpPr>
          <p:cNvPr id="2" name="组合 28"/>
          <p:cNvGrpSpPr>
            <a:grpSpLocks/>
          </p:cNvGrpSpPr>
          <p:nvPr/>
        </p:nvGrpSpPr>
        <p:grpSpPr bwMode="auto">
          <a:xfrm>
            <a:off x="2295525" y="1974850"/>
            <a:ext cx="3573463" cy="485775"/>
            <a:chOff x="2295525" y="1974850"/>
            <a:chExt cx="3573463" cy="485775"/>
          </a:xfrm>
        </p:grpSpPr>
        <p:sp>
          <p:nvSpPr>
            <p:cNvPr id="18458" name="Text Box 18"/>
            <p:cNvSpPr txBox="1">
              <a:spLocks noChangeArrowheads="1"/>
            </p:cNvSpPr>
            <p:nvPr/>
          </p:nvSpPr>
          <p:spPr bwMode="auto">
            <a:xfrm>
              <a:off x="2295525" y="1974850"/>
              <a:ext cx="650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2400" i="1">
                  <a:latin typeface="Times New Roman" charset="0"/>
                  <a:ea typeface="宋体" charset="0"/>
                  <a:cs typeface="Arial" charset="0"/>
                </a:rPr>
                <a:t>¬ p                              </a:t>
              </a:r>
            </a:p>
          </p:txBody>
        </p:sp>
        <p:sp>
          <p:nvSpPr>
            <p:cNvPr id="18459" name="Text Box 19"/>
            <p:cNvSpPr txBox="1">
              <a:spLocks noChangeArrowheads="1"/>
            </p:cNvSpPr>
            <p:nvPr/>
          </p:nvSpPr>
          <p:spPr bwMode="auto">
            <a:xfrm>
              <a:off x="3524250" y="2003425"/>
              <a:ext cx="1163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lang="en-US" altLang="zh-CN" sz="2400">
                  <a:latin typeface="Times New Roman" charset="0"/>
                  <a:ea typeface="宋体" charset="0"/>
                </a:rPr>
                <a:t>¬</a:t>
              </a:r>
              <a:r>
                <a:rPr lang="en-US" altLang="zh-CN" sz="2400" i="1">
                  <a:latin typeface="Times New Roman" charset="0"/>
                  <a:ea typeface="宋体" charset="0"/>
                </a:rPr>
                <a:t>p</a:t>
              </a:r>
              <a:r>
                <a:rPr lang="en-US" altLang="zh-CN" sz="2400">
                  <a:latin typeface="Times New Roman" charset="0"/>
                  <a:ea typeface="宋体" charset="0"/>
                  <a:sym typeface="Symbol" charset="2"/>
                </a:rPr>
                <a:t></a:t>
              </a:r>
              <a:r>
                <a:rPr lang="en-US" altLang="zh-CN" sz="2400" i="1">
                  <a:latin typeface="Times New Roman" charset="0"/>
                  <a:ea typeface="宋体" charset="0"/>
                  <a:sym typeface="Symbol" charset="2"/>
                </a:rPr>
                <a:t>q</a:t>
              </a:r>
              <a:endParaRPr lang="en-US" altLang="zh-CN" sz="2400">
                <a:latin typeface="Times New Roman" charset="0"/>
                <a:ea typeface="宋体" charset="0"/>
                <a:sym typeface="Symbol" charset="2"/>
              </a:endParaRPr>
            </a:p>
          </p:txBody>
        </p:sp>
        <p:sp>
          <p:nvSpPr>
            <p:cNvPr id="18460" name="Text Box 23"/>
            <p:cNvSpPr txBox="1">
              <a:spLocks noChangeArrowheads="1"/>
            </p:cNvSpPr>
            <p:nvPr/>
          </p:nvSpPr>
          <p:spPr bwMode="auto">
            <a:xfrm>
              <a:off x="5076825" y="1989138"/>
              <a:ext cx="792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buSzPct val="70000"/>
                <a:buFont typeface="Wingdings" charset="2"/>
                <a:buNone/>
              </a:pPr>
              <a:r>
                <a:rPr lang="en-US" altLang="zh-CN" sz="2400" i="1">
                  <a:latin typeface="Times New Roman" charset="0"/>
                  <a:ea typeface="宋体" charset="0"/>
                  <a:cs typeface="Arial" charset="0"/>
                  <a:sym typeface="Symbol" charset="2"/>
                </a:rPr>
                <a:t>¬r</a:t>
              </a:r>
            </a:p>
          </p:txBody>
        </p:sp>
      </p:grpSp>
      <p:sp>
        <p:nvSpPr>
          <p:cNvPr id="23570" name="Text Box 24"/>
          <p:cNvSpPr txBox="1">
            <a:spLocks noChangeArrowheads="1"/>
          </p:cNvSpPr>
          <p:nvPr/>
        </p:nvSpPr>
        <p:spPr bwMode="auto">
          <a:xfrm>
            <a:off x="5149850" y="2511425"/>
            <a:ext cx="5334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2400">
                <a:latin typeface="Times New Roman" charset="0"/>
                <a:ea typeface="宋体" charset="0"/>
              </a:rPr>
              <a:t>1  </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p:txBody>
      </p:sp>
      <p:sp>
        <p:nvSpPr>
          <p:cNvPr id="18449" name="Text Box 25"/>
          <p:cNvSpPr txBox="1">
            <a:spLocks noChangeArrowheads="1"/>
          </p:cNvSpPr>
          <p:nvPr/>
        </p:nvSpPr>
        <p:spPr bwMode="auto">
          <a:xfrm>
            <a:off x="6372225" y="1989138"/>
            <a:ext cx="2020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lang="en-US" altLang="zh-CN" sz="2400">
                <a:latin typeface="Times New Roman" charset="0"/>
                <a:ea typeface="宋体" charset="0"/>
              </a:rPr>
              <a:t>(</a:t>
            </a:r>
            <a:r>
              <a:rPr lang="en-US" altLang="zh-CN" sz="2400">
                <a:latin typeface="Times New Roman" charset="0"/>
                <a:ea typeface="宋体" charset="0"/>
                <a:cs typeface="Arial" charset="0"/>
              </a:rPr>
              <a:t>¬</a:t>
            </a:r>
            <a:r>
              <a:rPr lang="en-US" altLang="zh-CN" sz="2400" i="1">
                <a:latin typeface="Times New Roman" charset="0"/>
                <a:ea typeface="宋体" charset="0"/>
                <a:cs typeface="Arial" charset="0"/>
              </a:rPr>
              <a:t>p</a:t>
            </a:r>
            <a:r>
              <a:rPr lang="en-US" altLang="zh-CN" sz="2400">
                <a:latin typeface="Times New Roman" charset="0"/>
                <a:ea typeface="宋体" charset="0"/>
                <a:cs typeface="Arial" charset="0"/>
                <a:sym typeface="Symbol" charset="2"/>
              </a:rPr>
              <a:t></a:t>
            </a:r>
            <a:r>
              <a:rPr lang="en-US" altLang="zh-CN" sz="2400" i="1">
                <a:latin typeface="Times New Roman" charset="0"/>
                <a:ea typeface="宋体" charset="0"/>
                <a:cs typeface="Arial" charset="0"/>
                <a:sym typeface="Symbol" charset="2"/>
              </a:rPr>
              <a:t>q</a:t>
            </a:r>
            <a:r>
              <a:rPr lang="en-US" altLang="zh-CN" sz="2400">
                <a:latin typeface="Times New Roman" charset="0"/>
                <a:ea typeface="宋体" charset="0"/>
                <a:cs typeface="Arial" charset="0"/>
                <a:sym typeface="Symbol" charset="2"/>
              </a:rPr>
              <a:t>)¬</a:t>
            </a:r>
            <a:r>
              <a:rPr lang="en-US" altLang="zh-CN" sz="2400" i="1">
                <a:latin typeface="Times New Roman" charset="0"/>
                <a:ea typeface="宋体" charset="0"/>
                <a:cs typeface="Arial" charset="0"/>
                <a:sym typeface="Symbol" charset="2"/>
              </a:rPr>
              <a:t>r</a:t>
            </a:r>
            <a:endParaRPr lang="en-US" altLang="zh-CN" sz="2400" i="1">
              <a:latin typeface="Times New Roman" charset="0"/>
              <a:ea typeface="宋体" charset="0"/>
              <a:sym typeface="Symbol" charset="2"/>
            </a:endParaRPr>
          </a:p>
        </p:txBody>
      </p:sp>
      <p:sp>
        <p:nvSpPr>
          <p:cNvPr id="23572" name="Text Box 26"/>
          <p:cNvSpPr txBox="1">
            <a:spLocks noChangeArrowheads="1"/>
          </p:cNvSpPr>
          <p:nvPr/>
        </p:nvSpPr>
        <p:spPr bwMode="auto">
          <a:xfrm>
            <a:off x="7092950" y="2492375"/>
            <a:ext cx="5334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2400">
                <a:latin typeface="Times New Roman" charset="0"/>
                <a:ea typeface="宋体" charset="0"/>
              </a:rPr>
              <a:t>1  </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0</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a:p>
            <a:pPr eaLnBrk="1" hangingPunct="1">
              <a:spcBef>
                <a:spcPct val="30000"/>
              </a:spcBef>
              <a:buClrTx/>
              <a:buSzTx/>
              <a:buFontTx/>
              <a:buNone/>
            </a:pPr>
            <a:r>
              <a:rPr kumimoji="1" lang="en-US" altLang="zh-CN" sz="2400">
                <a:latin typeface="Times New Roman" charset="0"/>
                <a:ea typeface="宋体" charset="0"/>
              </a:rPr>
              <a:t>1</a:t>
            </a:r>
          </a:p>
        </p:txBody>
      </p:sp>
      <p:grpSp>
        <p:nvGrpSpPr>
          <p:cNvPr id="3" name="组合 25"/>
          <p:cNvGrpSpPr>
            <a:grpSpLocks/>
          </p:cNvGrpSpPr>
          <p:nvPr/>
        </p:nvGrpSpPr>
        <p:grpSpPr bwMode="auto">
          <a:xfrm>
            <a:off x="468313" y="2276475"/>
            <a:ext cx="5472112" cy="4543425"/>
            <a:chOff x="468313" y="2276475"/>
            <a:chExt cx="5472112" cy="4543425"/>
          </a:xfrm>
        </p:grpSpPr>
        <p:sp>
          <p:nvSpPr>
            <p:cNvPr id="18455" name="Oval 27"/>
            <p:cNvSpPr>
              <a:spLocks noChangeArrowheads="1"/>
            </p:cNvSpPr>
            <p:nvPr/>
          </p:nvSpPr>
          <p:spPr bwMode="auto">
            <a:xfrm>
              <a:off x="468313" y="2276475"/>
              <a:ext cx="1655762" cy="4321175"/>
            </a:xfrm>
            <a:prstGeom prst="ellipse">
              <a:avLst/>
            </a:pr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a:latin typeface="Arial" charset="0"/>
                <a:ea typeface="宋体" charset="0"/>
              </a:endParaRPr>
            </a:p>
          </p:txBody>
        </p:sp>
        <p:sp>
          <p:nvSpPr>
            <p:cNvPr id="18456" name="Text Box 28"/>
            <p:cNvSpPr txBox="1">
              <a:spLocks noChangeArrowheads="1"/>
            </p:cNvSpPr>
            <p:nvPr/>
          </p:nvSpPr>
          <p:spPr bwMode="auto">
            <a:xfrm>
              <a:off x="1835150" y="6453188"/>
              <a:ext cx="41052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lang="zh-CN" altLang="en-US" sz="1800">
                  <a:latin typeface="Times New Roman" charset="0"/>
                  <a:ea typeface="宋体" charset="0"/>
                </a:rPr>
                <a:t>该命题表达式的</a:t>
              </a:r>
              <a:r>
                <a:rPr lang="zh-CN" altLang="en-US" sz="1800">
                  <a:latin typeface="Times New Roman" charset="0"/>
                  <a:ea typeface="楷体_GB2312" charset="0"/>
                </a:rPr>
                <a:t>所有指派</a:t>
              </a:r>
            </a:p>
          </p:txBody>
        </p:sp>
        <p:sp>
          <p:nvSpPr>
            <p:cNvPr id="18457" name="Line 29"/>
            <p:cNvSpPr>
              <a:spLocks noChangeShapeType="1"/>
            </p:cNvSpPr>
            <p:nvPr/>
          </p:nvSpPr>
          <p:spPr bwMode="auto">
            <a:xfrm flipH="1" flipV="1">
              <a:off x="1403350" y="6381750"/>
              <a:ext cx="504825"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grpSp>
        <p:nvGrpSpPr>
          <p:cNvPr id="4" name="组合 26"/>
          <p:cNvGrpSpPr>
            <a:grpSpLocks/>
          </p:cNvGrpSpPr>
          <p:nvPr/>
        </p:nvGrpSpPr>
        <p:grpSpPr bwMode="auto">
          <a:xfrm>
            <a:off x="323850" y="2492375"/>
            <a:ext cx="5616575" cy="1441450"/>
            <a:chOff x="323528" y="2492896"/>
            <a:chExt cx="5616624" cy="1440160"/>
          </a:xfrm>
        </p:grpSpPr>
        <p:sp>
          <p:nvSpPr>
            <p:cNvPr id="18453" name="椭圆 23"/>
            <p:cNvSpPr>
              <a:spLocks noChangeArrowheads="1"/>
            </p:cNvSpPr>
            <p:nvPr/>
          </p:nvSpPr>
          <p:spPr bwMode="auto">
            <a:xfrm>
              <a:off x="323528" y="2492896"/>
              <a:ext cx="1728192" cy="50405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a:latin typeface="Arial" charset="0"/>
                <a:ea typeface="宋体" charset="0"/>
              </a:endParaRPr>
            </a:p>
          </p:txBody>
        </p:sp>
        <p:sp>
          <p:nvSpPr>
            <p:cNvPr id="18454" name="圆角矩形标注 24"/>
            <p:cNvSpPr>
              <a:spLocks noChangeArrowheads="1"/>
            </p:cNvSpPr>
            <p:nvPr/>
          </p:nvSpPr>
          <p:spPr bwMode="auto">
            <a:xfrm>
              <a:off x="3275856" y="2996952"/>
              <a:ext cx="2664296" cy="936104"/>
            </a:xfrm>
            <a:prstGeom prst="wedgeRoundRectCallout">
              <a:avLst>
                <a:gd name="adj1" fmla="val -103417"/>
                <a:gd name="adj2" fmla="val -73338"/>
                <a:gd name="adj3" fmla="val 16667"/>
              </a:avLst>
            </a:prstGeom>
            <a:solidFill>
              <a:schemeClr val="accent1"/>
            </a:solidFill>
            <a:ln w="9525">
              <a:solidFill>
                <a:schemeClr val="tx1"/>
              </a:solidFill>
              <a:round/>
              <a:headEnd/>
              <a:tailEnd/>
            </a:ln>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algn="ctr" eaLnBrk="1" hangingPunct="1">
                <a:spcBef>
                  <a:spcPct val="0"/>
                </a:spcBef>
                <a:buClrTx/>
                <a:buSzTx/>
                <a:buFontTx/>
                <a:buNone/>
              </a:pPr>
              <a:r>
                <a:rPr lang="zh-CN" altLang="en-US" sz="2400">
                  <a:latin typeface="Arial" charset="0"/>
                  <a:ea typeface="宋体" charset="0"/>
                </a:rPr>
                <a:t>该表达式的一种</a:t>
              </a:r>
              <a:endParaRPr lang="en-US" altLang="zh-CN" sz="2400">
                <a:latin typeface="Arial" charset="0"/>
                <a:ea typeface="宋体" charset="0"/>
              </a:endParaRPr>
            </a:p>
            <a:p>
              <a:pPr algn="ctr" eaLnBrk="1" hangingPunct="1">
                <a:spcBef>
                  <a:spcPct val="0"/>
                </a:spcBef>
                <a:buClrTx/>
                <a:buSzTx/>
                <a:buFontTx/>
                <a:buNone/>
              </a:pPr>
              <a:r>
                <a:rPr lang="zh-CN" altLang="en-US" sz="2400">
                  <a:latin typeface="Arial" charset="0"/>
                  <a:ea typeface="宋体" charset="0"/>
                </a:rPr>
                <a:t>“成真指派”</a:t>
              </a:r>
            </a:p>
          </p:txBody>
        </p:sp>
      </p:grpSp>
      <p:sp>
        <p:nvSpPr>
          <p:cNvPr id="5" name="Title 4"/>
          <p:cNvSpPr>
            <a:spLocks noGrp="1"/>
          </p:cNvSpPr>
          <p:nvPr>
            <p:ph type="title"/>
          </p:nvPr>
        </p:nvSpPr>
        <p:spPr/>
        <p:txBody>
          <a:bodyPr/>
          <a:lstStyle/>
          <a:p>
            <a:r>
              <a:rPr lang="zh-CN" altLang="en-US" dirty="0">
                <a:latin typeface="+mn-ea"/>
              </a:rPr>
              <a:t>命题表达式的真值确定</a:t>
            </a:r>
            <a:endParaRPr lang="en-US" dirty="0"/>
          </a:p>
        </p:txBody>
      </p:sp>
    </p:spTree>
    <p:extLst>
      <p:ext uri="{BB962C8B-B14F-4D97-AF65-F5344CB8AC3E}">
        <p14:creationId xmlns:p14="http://schemas.microsoft.com/office/powerpoint/2010/main" val="1848369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6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6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6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7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57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4" grpId="0"/>
      <p:bldP spid="23565" grpId="0"/>
      <p:bldP spid="23568" grpId="0"/>
      <p:bldP spid="23570" grpId="0"/>
      <p:bldP spid="235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normAutofit/>
          </a:bodyPr>
          <a:lstStyle/>
          <a:p>
            <a:pPr>
              <a:lnSpc>
                <a:spcPct val="110000"/>
              </a:lnSpc>
              <a:spcBef>
                <a:spcPct val="40000"/>
              </a:spcBef>
            </a:pPr>
            <a:r>
              <a:rPr lang="zh-CN" altLang="en-US" sz="2600" dirty="0">
                <a:latin typeface="Times New Roman" charset="0"/>
              </a:rPr>
              <a:t>永真式（重言式）：所有指派均为成真指派</a:t>
            </a:r>
            <a:endParaRPr lang="en-US" altLang="zh-CN" sz="2600" dirty="0">
              <a:latin typeface="Times New Roman" charset="0"/>
            </a:endParaRPr>
          </a:p>
          <a:p>
            <a:pPr lvl="1">
              <a:lnSpc>
                <a:spcPct val="110000"/>
              </a:lnSpc>
              <a:spcBef>
                <a:spcPct val="40000"/>
              </a:spcBef>
            </a:pPr>
            <a:r>
              <a:rPr lang="zh-CN" altLang="en-US" sz="2000" dirty="0">
                <a:latin typeface="+mn-ea"/>
              </a:rPr>
              <a:t> (</a:t>
            </a:r>
            <a:r>
              <a:rPr lang="en-US" altLang="zh-CN" sz="2000" i="1" dirty="0" err="1">
                <a:latin typeface="+mn-ea"/>
              </a:rPr>
              <a:t>p</a:t>
            </a:r>
            <a:r>
              <a:rPr lang="en-US" altLang="zh-CN" sz="2000" dirty="0" err="1">
                <a:latin typeface="+mn-ea"/>
                <a:sym typeface="Symbol" charset="2"/>
              </a:rPr>
              <a:t></a:t>
            </a:r>
            <a:r>
              <a:rPr lang="en-US" altLang="zh-CN" sz="2000" i="1" dirty="0" err="1">
                <a:latin typeface="+mn-ea"/>
                <a:sym typeface="Symbol" charset="2"/>
              </a:rPr>
              <a:t>q</a:t>
            </a:r>
            <a:r>
              <a:rPr lang="en-US" altLang="zh-CN" sz="2000" dirty="0">
                <a:latin typeface="+mn-ea"/>
                <a:sym typeface="Symbol" charset="2"/>
              </a:rPr>
              <a:t>)(~</a:t>
            </a:r>
            <a:r>
              <a:rPr lang="en-US" altLang="zh-CN" sz="2000" i="1" dirty="0">
                <a:latin typeface="+mn-ea"/>
                <a:sym typeface="Symbol" charset="2"/>
              </a:rPr>
              <a:t>q</a:t>
            </a:r>
            <a:r>
              <a:rPr lang="en-US" altLang="zh-CN" sz="2000" dirty="0">
                <a:latin typeface="+mn-ea"/>
                <a:sym typeface="Symbol" charset="2"/>
              </a:rPr>
              <a:t>~</a:t>
            </a:r>
            <a:r>
              <a:rPr lang="en-US" altLang="zh-CN" sz="2000" i="1" dirty="0">
                <a:latin typeface="+mn-ea"/>
                <a:sym typeface="Symbol" charset="2"/>
              </a:rPr>
              <a:t>p</a:t>
            </a:r>
            <a:r>
              <a:rPr lang="en-US" altLang="zh-CN" sz="2000" dirty="0">
                <a:latin typeface="+mn-ea"/>
                <a:sym typeface="Symbol" charset="2"/>
              </a:rPr>
              <a:t>) </a:t>
            </a:r>
            <a:r>
              <a:rPr lang="zh-CN" altLang="en-US" sz="2000" dirty="0">
                <a:latin typeface="+mn-ea"/>
                <a:sym typeface="Symbol" charset="2"/>
              </a:rPr>
              <a:t>对任意的</a:t>
            </a:r>
            <a:r>
              <a:rPr lang="en-US" altLang="zh-CN" sz="2000" i="1" dirty="0" err="1">
                <a:latin typeface="+mn-ea"/>
                <a:sym typeface="Symbol" charset="2"/>
              </a:rPr>
              <a:t>p</a:t>
            </a:r>
            <a:r>
              <a:rPr lang="en-US" altLang="zh-CN" sz="2000" dirty="0" err="1">
                <a:latin typeface="+mn-ea"/>
                <a:sym typeface="Symbol" charset="2"/>
              </a:rPr>
              <a:t>,</a:t>
            </a:r>
            <a:r>
              <a:rPr lang="en-US" altLang="zh-CN" sz="2000" i="1" dirty="0" err="1">
                <a:latin typeface="+mn-ea"/>
                <a:sym typeface="Symbol" charset="2"/>
              </a:rPr>
              <a:t>q</a:t>
            </a:r>
            <a:r>
              <a:rPr lang="zh-CN" altLang="en-US" sz="2000" dirty="0">
                <a:latin typeface="+mn-ea"/>
                <a:sym typeface="Symbol" charset="2"/>
              </a:rPr>
              <a:t>值均为</a:t>
            </a:r>
            <a:r>
              <a:rPr lang="en-US" altLang="zh-CN" sz="2000" dirty="0">
                <a:latin typeface="+mn-ea"/>
                <a:sym typeface="Symbol" charset="2"/>
              </a:rPr>
              <a:t>1</a:t>
            </a:r>
            <a:r>
              <a:rPr lang="zh-CN" altLang="en-US" sz="2000" dirty="0">
                <a:latin typeface="+mn-ea"/>
                <a:sym typeface="Symbol" charset="2"/>
              </a:rPr>
              <a:t>，为</a:t>
            </a:r>
            <a:r>
              <a:rPr lang="zh-CN" altLang="en-US" sz="2000" dirty="0">
                <a:latin typeface="+mn-ea"/>
              </a:rPr>
              <a:t>永真式</a:t>
            </a:r>
            <a:r>
              <a:rPr lang="zh-CN" altLang="en-US" sz="2000" dirty="0">
                <a:latin typeface="+mn-ea"/>
                <a:sym typeface="Symbol" charset="2"/>
              </a:rPr>
              <a:t>。</a:t>
            </a:r>
          </a:p>
          <a:p>
            <a:pPr eaLnBrk="1" hangingPunct="1">
              <a:lnSpc>
                <a:spcPct val="110000"/>
              </a:lnSpc>
              <a:spcBef>
                <a:spcPct val="40000"/>
              </a:spcBef>
            </a:pPr>
            <a:r>
              <a:rPr lang="zh-CN" altLang="en-US" sz="2600" dirty="0">
                <a:latin typeface="Times New Roman" charset="0"/>
                <a:sym typeface="Symbol" charset="2"/>
              </a:rPr>
              <a:t>矛盾式：所有指派均为成假指派</a:t>
            </a:r>
            <a:endParaRPr lang="en-US" altLang="zh-CN" sz="2600" dirty="0">
              <a:latin typeface="Times New Roman" charset="0"/>
              <a:sym typeface="Symbol" charset="2"/>
            </a:endParaRPr>
          </a:p>
          <a:p>
            <a:pPr lvl="1" eaLnBrk="1" hangingPunct="1">
              <a:lnSpc>
                <a:spcPct val="110000"/>
              </a:lnSpc>
              <a:spcBef>
                <a:spcPct val="40000"/>
              </a:spcBef>
            </a:pPr>
            <a:r>
              <a:rPr lang="en-US" altLang="zh-CN" sz="2000" i="1" dirty="0">
                <a:latin typeface="+mn-ea"/>
                <a:sym typeface="Symbol" charset="2"/>
              </a:rPr>
              <a:t>p</a:t>
            </a:r>
            <a:r>
              <a:rPr lang="en-US" altLang="zh-CN" sz="2000" dirty="0">
                <a:latin typeface="+mn-ea"/>
                <a:sym typeface="Symbol" charset="2"/>
              </a:rPr>
              <a:t>¬</a:t>
            </a:r>
            <a:r>
              <a:rPr lang="en-US" altLang="zh-CN" sz="2000" i="1" dirty="0">
                <a:latin typeface="+mn-ea"/>
                <a:sym typeface="Symbol" charset="2"/>
              </a:rPr>
              <a:t>p </a:t>
            </a:r>
            <a:r>
              <a:rPr lang="zh-CN" altLang="en-US" sz="2000" dirty="0">
                <a:latin typeface="+mn-ea"/>
                <a:sym typeface="Symbol" charset="2"/>
              </a:rPr>
              <a:t>对任意的</a:t>
            </a:r>
            <a:r>
              <a:rPr lang="en-US" altLang="zh-CN" sz="2000" i="1" dirty="0">
                <a:latin typeface="+mn-ea"/>
                <a:sym typeface="Symbol" charset="2"/>
              </a:rPr>
              <a:t>p</a:t>
            </a:r>
            <a:r>
              <a:rPr lang="zh-CN" altLang="en-US" sz="2000" dirty="0">
                <a:latin typeface="+mn-ea"/>
                <a:sym typeface="Symbol" charset="2"/>
              </a:rPr>
              <a:t>值均为</a:t>
            </a:r>
            <a:r>
              <a:rPr lang="en-US" altLang="zh-CN" sz="2000" dirty="0">
                <a:latin typeface="+mn-ea"/>
                <a:sym typeface="Symbol" charset="2"/>
              </a:rPr>
              <a:t>0</a:t>
            </a:r>
            <a:r>
              <a:rPr lang="zh-CN" altLang="en-US" sz="2000" dirty="0">
                <a:latin typeface="+mn-ea"/>
                <a:sym typeface="Symbol" charset="2"/>
              </a:rPr>
              <a:t>，为矛盾式。</a:t>
            </a:r>
          </a:p>
          <a:p>
            <a:pPr>
              <a:lnSpc>
                <a:spcPct val="110000"/>
              </a:lnSpc>
              <a:spcBef>
                <a:spcPct val="40000"/>
              </a:spcBef>
            </a:pPr>
            <a:r>
              <a:rPr lang="zh-CN" altLang="en-US" sz="2600" dirty="0">
                <a:latin typeface="Times New Roman" charset="0"/>
                <a:sym typeface="Symbol" charset="2"/>
              </a:rPr>
              <a:t>可能式：同时存在成真和成假指派</a:t>
            </a:r>
            <a:endParaRPr lang="en-US" altLang="zh-CN" sz="2600" dirty="0">
              <a:latin typeface="Times New Roman" charset="0"/>
              <a:sym typeface="Symbol" charset="2"/>
            </a:endParaRPr>
          </a:p>
          <a:p>
            <a:pPr lvl="1" eaLnBrk="1" hangingPunct="1">
              <a:lnSpc>
                <a:spcPct val="110000"/>
              </a:lnSpc>
              <a:spcBef>
                <a:spcPct val="40000"/>
              </a:spcBef>
            </a:pPr>
            <a:r>
              <a:rPr lang="en-US" altLang="zh-CN" sz="2200" dirty="0">
                <a:latin typeface="Times New Roman" charset="0"/>
                <a:sym typeface="Symbol" charset="2"/>
              </a:rPr>
              <a:t>(</a:t>
            </a:r>
            <a:r>
              <a:rPr lang="en-US" altLang="zh-CN" sz="2200" i="1" dirty="0" err="1">
                <a:latin typeface="Times New Roman" charset="0"/>
                <a:sym typeface="Symbol" charset="2"/>
              </a:rPr>
              <a:t>p</a:t>
            </a:r>
            <a:r>
              <a:rPr lang="en-US" altLang="zh-CN" sz="2200" dirty="0" err="1">
                <a:latin typeface="Times New Roman" charset="0"/>
                <a:sym typeface="Symbol" charset="2"/>
              </a:rPr>
              <a:t></a:t>
            </a:r>
            <a:r>
              <a:rPr lang="en-US" altLang="zh-CN" sz="2200" i="1" dirty="0" err="1">
                <a:latin typeface="Times New Roman" charset="0"/>
                <a:sym typeface="Symbol" charset="2"/>
              </a:rPr>
              <a:t>q</a:t>
            </a:r>
            <a:r>
              <a:rPr lang="en-US" altLang="zh-CN" sz="2200" dirty="0">
                <a:latin typeface="Times New Roman" charset="0"/>
                <a:sym typeface="Symbol" charset="2"/>
              </a:rPr>
              <a:t>)(</a:t>
            </a:r>
            <a:r>
              <a:rPr lang="en-US" altLang="zh-CN" sz="2200" i="1" dirty="0" err="1">
                <a:latin typeface="Times New Roman" charset="0"/>
                <a:sym typeface="Symbol" charset="2"/>
              </a:rPr>
              <a:t>p</a:t>
            </a:r>
            <a:r>
              <a:rPr lang="en-US" altLang="zh-CN" sz="2200" dirty="0" err="1">
                <a:latin typeface="Times New Roman" charset="0"/>
                <a:sym typeface="Symbol" charset="2"/>
              </a:rPr>
              <a:t></a:t>
            </a:r>
            <a:r>
              <a:rPr lang="en-US" altLang="zh-CN" sz="2200" i="1" dirty="0" err="1">
                <a:latin typeface="Times New Roman" charset="0"/>
                <a:sym typeface="Symbol" charset="2"/>
              </a:rPr>
              <a:t>q</a:t>
            </a:r>
            <a:r>
              <a:rPr lang="en-US" altLang="zh-CN" sz="2200" dirty="0">
                <a:latin typeface="Times New Roman" charset="0"/>
                <a:sym typeface="Symbol" charset="2"/>
              </a:rPr>
              <a:t>):</a:t>
            </a:r>
          </a:p>
          <a:p>
            <a:pPr lvl="2" eaLnBrk="1" hangingPunct="1">
              <a:lnSpc>
                <a:spcPct val="110000"/>
              </a:lnSpc>
              <a:spcBef>
                <a:spcPct val="40000"/>
              </a:spcBef>
            </a:pPr>
            <a:r>
              <a:rPr lang="zh-CN" altLang="en-US" sz="2000" dirty="0">
                <a:latin typeface="Times New Roman" charset="0"/>
                <a:sym typeface="Symbol" charset="2"/>
              </a:rPr>
              <a:t>成真指派：</a:t>
            </a:r>
            <a:r>
              <a:rPr lang="en-US" altLang="zh-CN" sz="2000" dirty="0">
                <a:latin typeface="Times New Roman" charset="0"/>
                <a:sym typeface="Symbol" charset="2"/>
              </a:rPr>
              <a:t>(</a:t>
            </a:r>
            <a:r>
              <a:rPr lang="en-US" altLang="zh-CN" sz="2000" i="1" dirty="0" err="1">
                <a:latin typeface="Times New Roman" charset="0"/>
                <a:sym typeface="Symbol" charset="2"/>
              </a:rPr>
              <a:t>p</a:t>
            </a:r>
            <a:r>
              <a:rPr lang="en-US" altLang="zh-CN" sz="2000" dirty="0" err="1">
                <a:latin typeface="Times New Roman" charset="0"/>
                <a:sym typeface="Symbol" charset="2"/>
              </a:rPr>
              <a:t>,</a:t>
            </a:r>
            <a:r>
              <a:rPr lang="en-US" altLang="zh-CN" sz="2000" i="1" dirty="0" err="1">
                <a:latin typeface="Times New Roman" charset="0"/>
                <a:sym typeface="Symbol" charset="2"/>
              </a:rPr>
              <a:t>q</a:t>
            </a:r>
            <a:r>
              <a:rPr lang="en-US" altLang="zh-CN" sz="2000" dirty="0">
                <a:latin typeface="Times New Roman" charset="0"/>
                <a:sym typeface="Symbol" charset="2"/>
              </a:rPr>
              <a:t>) = (1,1) or (0,1)</a:t>
            </a:r>
          </a:p>
          <a:p>
            <a:pPr lvl="2" eaLnBrk="1" hangingPunct="1">
              <a:lnSpc>
                <a:spcPct val="110000"/>
              </a:lnSpc>
              <a:spcBef>
                <a:spcPct val="40000"/>
              </a:spcBef>
            </a:pPr>
            <a:r>
              <a:rPr lang="zh-CN" altLang="en-US" sz="2000" dirty="0">
                <a:latin typeface="Times New Roman" charset="0"/>
                <a:sym typeface="Symbol" charset="2"/>
              </a:rPr>
              <a:t>成假指派：</a:t>
            </a:r>
            <a:r>
              <a:rPr lang="en-US" altLang="zh-CN" sz="2000" dirty="0">
                <a:latin typeface="Times New Roman" charset="0"/>
                <a:sym typeface="Symbol" charset="2"/>
              </a:rPr>
              <a:t>(</a:t>
            </a:r>
            <a:r>
              <a:rPr lang="en-US" altLang="zh-CN" sz="2000" dirty="0" err="1">
                <a:latin typeface="Times New Roman" charset="0"/>
                <a:sym typeface="Symbol" charset="2"/>
              </a:rPr>
              <a:t>p,q</a:t>
            </a:r>
            <a:r>
              <a:rPr lang="en-US" altLang="zh-CN" sz="2000" dirty="0">
                <a:latin typeface="Times New Roman" charset="0"/>
                <a:sym typeface="Symbol" charset="2"/>
              </a:rPr>
              <a:t>) = (1,0) or (0,0)</a:t>
            </a:r>
          </a:p>
        </p:txBody>
      </p:sp>
      <p:sp>
        <p:nvSpPr>
          <p:cNvPr id="2" name="Title 1"/>
          <p:cNvSpPr>
            <a:spLocks noGrp="1"/>
          </p:cNvSpPr>
          <p:nvPr>
            <p:ph type="title"/>
          </p:nvPr>
        </p:nvSpPr>
        <p:spPr/>
        <p:txBody>
          <a:bodyPr/>
          <a:lstStyle/>
          <a:p>
            <a:r>
              <a:rPr lang="zh-CN" altLang="en-US" dirty="0">
                <a:latin typeface="+mj-ea"/>
              </a:rPr>
              <a:t>永真式、矛盾式与可能式</a:t>
            </a:r>
            <a:endParaRPr lang="en-US" dirty="0">
              <a:latin typeface="+mj-ea"/>
            </a:endParaRPr>
          </a:p>
        </p:txBody>
      </p:sp>
    </p:spTree>
    <p:extLst>
      <p:ext uri="{BB962C8B-B14F-4D97-AF65-F5344CB8AC3E}">
        <p14:creationId xmlns:p14="http://schemas.microsoft.com/office/powerpoint/2010/main" val="2077677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逻辑等价</a:t>
            </a:r>
            <a:endParaRPr lang="en-US" dirty="0"/>
          </a:p>
        </p:txBody>
      </p:sp>
      <p:sp>
        <p:nvSpPr>
          <p:cNvPr id="4" name="Slide Number Placeholder 3"/>
          <p:cNvSpPr>
            <a:spLocks noGrp="1"/>
          </p:cNvSpPr>
          <p:nvPr>
            <p:ph type="sldNum" sz="quarter" idx="12"/>
          </p:nvPr>
        </p:nvSpPr>
        <p:spPr>
          <a:xfrm>
            <a:off x="5588965" y="2136723"/>
            <a:ext cx="533400" cy="244476"/>
          </a:xfrm>
        </p:spPr>
        <p:txBody>
          <a:bodyPr>
            <a:normAutofit fontScale="85000" lnSpcReduction="20000"/>
          </a:bodyPr>
          <a:lstStyle/>
          <a:p>
            <a:fld id="{0C913308-F349-4B6D-A68A-DD1791B4A57B}" type="slidenum">
              <a:rPr lang="zh-CN" altLang="en-US" smtClean="0"/>
              <a:t>25</a:t>
            </a:fld>
            <a:endParaRPr lang="zh-CN" altLang="en-US" dirty="0"/>
          </a:p>
        </p:txBody>
      </p:sp>
      <p:sp>
        <p:nvSpPr>
          <p:cNvPr id="5" name="Line 14"/>
          <p:cNvSpPr>
            <a:spLocks noChangeShapeType="1"/>
          </p:cNvSpPr>
          <p:nvPr/>
        </p:nvSpPr>
        <p:spPr bwMode="auto">
          <a:xfrm>
            <a:off x="427038" y="4291602"/>
            <a:ext cx="8716962" cy="2063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6" name="Line 15"/>
          <p:cNvSpPr>
            <a:spLocks noChangeShapeType="1"/>
          </p:cNvSpPr>
          <p:nvPr/>
        </p:nvSpPr>
        <p:spPr bwMode="auto">
          <a:xfrm flipV="1">
            <a:off x="427038" y="6401389"/>
            <a:ext cx="8716962" cy="238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 name="Line 16"/>
          <p:cNvSpPr>
            <a:spLocks noChangeShapeType="1"/>
          </p:cNvSpPr>
          <p:nvPr/>
        </p:nvSpPr>
        <p:spPr bwMode="auto">
          <a:xfrm>
            <a:off x="503238" y="4672602"/>
            <a:ext cx="84613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8" name="Line 17"/>
          <p:cNvSpPr>
            <a:spLocks noChangeShapeType="1"/>
          </p:cNvSpPr>
          <p:nvPr/>
        </p:nvSpPr>
        <p:spPr bwMode="auto">
          <a:xfrm>
            <a:off x="1265238" y="4291602"/>
            <a:ext cx="0" cy="2133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9" name="Line 18"/>
          <p:cNvSpPr>
            <a:spLocks noChangeShapeType="1"/>
          </p:cNvSpPr>
          <p:nvPr/>
        </p:nvSpPr>
        <p:spPr bwMode="auto">
          <a:xfrm>
            <a:off x="2255838" y="4291602"/>
            <a:ext cx="0" cy="2133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0" name="Line 19"/>
          <p:cNvSpPr>
            <a:spLocks noChangeShapeType="1"/>
          </p:cNvSpPr>
          <p:nvPr/>
        </p:nvSpPr>
        <p:spPr bwMode="auto">
          <a:xfrm>
            <a:off x="3246438" y="4291602"/>
            <a:ext cx="0" cy="2133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1" name="Text Box 20"/>
          <p:cNvSpPr txBox="1">
            <a:spLocks noChangeArrowheads="1"/>
          </p:cNvSpPr>
          <p:nvPr/>
        </p:nvSpPr>
        <p:spPr bwMode="auto">
          <a:xfrm>
            <a:off x="503238" y="4291602"/>
            <a:ext cx="762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1800" i="1">
                <a:latin typeface="Times New Roman" charset="0"/>
                <a:ea typeface="宋体" charset="0"/>
              </a:rPr>
              <a:t>p    q</a:t>
            </a:r>
          </a:p>
        </p:txBody>
      </p:sp>
      <p:sp>
        <p:nvSpPr>
          <p:cNvPr id="12" name="Text Box 21"/>
          <p:cNvSpPr txBox="1">
            <a:spLocks noChangeArrowheads="1"/>
          </p:cNvSpPr>
          <p:nvPr/>
        </p:nvSpPr>
        <p:spPr bwMode="auto">
          <a:xfrm>
            <a:off x="427038" y="4748802"/>
            <a:ext cx="8382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0     0</a:t>
            </a:r>
          </a:p>
          <a:p>
            <a:pPr eaLnBrk="1" hangingPunct="1">
              <a:spcBef>
                <a:spcPct val="30000"/>
              </a:spcBef>
              <a:buClrTx/>
              <a:buSzTx/>
              <a:buFontTx/>
              <a:buNone/>
            </a:pPr>
            <a:r>
              <a:rPr kumimoji="1" lang="en-US" altLang="zh-CN" sz="1800">
                <a:latin typeface="Times New Roman" charset="0"/>
                <a:ea typeface="宋体" charset="0"/>
              </a:rPr>
              <a:t>0     1</a:t>
            </a:r>
          </a:p>
          <a:p>
            <a:pPr eaLnBrk="1" hangingPunct="1">
              <a:spcBef>
                <a:spcPct val="30000"/>
              </a:spcBef>
              <a:buClrTx/>
              <a:buSzTx/>
              <a:buFontTx/>
              <a:buNone/>
            </a:pPr>
            <a:r>
              <a:rPr kumimoji="1" lang="en-US" altLang="zh-CN" sz="1800">
                <a:latin typeface="Times New Roman" charset="0"/>
                <a:ea typeface="宋体" charset="0"/>
              </a:rPr>
              <a:t>1     0</a:t>
            </a:r>
          </a:p>
          <a:p>
            <a:pPr eaLnBrk="1" hangingPunct="1">
              <a:spcBef>
                <a:spcPct val="30000"/>
              </a:spcBef>
              <a:buClrTx/>
              <a:buSzTx/>
              <a:buFontTx/>
              <a:buNone/>
            </a:pPr>
            <a:r>
              <a:rPr kumimoji="1" lang="en-US" altLang="zh-CN" sz="1800">
                <a:latin typeface="Times New Roman" charset="0"/>
                <a:ea typeface="宋体" charset="0"/>
              </a:rPr>
              <a:t>1     1</a:t>
            </a:r>
          </a:p>
        </p:txBody>
      </p:sp>
      <p:sp>
        <p:nvSpPr>
          <p:cNvPr id="13" name="Text Box 22"/>
          <p:cNvSpPr txBox="1">
            <a:spLocks noChangeArrowheads="1"/>
          </p:cNvSpPr>
          <p:nvPr/>
        </p:nvSpPr>
        <p:spPr bwMode="auto">
          <a:xfrm>
            <a:off x="1417638" y="4291602"/>
            <a:ext cx="838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1800" i="1">
                <a:latin typeface="Times New Roman" charset="0"/>
                <a:ea typeface="宋体" charset="0"/>
              </a:rPr>
              <a:t>p</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sym typeface="Symbol" charset="2"/>
              </a:rPr>
              <a:t>q</a:t>
            </a:r>
            <a:endParaRPr kumimoji="1" lang="en-US" altLang="zh-CN" sz="1800" i="1">
              <a:latin typeface="Times New Roman" charset="0"/>
              <a:ea typeface="宋体" charset="0"/>
            </a:endParaRPr>
          </a:p>
        </p:txBody>
      </p:sp>
      <p:sp>
        <p:nvSpPr>
          <p:cNvPr id="14" name="Text Box 23"/>
          <p:cNvSpPr txBox="1">
            <a:spLocks noChangeArrowheads="1"/>
          </p:cNvSpPr>
          <p:nvPr/>
        </p:nvSpPr>
        <p:spPr bwMode="auto">
          <a:xfrm>
            <a:off x="2408238" y="4291602"/>
            <a:ext cx="838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1800" i="1">
                <a:latin typeface="Times New Roman" charset="0"/>
                <a:ea typeface="宋体" charset="0"/>
              </a:rPr>
              <a:t>q</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sym typeface="Symbol" charset="2"/>
              </a:rPr>
              <a:t>p</a:t>
            </a:r>
            <a:endParaRPr kumimoji="1" lang="en-US" altLang="zh-CN" sz="1800" i="1">
              <a:latin typeface="Times New Roman" charset="0"/>
              <a:ea typeface="宋体" charset="0"/>
            </a:endParaRPr>
          </a:p>
        </p:txBody>
      </p:sp>
      <p:sp>
        <p:nvSpPr>
          <p:cNvPr id="15" name="Text Box 24"/>
          <p:cNvSpPr txBox="1">
            <a:spLocks noChangeArrowheads="1"/>
          </p:cNvSpPr>
          <p:nvPr/>
        </p:nvSpPr>
        <p:spPr bwMode="auto">
          <a:xfrm>
            <a:off x="1570038" y="4748802"/>
            <a:ext cx="381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1 </a:t>
            </a:r>
          </a:p>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1</a:t>
            </a:r>
          </a:p>
        </p:txBody>
      </p:sp>
      <p:sp>
        <p:nvSpPr>
          <p:cNvPr id="16" name="Text Box 25"/>
          <p:cNvSpPr txBox="1">
            <a:spLocks noChangeArrowheads="1"/>
          </p:cNvSpPr>
          <p:nvPr/>
        </p:nvSpPr>
        <p:spPr bwMode="auto">
          <a:xfrm>
            <a:off x="2560638" y="4748802"/>
            <a:ext cx="381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1 </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1</a:t>
            </a:r>
          </a:p>
        </p:txBody>
      </p:sp>
      <p:sp>
        <p:nvSpPr>
          <p:cNvPr id="17" name="Text Box 26"/>
          <p:cNvSpPr txBox="1">
            <a:spLocks noChangeArrowheads="1"/>
          </p:cNvSpPr>
          <p:nvPr/>
        </p:nvSpPr>
        <p:spPr bwMode="auto">
          <a:xfrm>
            <a:off x="3322638" y="4291602"/>
            <a:ext cx="1609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1800">
                <a:latin typeface="Times New Roman" charset="0"/>
                <a:ea typeface="宋体" charset="0"/>
              </a:rPr>
              <a:t>(</a:t>
            </a:r>
            <a:r>
              <a:rPr kumimoji="1" lang="en-US" altLang="zh-CN" sz="1800" i="1">
                <a:latin typeface="Times New Roman" charset="0"/>
                <a:ea typeface="宋体" charset="0"/>
              </a:rPr>
              <a:t>p</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sym typeface="Symbol" charset="2"/>
              </a:rPr>
              <a:t>q</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rPr>
              <a:t>q</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sym typeface="Symbol" charset="2"/>
              </a:rPr>
              <a:t>p</a:t>
            </a:r>
            <a:r>
              <a:rPr kumimoji="1" lang="en-US" altLang="zh-CN" sz="1800">
                <a:latin typeface="Times New Roman" charset="0"/>
                <a:ea typeface="宋体" charset="0"/>
                <a:sym typeface="Symbol" charset="2"/>
              </a:rPr>
              <a:t>)</a:t>
            </a:r>
          </a:p>
        </p:txBody>
      </p:sp>
      <p:sp>
        <p:nvSpPr>
          <p:cNvPr id="18" name="Text Box 27"/>
          <p:cNvSpPr txBox="1">
            <a:spLocks noChangeArrowheads="1"/>
          </p:cNvSpPr>
          <p:nvPr/>
        </p:nvSpPr>
        <p:spPr bwMode="auto">
          <a:xfrm>
            <a:off x="3932238" y="4748802"/>
            <a:ext cx="381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1</a:t>
            </a:r>
          </a:p>
        </p:txBody>
      </p:sp>
      <p:sp>
        <p:nvSpPr>
          <p:cNvPr id="19" name="Text Box 29"/>
          <p:cNvSpPr txBox="1">
            <a:spLocks noChangeArrowheads="1"/>
          </p:cNvSpPr>
          <p:nvPr/>
        </p:nvSpPr>
        <p:spPr bwMode="auto">
          <a:xfrm>
            <a:off x="884238" y="3711346"/>
            <a:ext cx="6115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2400" i="1" dirty="0">
                <a:latin typeface="Times New Roman" charset="0"/>
                <a:ea typeface="宋体" charset="0"/>
              </a:rPr>
              <a:t>(</a:t>
            </a:r>
            <a:r>
              <a:rPr kumimoji="1" lang="en-US" altLang="zh-CN" sz="2400" i="1" dirty="0" err="1">
                <a:latin typeface="Times New Roman" charset="0"/>
                <a:ea typeface="宋体" charset="0"/>
              </a:rPr>
              <a:t>p</a:t>
            </a:r>
            <a:r>
              <a:rPr kumimoji="1" lang="en-US" altLang="zh-CN" sz="2400" dirty="0" err="1">
                <a:latin typeface="Times New Roman" charset="0"/>
                <a:ea typeface="宋体" charset="0"/>
                <a:sym typeface="Symbol" charset="2"/>
              </a:rPr>
              <a:t></a:t>
            </a:r>
            <a:r>
              <a:rPr kumimoji="1" lang="en-US" altLang="zh-CN" sz="2400" i="1" dirty="0" err="1">
                <a:latin typeface="Times New Roman" charset="0"/>
                <a:ea typeface="宋体" charset="0"/>
                <a:sym typeface="Symbol" charset="2"/>
              </a:rPr>
              <a:t>q</a:t>
            </a:r>
            <a:r>
              <a:rPr kumimoji="1" lang="en-US" altLang="zh-CN" sz="2400" i="1" dirty="0">
                <a:latin typeface="Times New Roman" charset="0"/>
                <a:ea typeface="宋体" charset="0"/>
                <a:sym typeface="Symbol" charset="2"/>
              </a:rPr>
              <a:t>)</a:t>
            </a:r>
            <a:r>
              <a:rPr kumimoji="1" lang="en-US" altLang="zh-CN" sz="2400" dirty="0">
                <a:latin typeface="Times New Roman" charset="0"/>
                <a:ea typeface="宋体" charset="0"/>
                <a:sym typeface="Symbol" charset="2"/>
              </a:rPr>
              <a:t>  </a:t>
            </a:r>
            <a:r>
              <a:rPr kumimoji="1" lang="en-US" altLang="zh-CN" sz="2400" i="1" dirty="0">
                <a:latin typeface="Times New Roman" charset="0"/>
                <a:ea typeface="宋体" charset="0"/>
                <a:sym typeface="Symbol" charset="2"/>
              </a:rPr>
              <a:t> </a:t>
            </a:r>
            <a:r>
              <a:rPr kumimoji="1" lang="en-US" altLang="zh-CN" sz="2400" dirty="0">
                <a:latin typeface="Times New Roman" charset="0"/>
                <a:ea typeface="宋体" charset="0"/>
                <a:sym typeface="Symbol" charset="2"/>
              </a:rPr>
              <a:t> (</a:t>
            </a:r>
            <a:r>
              <a:rPr kumimoji="1" lang="en-US" altLang="zh-CN" sz="2400" dirty="0">
                <a:latin typeface="Times New Roman" charset="0"/>
                <a:ea typeface="宋体" charset="0"/>
              </a:rPr>
              <a:t>(</a:t>
            </a:r>
            <a:r>
              <a:rPr kumimoji="1" lang="en-US" altLang="zh-CN" sz="2400" i="1" dirty="0" err="1">
                <a:latin typeface="Times New Roman" charset="0"/>
                <a:ea typeface="宋体" charset="0"/>
              </a:rPr>
              <a:t>p</a:t>
            </a:r>
            <a:r>
              <a:rPr kumimoji="1" lang="en-US" altLang="zh-CN" sz="2400" dirty="0" err="1">
                <a:latin typeface="Times New Roman" charset="0"/>
                <a:ea typeface="宋体" charset="0"/>
                <a:sym typeface="Symbol" charset="2"/>
              </a:rPr>
              <a:t></a:t>
            </a:r>
            <a:r>
              <a:rPr kumimoji="1" lang="en-US" altLang="zh-CN" sz="2400" i="1" dirty="0" err="1">
                <a:latin typeface="Times New Roman" charset="0"/>
                <a:ea typeface="宋体" charset="0"/>
                <a:sym typeface="Symbol" charset="2"/>
              </a:rPr>
              <a:t>q</a:t>
            </a:r>
            <a:r>
              <a:rPr kumimoji="1" lang="en-US" altLang="zh-CN" sz="2400" dirty="0">
                <a:latin typeface="Times New Roman" charset="0"/>
                <a:ea typeface="宋体" charset="0"/>
                <a:sym typeface="Symbol" charset="2"/>
              </a:rPr>
              <a:t>)(</a:t>
            </a:r>
            <a:r>
              <a:rPr kumimoji="1" lang="en-US" altLang="zh-CN" sz="2400" i="1" dirty="0" err="1">
                <a:latin typeface="Times New Roman" charset="0"/>
                <a:ea typeface="宋体" charset="0"/>
              </a:rPr>
              <a:t>q</a:t>
            </a:r>
            <a:r>
              <a:rPr kumimoji="1" lang="en-US" altLang="zh-CN" sz="2400" dirty="0" err="1">
                <a:latin typeface="Times New Roman" charset="0"/>
                <a:ea typeface="宋体" charset="0"/>
                <a:sym typeface="Symbol" charset="2"/>
              </a:rPr>
              <a:t></a:t>
            </a:r>
            <a:r>
              <a:rPr kumimoji="1" lang="en-US" altLang="zh-CN" sz="2400" i="1" dirty="0" err="1">
                <a:latin typeface="Times New Roman" charset="0"/>
                <a:ea typeface="宋体" charset="0"/>
                <a:sym typeface="Symbol" charset="2"/>
              </a:rPr>
              <a:t>p</a:t>
            </a:r>
            <a:r>
              <a:rPr kumimoji="1" lang="en-US" altLang="zh-CN" sz="2400" dirty="0">
                <a:latin typeface="Times New Roman" charset="0"/>
                <a:ea typeface="宋体" charset="0"/>
                <a:sym typeface="Symbol" charset="2"/>
              </a:rPr>
              <a:t>)) </a:t>
            </a:r>
            <a:r>
              <a:rPr kumimoji="1" lang="zh-CN" altLang="en-US" sz="2400" dirty="0">
                <a:latin typeface="Times New Roman" charset="0"/>
                <a:ea typeface="宋体" charset="0"/>
                <a:sym typeface="Symbol" charset="2"/>
              </a:rPr>
              <a:t>真值表：</a:t>
            </a:r>
            <a:endParaRPr kumimoji="1" lang="en-US" altLang="zh-CN" sz="2400" dirty="0">
              <a:latin typeface="Times New Roman" charset="0"/>
              <a:ea typeface="宋体" charset="0"/>
              <a:sym typeface="Symbol" charset="2"/>
            </a:endParaRPr>
          </a:p>
        </p:txBody>
      </p:sp>
      <p:sp>
        <p:nvSpPr>
          <p:cNvPr id="20" name="Line 19"/>
          <p:cNvSpPr>
            <a:spLocks noChangeShapeType="1"/>
          </p:cNvSpPr>
          <p:nvPr/>
        </p:nvSpPr>
        <p:spPr bwMode="auto">
          <a:xfrm>
            <a:off x="4859338" y="4291602"/>
            <a:ext cx="0" cy="2133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1" name="Text Box 26"/>
          <p:cNvSpPr txBox="1">
            <a:spLocks noChangeArrowheads="1"/>
          </p:cNvSpPr>
          <p:nvPr/>
        </p:nvSpPr>
        <p:spPr bwMode="auto">
          <a:xfrm>
            <a:off x="4932363" y="4240802"/>
            <a:ext cx="7921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1800" i="1">
                <a:latin typeface="Times New Roman" charset="0"/>
                <a:ea typeface="宋体" charset="0"/>
              </a:rPr>
              <a:t>p</a:t>
            </a:r>
            <a:r>
              <a:rPr kumimoji="1" lang="en-US" altLang="zh-CN" sz="1800">
                <a:latin typeface="Times New Roman" charset="0"/>
                <a:ea typeface="宋体" charset="0"/>
                <a:sym typeface="Symbol" charset="2"/>
              </a:rPr>
              <a:t></a:t>
            </a:r>
            <a:r>
              <a:rPr kumimoji="1" lang="en-US" altLang="zh-CN" sz="1800" i="1">
                <a:latin typeface="Times New Roman" charset="0"/>
                <a:ea typeface="宋体" charset="0"/>
                <a:sym typeface="Symbol" charset="2"/>
              </a:rPr>
              <a:t>q</a:t>
            </a:r>
            <a:endParaRPr kumimoji="1" lang="en-US" altLang="zh-CN" sz="1800">
              <a:latin typeface="Times New Roman" charset="0"/>
              <a:ea typeface="宋体" charset="0"/>
              <a:sym typeface="Symbol" charset="2"/>
            </a:endParaRPr>
          </a:p>
        </p:txBody>
      </p:sp>
      <p:sp>
        <p:nvSpPr>
          <p:cNvPr id="22" name="Line 19"/>
          <p:cNvSpPr>
            <a:spLocks noChangeShapeType="1"/>
          </p:cNvSpPr>
          <p:nvPr/>
        </p:nvSpPr>
        <p:spPr bwMode="auto">
          <a:xfrm>
            <a:off x="5580063" y="4312239"/>
            <a:ext cx="0" cy="2133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 name="Text Box 27"/>
          <p:cNvSpPr txBox="1">
            <a:spLocks noChangeArrowheads="1"/>
          </p:cNvSpPr>
          <p:nvPr/>
        </p:nvSpPr>
        <p:spPr bwMode="auto">
          <a:xfrm>
            <a:off x="5076825" y="4744039"/>
            <a:ext cx="381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0</a:t>
            </a:r>
          </a:p>
          <a:p>
            <a:pPr eaLnBrk="1" hangingPunct="1">
              <a:spcBef>
                <a:spcPct val="30000"/>
              </a:spcBef>
              <a:buClrTx/>
              <a:buSzTx/>
              <a:buFontTx/>
              <a:buNone/>
            </a:pPr>
            <a:r>
              <a:rPr kumimoji="1" lang="en-US" altLang="zh-CN" sz="1800">
                <a:latin typeface="Times New Roman" charset="0"/>
                <a:ea typeface="宋体" charset="0"/>
              </a:rPr>
              <a:t>1</a:t>
            </a:r>
          </a:p>
        </p:txBody>
      </p:sp>
      <p:sp>
        <p:nvSpPr>
          <p:cNvPr id="24" name="Text Box 29"/>
          <p:cNvSpPr txBox="1">
            <a:spLocks noChangeArrowheads="1"/>
          </p:cNvSpPr>
          <p:nvPr/>
        </p:nvSpPr>
        <p:spPr bwMode="auto">
          <a:xfrm>
            <a:off x="5657850" y="4215402"/>
            <a:ext cx="3486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kumimoji="1" lang="en-US" altLang="zh-CN" sz="2400" i="1">
                <a:latin typeface="Times New Roman" charset="0"/>
                <a:ea typeface="宋体" charset="0"/>
              </a:rPr>
              <a:t>(p</a:t>
            </a:r>
            <a:r>
              <a:rPr kumimoji="1" lang="en-US" altLang="zh-CN" sz="2400">
                <a:latin typeface="Times New Roman" charset="0"/>
                <a:ea typeface="宋体" charset="0"/>
                <a:sym typeface="Symbol" charset="2"/>
              </a:rPr>
              <a:t></a:t>
            </a:r>
            <a:r>
              <a:rPr kumimoji="1" lang="en-US" altLang="zh-CN" sz="2400" i="1">
                <a:latin typeface="Times New Roman" charset="0"/>
                <a:ea typeface="宋体" charset="0"/>
                <a:sym typeface="Symbol" charset="2"/>
              </a:rPr>
              <a:t>q) </a:t>
            </a:r>
            <a:r>
              <a:rPr kumimoji="1" lang="en-US" altLang="zh-CN" sz="2400">
                <a:latin typeface="Times New Roman" charset="0"/>
                <a:ea typeface="宋体" charset="0"/>
                <a:sym typeface="Symbol" charset="2"/>
              </a:rPr>
              <a:t> (</a:t>
            </a:r>
            <a:r>
              <a:rPr kumimoji="1" lang="en-US" altLang="zh-CN" sz="2400">
                <a:latin typeface="Times New Roman" charset="0"/>
                <a:ea typeface="宋体" charset="0"/>
              </a:rPr>
              <a:t>(</a:t>
            </a:r>
            <a:r>
              <a:rPr kumimoji="1" lang="en-US" altLang="zh-CN" sz="2400" i="1">
                <a:latin typeface="Times New Roman" charset="0"/>
                <a:ea typeface="宋体" charset="0"/>
              </a:rPr>
              <a:t>p</a:t>
            </a:r>
            <a:r>
              <a:rPr kumimoji="1" lang="en-US" altLang="zh-CN" sz="2400">
                <a:latin typeface="Times New Roman" charset="0"/>
                <a:ea typeface="宋体" charset="0"/>
                <a:sym typeface="Symbol" charset="2"/>
              </a:rPr>
              <a:t></a:t>
            </a:r>
            <a:r>
              <a:rPr kumimoji="1" lang="en-US" altLang="zh-CN" sz="2400" i="1">
                <a:latin typeface="Times New Roman" charset="0"/>
                <a:ea typeface="宋体" charset="0"/>
                <a:sym typeface="Symbol" charset="2"/>
              </a:rPr>
              <a:t>q</a:t>
            </a:r>
            <a:r>
              <a:rPr kumimoji="1" lang="en-US" altLang="zh-CN" sz="2400">
                <a:latin typeface="Times New Roman" charset="0"/>
                <a:ea typeface="宋体" charset="0"/>
                <a:sym typeface="Symbol" charset="2"/>
              </a:rPr>
              <a:t>)(</a:t>
            </a:r>
            <a:r>
              <a:rPr kumimoji="1" lang="en-US" altLang="zh-CN" sz="2400" i="1">
                <a:latin typeface="Times New Roman" charset="0"/>
                <a:ea typeface="宋体" charset="0"/>
              </a:rPr>
              <a:t>q</a:t>
            </a:r>
            <a:r>
              <a:rPr kumimoji="1" lang="en-US" altLang="zh-CN" sz="2400">
                <a:latin typeface="Times New Roman" charset="0"/>
                <a:ea typeface="宋体" charset="0"/>
                <a:sym typeface="Symbol" charset="2"/>
              </a:rPr>
              <a:t></a:t>
            </a:r>
            <a:r>
              <a:rPr kumimoji="1" lang="en-US" altLang="zh-CN" sz="2400" i="1">
                <a:latin typeface="Times New Roman" charset="0"/>
                <a:ea typeface="宋体" charset="0"/>
                <a:sym typeface="Symbol" charset="2"/>
              </a:rPr>
              <a:t>p</a:t>
            </a:r>
            <a:r>
              <a:rPr kumimoji="1" lang="en-US" altLang="zh-CN" sz="2400">
                <a:latin typeface="Times New Roman" charset="0"/>
                <a:ea typeface="宋体" charset="0"/>
                <a:sym typeface="Symbol" charset="2"/>
              </a:rPr>
              <a:t>))</a:t>
            </a:r>
          </a:p>
        </p:txBody>
      </p:sp>
      <p:sp>
        <p:nvSpPr>
          <p:cNvPr id="25" name="Text Box 27"/>
          <p:cNvSpPr txBox="1">
            <a:spLocks noChangeArrowheads="1"/>
          </p:cNvSpPr>
          <p:nvPr/>
        </p:nvSpPr>
        <p:spPr bwMode="auto">
          <a:xfrm>
            <a:off x="6999288" y="4744039"/>
            <a:ext cx="381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1</a:t>
            </a:r>
          </a:p>
          <a:p>
            <a:pPr eaLnBrk="1" hangingPunct="1">
              <a:spcBef>
                <a:spcPct val="30000"/>
              </a:spcBef>
              <a:buClrTx/>
              <a:buSzTx/>
              <a:buFontTx/>
              <a:buNone/>
            </a:pPr>
            <a:r>
              <a:rPr kumimoji="1" lang="en-US" altLang="zh-CN" sz="1800">
                <a:latin typeface="Times New Roman" charset="0"/>
                <a:ea typeface="宋体" charset="0"/>
              </a:rPr>
              <a:t>1</a:t>
            </a:r>
          </a:p>
        </p:txBody>
      </p:sp>
      <p:sp>
        <p:nvSpPr>
          <p:cNvPr id="26" name="TextBox 40"/>
          <p:cNvSpPr txBox="1">
            <a:spLocks noChangeArrowheads="1"/>
          </p:cNvSpPr>
          <p:nvPr/>
        </p:nvSpPr>
        <p:spPr bwMode="auto">
          <a:xfrm>
            <a:off x="452911" y="1793790"/>
            <a:ext cx="8225329" cy="160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marL="342900" indent="-342900">
              <a:lnSpc>
                <a:spcPct val="110000"/>
              </a:lnSpc>
              <a:spcBef>
                <a:spcPct val="40000"/>
              </a:spcBef>
              <a:buSzPct val="70000"/>
              <a:buFont typeface="Wingdings" panose="05000000000000000000" pitchFamily="2" charset="2"/>
              <a:buChar char="p"/>
              <a:defRPr/>
            </a:pPr>
            <a:r>
              <a:rPr kumimoji="1" lang="en-US" altLang="zh-CN" sz="2400" b="1" i="1" dirty="0">
                <a:latin typeface="+mn-ea"/>
                <a:ea typeface="+mn-ea"/>
              </a:rPr>
              <a:t>p</a:t>
            </a:r>
            <a:r>
              <a:rPr lang="zh-CN" altLang="en-US" sz="2400" b="1" kern="0" dirty="0">
                <a:latin typeface="+mn-ea"/>
                <a:ea typeface="+mn-ea"/>
              </a:rPr>
              <a:t>和</a:t>
            </a:r>
            <a:r>
              <a:rPr kumimoji="1" lang="en-US" altLang="zh-CN" sz="2400" b="1" i="1" dirty="0">
                <a:latin typeface="+mn-ea"/>
                <a:ea typeface="+mn-ea"/>
                <a:sym typeface="Symbol" pitchFamily="18" charset="2"/>
              </a:rPr>
              <a:t>q</a:t>
            </a:r>
            <a:r>
              <a:rPr lang="zh-CN" altLang="en-US" sz="2400" b="1" kern="0" dirty="0">
                <a:latin typeface="+mn-ea"/>
                <a:ea typeface="+mn-ea"/>
              </a:rPr>
              <a:t>逻辑等价：在所有可能情况下</a:t>
            </a:r>
            <a:r>
              <a:rPr kumimoji="1" lang="en-US" altLang="zh-CN" sz="2400" b="1" i="1" dirty="0">
                <a:latin typeface="+mn-ea"/>
                <a:ea typeface="+mn-ea"/>
              </a:rPr>
              <a:t>p</a:t>
            </a:r>
            <a:r>
              <a:rPr lang="zh-CN" altLang="en-US" sz="2400" b="1" kern="0" dirty="0">
                <a:latin typeface="+mn-ea"/>
                <a:ea typeface="+mn-ea"/>
              </a:rPr>
              <a:t>和</a:t>
            </a:r>
            <a:r>
              <a:rPr kumimoji="1" lang="en-US" altLang="zh-CN" sz="2400" b="1" i="1" dirty="0">
                <a:latin typeface="+mn-ea"/>
                <a:ea typeface="+mn-ea"/>
                <a:sym typeface="Symbol" pitchFamily="18" charset="2"/>
              </a:rPr>
              <a:t>q</a:t>
            </a:r>
            <a:r>
              <a:rPr lang="zh-CN" altLang="en-US" sz="2400" b="1" kern="0" dirty="0">
                <a:latin typeface="+mn-ea"/>
                <a:ea typeface="+mn-ea"/>
              </a:rPr>
              <a:t>都有相同的真值。</a:t>
            </a:r>
            <a:endParaRPr kumimoji="1" lang="en-US" altLang="zh-CN" sz="2400" b="1" i="1" kern="0" dirty="0">
              <a:solidFill>
                <a:srgbClr val="2009CD"/>
              </a:solidFill>
              <a:latin typeface="+mn-ea"/>
              <a:ea typeface="+mn-ea"/>
            </a:endParaRPr>
          </a:p>
          <a:p>
            <a:pPr lvl="1">
              <a:lnSpc>
                <a:spcPct val="110000"/>
              </a:lnSpc>
              <a:spcBef>
                <a:spcPct val="40000"/>
              </a:spcBef>
              <a:buSzPct val="70000"/>
              <a:buFont typeface="Wingdings" panose="05000000000000000000" pitchFamily="2" charset="2"/>
              <a:buChar char="n"/>
              <a:defRPr/>
            </a:pPr>
            <a:r>
              <a:rPr lang="zh-CN" altLang="en-US" sz="2400" b="1" kern="0" dirty="0">
                <a:latin typeface="+mn-ea"/>
                <a:ea typeface="+mn-ea"/>
                <a:sym typeface="Symbol" pitchFamily="18" charset="2"/>
              </a:rPr>
              <a:t>也就是说，</a:t>
            </a:r>
            <a:r>
              <a:rPr kumimoji="1" lang="en-US" altLang="zh-CN" sz="2400" b="1" i="1" dirty="0" err="1">
                <a:latin typeface="+mn-ea"/>
                <a:ea typeface="+mn-ea"/>
              </a:rPr>
              <a:t>p</a:t>
            </a:r>
            <a:r>
              <a:rPr kumimoji="1" lang="en-US" altLang="zh-CN" sz="2400" b="1" dirty="0" err="1">
                <a:latin typeface="+mn-ea"/>
                <a:ea typeface="+mn-ea"/>
                <a:sym typeface="Symbol" pitchFamily="18" charset="2"/>
              </a:rPr>
              <a:t></a:t>
            </a:r>
            <a:r>
              <a:rPr kumimoji="1" lang="en-US" altLang="zh-CN" sz="2400" b="1" i="1" dirty="0" err="1">
                <a:latin typeface="+mn-ea"/>
                <a:ea typeface="+mn-ea"/>
                <a:sym typeface="Symbol" pitchFamily="18" charset="2"/>
              </a:rPr>
              <a:t>q</a:t>
            </a:r>
            <a:r>
              <a:rPr lang="zh-CN" altLang="en-US" sz="2400" b="1" kern="0" dirty="0">
                <a:latin typeface="+mn-ea"/>
                <a:ea typeface="+mn-ea"/>
                <a:sym typeface="Symbol" pitchFamily="18" charset="2"/>
              </a:rPr>
              <a:t>是永真式。记为：</a:t>
            </a:r>
            <a:r>
              <a:rPr kumimoji="1" lang="en-US" altLang="zh-CN" sz="2400" b="1" i="1" dirty="0">
                <a:latin typeface="+mn-ea"/>
                <a:ea typeface="+mn-ea"/>
              </a:rPr>
              <a:t>p </a:t>
            </a:r>
            <a:r>
              <a:rPr kumimoji="1" lang="en-US" altLang="zh-CN" sz="2400" b="1" dirty="0">
                <a:latin typeface="+mn-ea"/>
                <a:ea typeface="+mn-ea"/>
                <a:sym typeface="Symbol"/>
              </a:rPr>
              <a:t> </a:t>
            </a:r>
            <a:r>
              <a:rPr kumimoji="1" lang="en-US" altLang="zh-CN" sz="2400" b="1" i="1" dirty="0">
                <a:latin typeface="+mn-ea"/>
                <a:ea typeface="+mn-ea"/>
                <a:sym typeface="Symbol" pitchFamily="18" charset="2"/>
              </a:rPr>
              <a:t>q</a:t>
            </a:r>
            <a:endParaRPr lang="en-US" altLang="zh-CN" sz="2400" b="1" kern="0" dirty="0">
              <a:latin typeface="+mn-ea"/>
              <a:ea typeface="+mn-ea"/>
              <a:sym typeface="Symbol" pitchFamily="18" charset="2"/>
            </a:endParaRPr>
          </a:p>
          <a:p>
            <a:pPr lvl="1">
              <a:lnSpc>
                <a:spcPct val="110000"/>
              </a:lnSpc>
              <a:spcBef>
                <a:spcPct val="40000"/>
              </a:spcBef>
              <a:buSzPct val="70000"/>
              <a:buFont typeface="Wingdings" panose="05000000000000000000" pitchFamily="2" charset="2"/>
              <a:buChar char="n"/>
              <a:defRPr/>
            </a:pPr>
            <a:r>
              <a:rPr kumimoji="1" lang="zh-CN" altLang="en-US" sz="2400" b="1" dirty="0">
                <a:latin typeface="Times New Roman" charset="0"/>
                <a:ea typeface="宋体" charset="0"/>
              </a:rPr>
              <a:t>例：</a:t>
            </a:r>
            <a:r>
              <a:rPr kumimoji="1" lang="en-US" altLang="zh-CN" sz="2400" b="1" i="1" dirty="0">
                <a:latin typeface="Times New Roman" charset="0"/>
                <a:ea typeface="宋体" charset="0"/>
              </a:rPr>
              <a:t>(</a:t>
            </a:r>
            <a:r>
              <a:rPr kumimoji="1" lang="en-US" altLang="zh-CN" sz="2400" b="1" i="1" dirty="0" err="1">
                <a:latin typeface="Times New Roman" charset="0"/>
                <a:ea typeface="宋体" charset="0"/>
              </a:rPr>
              <a:t>p</a:t>
            </a:r>
            <a:r>
              <a:rPr kumimoji="1" lang="en-US" altLang="zh-CN" sz="2400" b="1" dirty="0" err="1">
                <a:latin typeface="Times New Roman" charset="0"/>
                <a:ea typeface="宋体" charset="0"/>
                <a:sym typeface="Symbol" charset="2"/>
              </a:rPr>
              <a:t></a:t>
            </a:r>
            <a:r>
              <a:rPr kumimoji="1" lang="en-US" altLang="zh-CN" sz="2400" b="1" i="1" dirty="0" err="1">
                <a:latin typeface="Times New Roman" charset="0"/>
                <a:ea typeface="宋体" charset="0"/>
                <a:sym typeface="Symbol" charset="2"/>
              </a:rPr>
              <a:t>q</a:t>
            </a:r>
            <a:r>
              <a:rPr kumimoji="1" lang="en-US" altLang="zh-CN" sz="2400" b="1" i="1" dirty="0">
                <a:latin typeface="Times New Roman" charset="0"/>
                <a:ea typeface="宋体" charset="0"/>
                <a:sym typeface="Symbol" charset="2"/>
              </a:rPr>
              <a:t>)</a:t>
            </a:r>
            <a:r>
              <a:rPr kumimoji="1" lang="en-US" altLang="zh-CN" sz="2400" b="1" dirty="0">
                <a:latin typeface="Times New Roman" charset="0"/>
                <a:ea typeface="宋体" charset="0"/>
                <a:sym typeface="Symbol" charset="2"/>
              </a:rPr>
              <a:t> </a:t>
            </a:r>
            <a:r>
              <a:rPr lang="en-US" altLang="zh-CN" sz="2400" b="1" dirty="0">
                <a:latin typeface="Times New Roman" charset="0"/>
                <a:ea typeface="楷体_GB2312" charset="0"/>
                <a:sym typeface="Symbol" charset="2"/>
              </a:rPr>
              <a:t>≡ (</a:t>
            </a:r>
            <a:r>
              <a:rPr kumimoji="1" lang="en-US" altLang="zh-CN" sz="2400" b="1" dirty="0">
                <a:latin typeface="Times New Roman" charset="0"/>
                <a:ea typeface="宋体" charset="0"/>
              </a:rPr>
              <a:t>(</a:t>
            </a:r>
            <a:r>
              <a:rPr kumimoji="1" lang="en-US" altLang="zh-CN" sz="2400" b="1" i="1" dirty="0" err="1">
                <a:latin typeface="Times New Roman" charset="0"/>
                <a:ea typeface="宋体" charset="0"/>
              </a:rPr>
              <a:t>p</a:t>
            </a:r>
            <a:r>
              <a:rPr kumimoji="1" lang="en-US" altLang="zh-CN" sz="2400" b="1" dirty="0" err="1">
                <a:latin typeface="Times New Roman" charset="0"/>
                <a:ea typeface="宋体" charset="0"/>
                <a:sym typeface="Symbol" charset="2"/>
              </a:rPr>
              <a:t></a:t>
            </a:r>
            <a:r>
              <a:rPr kumimoji="1" lang="en-US" altLang="zh-CN" sz="2400" b="1" i="1" dirty="0" err="1">
                <a:latin typeface="Times New Roman" charset="0"/>
                <a:ea typeface="宋体" charset="0"/>
                <a:sym typeface="Symbol" charset="2"/>
              </a:rPr>
              <a:t>q</a:t>
            </a:r>
            <a:r>
              <a:rPr kumimoji="1" lang="en-US" altLang="zh-CN" sz="2400" b="1" dirty="0">
                <a:latin typeface="Times New Roman" charset="0"/>
                <a:ea typeface="宋体" charset="0"/>
                <a:sym typeface="Symbol" charset="2"/>
              </a:rPr>
              <a:t>)(</a:t>
            </a:r>
            <a:r>
              <a:rPr kumimoji="1" lang="en-US" altLang="zh-CN" sz="2400" b="1" i="1" dirty="0" err="1">
                <a:latin typeface="Times New Roman" charset="0"/>
                <a:ea typeface="宋体" charset="0"/>
              </a:rPr>
              <a:t>q</a:t>
            </a:r>
            <a:r>
              <a:rPr kumimoji="1" lang="en-US" altLang="zh-CN" sz="2400" b="1" dirty="0" err="1">
                <a:latin typeface="Times New Roman" charset="0"/>
                <a:ea typeface="宋体" charset="0"/>
                <a:sym typeface="Symbol" charset="2"/>
              </a:rPr>
              <a:t></a:t>
            </a:r>
            <a:r>
              <a:rPr kumimoji="1" lang="en-US" altLang="zh-CN" sz="2400" b="1" i="1" dirty="0" err="1">
                <a:latin typeface="Times New Roman" charset="0"/>
                <a:ea typeface="宋体" charset="0"/>
                <a:sym typeface="Symbol" charset="2"/>
              </a:rPr>
              <a:t>p</a:t>
            </a:r>
            <a:r>
              <a:rPr kumimoji="1" lang="en-US" altLang="zh-CN" sz="2400" b="1" dirty="0">
                <a:latin typeface="Times New Roman" charset="0"/>
                <a:ea typeface="宋体" charset="0"/>
                <a:sym typeface="Symbol" charset="2"/>
              </a:rPr>
              <a:t>))</a:t>
            </a:r>
          </a:p>
        </p:txBody>
      </p:sp>
    </p:spTree>
    <p:extLst>
      <p:ext uri="{BB962C8B-B14F-4D97-AF65-F5344CB8AC3E}">
        <p14:creationId xmlns:p14="http://schemas.microsoft.com/office/powerpoint/2010/main" val="25318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4"/>
          <p:cNvSpPr>
            <a:spLocks noGrp="1" noChangeArrowheads="1"/>
          </p:cNvSpPr>
          <p:nvPr>
            <p:ph type="title"/>
          </p:nvPr>
        </p:nvSpPr>
        <p:spPr>
          <a:xfrm>
            <a:off x="539552" y="44624"/>
            <a:ext cx="7543800" cy="1146175"/>
          </a:xfrm>
        </p:spPr>
        <p:txBody>
          <a:bodyPr/>
          <a:lstStyle/>
          <a:p>
            <a:pPr eaLnBrk="1" hangingPunct="1"/>
            <a:r>
              <a:rPr lang="zh-CN" altLang="en-US" dirty="0">
                <a:latin typeface="+mj-ea"/>
                <a:cs typeface="Times New Roman" charset="0"/>
              </a:rPr>
              <a:t>常用的逻辑等价</a:t>
            </a:r>
            <a:r>
              <a:rPr lang="en-US" altLang="zh-CN" dirty="0">
                <a:latin typeface="+mj-ea"/>
                <a:cs typeface="Times New Roman" charset="0"/>
              </a:rPr>
              <a:t>(1)</a:t>
            </a:r>
          </a:p>
        </p:txBody>
      </p:sp>
      <p:sp>
        <p:nvSpPr>
          <p:cNvPr id="24" name="Rectangle 13"/>
          <p:cNvSpPr>
            <a:spLocks noChangeArrowheads="1"/>
          </p:cNvSpPr>
          <p:nvPr/>
        </p:nvSpPr>
        <p:spPr bwMode="auto">
          <a:xfrm>
            <a:off x="2079625" y="4937125"/>
            <a:ext cx="4968875" cy="792163"/>
          </a:xfrm>
          <a:prstGeom prst="rect">
            <a:avLst/>
          </a:prstGeom>
          <a:solidFill>
            <a:srgbClr val="CCFFFF">
              <a:alpha val="72156"/>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sz="1800" b="1"/>
          </a:p>
        </p:txBody>
      </p:sp>
      <p:sp>
        <p:nvSpPr>
          <p:cNvPr id="25" name="Rectangle 12"/>
          <p:cNvSpPr>
            <a:spLocks noChangeArrowheads="1"/>
          </p:cNvSpPr>
          <p:nvPr/>
        </p:nvSpPr>
        <p:spPr bwMode="auto">
          <a:xfrm>
            <a:off x="2079625" y="3313113"/>
            <a:ext cx="4968875" cy="792162"/>
          </a:xfrm>
          <a:prstGeom prst="rect">
            <a:avLst/>
          </a:prstGeom>
          <a:solidFill>
            <a:srgbClr val="CCFFFF">
              <a:alpha val="72156"/>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sz="1800" b="1"/>
          </a:p>
        </p:txBody>
      </p:sp>
      <p:sp>
        <p:nvSpPr>
          <p:cNvPr id="26" name="Rectangle 11"/>
          <p:cNvSpPr>
            <a:spLocks noChangeArrowheads="1"/>
          </p:cNvSpPr>
          <p:nvPr/>
        </p:nvSpPr>
        <p:spPr bwMode="auto">
          <a:xfrm>
            <a:off x="2079625" y="2492375"/>
            <a:ext cx="4968875" cy="360363"/>
          </a:xfrm>
          <a:prstGeom prst="rect">
            <a:avLst/>
          </a:prstGeom>
          <a:solidFill>
            <a:srgbClr val="CCFFFF">
              <a:alpha val="7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ClrTx/>
              <a:buSzTx/>
              <a:buFontTx/>
              <a:buNone/>
            </a:pPr>
            <a:endParaRPr lang="zh-CN" altLang="en-US" sz="1800" b="1"/>
          </a:p>
        </p:txBody>
      </p:sp>
      <p:sp>
        <p:nvSpPr>
          <p:cNvPr id="27" name="Rectangle 5"/>
          <p:cNvSpPr txBox="1">
            <a:spLocks noChangeArrowheads="1"/>
          </p:cNvSpPr>
          <p:nvPr/>
        </p:nvSpPr>
        <p:spPr>
          <a:xfrm>
            <a:off x="2098675" y="1556023"/>
            <a:ext cx="6797675" cy="5113337"/>
          </a:xfrm>
          <a:prstGeom prst="rect">
            <a:avLst/>
          </a:prstGeom>
        </p:spPr>
        <p:txBody>
          <a:bodyPr vert="horz">
            <a:normAutofit fontScale="92500" lnSpcReduction="10000"/>
          </a:bodyPr>
          <a:lstStyle>
            <a:lvl1pPr marL="320040" indent="-320040" algn="l" rtl="0" eaLnBrk="1" latinLnBrk="0" hangingPunct="1">
              <a:spcBef>
                <a:spcPts val="700"/>
              </a:spcBef>
              <a:buClr>
                <a:schemeClr val="accent2"/>
              </a:buClr>
              <a:buSzPct val="60000"/>
              <a:buFont typeface="Wingdings"/>
              <a:buChar char=""/>
              <a:defRPr kumimoji="0" sz="2900" b="1"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b="1"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b="1"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b="1"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b="1"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buFont typeface="Wingdings" panose="05000000000000000000" pitchFamily="2" charset="2"/>
              <a:buNone/>
            </a:pPr>
            <a:r>
              <a:rPr lang="zh-CN" altLang="en-US" dirty="0"/>
              <a:t>  </a:t>
            </a:r>
            <a:r>
              <a:rPr lang="zh-CN" altLang="en-US" sz="2400" dirty="0">
                <a:latin typeface="楷体_GB2312" panose="02010609030101010101" pitchFamily="49" charset="-122"/>
                <a:ea typeface="楷体_GB2312" panose="02010609030101010101" pitchFamily="49" charset="-122"/>
              </a:rPr>
              <a:t>名称		      等价</a:t>
            </a:r>
          </a:p>
          <a:p>
            <a:pPr>
              <a:spcBef>
                <a:spcPct val="40000"/>
              </a:spcBef>
              <a:buFont typeface="Wingdings" panose="05000000000000000000" pitchFamily="2" charset="2"/>
              <a:buNone/>
            </a:pPr>
            <a:r>
              <a:rPr lang="zh-CN" altLang="en-US" sz="2400" dirty="0">
                <a:latin typeface="+mn-ea"/>
              </a:rPr>
              <a:t>双重否定律        </a:t>
            </a:r>
            <a:r>
              <a:rPr lang="en-US" altLang="zh-CN" sz="2400" i="1" dirty="0">
                <a:latin typeface="+mn-ea"/>
                <a:cs typeface="Times New Roman" panose="02020603050405020304" pitchFamily="18" charset="0"/>
              </a:rPr>
              <a:t>p</a:t>
            </a:r>
            <a:r>
              <a:rPr lang="en-US" altLang="zh-CN" sz="2400" dirty="0">
                <a:latin typeface="+mn-ea"/>
              </a:rPr>
              <a:t> </a:t>
            </a:r>
            <a:r>
              <a:rPr kumimoji="1" lang="en-US" altLang="zh-CN" sz="2400" dirty="0">
                <a:latin typeface="+mn-ea"/>
                <a:sym typeface="Symbol" panose="05050102010706020507" pitchFamily="18" charset="2"/>
              </a:rPr>
              <a:t></a:t>
            </a:r>
            <a:r>
              <a:rPr lang="en-US" altLang="zh-CN" sz="2400" dirty="0">
                <a:latin typeface="+mn-ea"/>
                <a:sym typeface="Symbol" panose="05050102010706020507" pitchFamily="18" charset="2"/>
              </a:rPr>
              <a:t> ¬¬</a:t>
            </a:r>
            <a:r>
              <a:rPr lang="en-US" altLang="zh-CN" sz="2400" i="1" dirty="0">
                <a:latin typeface="+mn-ea"/>
              </a:rPr>
              <a:t> p </a:t>
            </a:r>
            <a:r>
              <a:rPr lang="en-US" altLang="zh-CN" sz="2400" dirty="0">
                <a:latin typeface="+mn-ea"/>
                <a:sym typeface="Symbol" panose="05050102010706020507" pitchFamily="18" charset="2"/>
              </a:rPr>
              <a:t>		</a:t>
            </a:r>
          </a:p>
          <a:p>
            <a:pPr>
              <a:buFont typeface="Wingdings" panose="05000000000000000000" pitchFamily="2" charset="2"/>
              <a:buNone/>
            </a:pPr>
            <a:r>
              <a:rPr lang="en-US" altLang="zh-CN" sz="2400" dirty="0">
                <a:latin typeface="+mn-ea"/>
                <a:sym typeface="Symbol" panose="05050102010706020507" pitchFamily="18" charset="2"/>
              </a:rPr>
              <a:t>    </a:t>
            </a:r>
            <a:r>
              <a:rPr lang="zh-CN" altLang="en-US" sz="2400" dirty="0">
                <a:latin typeface="+mn-ea"/>
                <a:sym typeface="Symbol" panose="05050102010706020507" pitchFamily="18" charset="2"/>
              </a:rPr>
              <a:t>幂等律	 </a:t>
            </a:r>
            <a:r>
              <a:rPr lang="en-US" altLang="zh-CN" sz="2400" i="1" dirty="0">
                <a:latin typeface="+mn-ea"/>
              </a:rPr>
              <a:t>p</a:t>
            </a:r>
            <a:r>
              <a:rPr kumimoji="1" lang="en-US" altLang="zh-CN" sz="2400" dirty="0">
                <a:latin typeface="+mn-ea"/>
                <a:sym typeface="Symbol" panose="05050102010706020507" pitchFamily="18" charset="2"/>
              </a:rPr>
              <a:t>  </a:t>
            </a:r>
            <a:r>
              <a:rPr lang="en-US" altLang="zh-CN" sz="2400" i="1" dirty="0">
                <a:latin typeface="+mn-ea"/>
              </a:rPr>
              <a:t>p </a:t>
            </a:r>
            <a:r>
              <a:rPr lang="en-US" altLang="zh-CN" sz="2400" dirty="0">
                <a:latin typeface="+mn-ea"/>
                <a:sym typeface="Symbol" panose="05050102010706020507" pitchFamily="18" charset="2"/>
              </a:rPr>
              <a:t></a:t>
            </a:r>
            <a:r>
              <a:rPr lang="en-US" altLang="zh-CN" sz="2400" i="1" dirty="0">
                <a:latin typeface="+mn-ea"/>
              </a:rPr>
              <a:t> p</a:t>
            </a:r>
            <a:r>
              <a:rPr lang="en-US" altLang="zh-CN" sz="2400" dirty="0">
                <a:latin typeface="+mn-ea"/>
                <a:sym typeface="Symbol" panose="05050102010706020507" pitchFamily="18" charset="2"/>
              </a:rPr>
              <a:t>, p</a:t>
            </a:r>
            <a:r>
              <a:rPr kumimoji="1" lang="en-US" altLang="zh-CN" sz="2400" dirty="0">
                <a:latin typeface="+mn-ea"/>
                <a:sym typeface="Symbol" panose="05050102010706020507" pitchFamily="18" charset="2"/>
              </a:rPr>
              <a:t>  </a:t>
            </a:r>
            <a:r>
              <a:rPr lang="en-US" altLang="zh-CN" sz="2400" dirty="0" err="1">
                <a:latin typeface="+mn-ea"/>
                <a:sym typeface="Symbol" panose="05050102010706020507" pitchFamily="18" charset="2"/>
              </a:rPr>
              <a:t>pp</a:t>
            </a:r>
            <a:r>
              <a:rPr lang="en-US" altLang="zh-CN" sz="2400" dirty="0">
                <a:latin typeface="+mn-ea"/>
                <a:sym typeface="Symbol" panose="05050102010706020507" pitchFamily="18" charset="2"/>
              </a:rPr>
              <a:t>	</a:t>
            </a:r>
          </a:p>
          <a:p>
            <a:pPr>
              <a:buFont typeface="Wingdings" panose="05000000000000000000" pitchFamily="2" charset="2"/>
              <a:buNone/>
            </a:pPr>
            <a:r>
              <a:rPr lang="en-US" altLang="zh-CN" sz="2400" dirty="0">
                <a:latin typeface="+mn-ea"/>
                <a:sym typeface="Symbol" panose="05050102010706020507" pitchFamily="18" charset="2"/>
              </a:rPr>
              <a:t>    </a:t>
            </a:r>
            <a:r>
              <a:rPr lang="zh-CN" altLang="en-US" sz="2400" dirty="0">
                <a:latin typeface="+mn-ea"/>
                <a:sym typeface="Symbol" panose="05050102010706020507" pitchFamily="18" charset="2"/>
              </a:rPr>
              <a:t>交换律        </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kumimoji="1" lang="en-US" altLang="zh-CN" sz="2400" dirty="0">
                <a:latin typeface="+mn-ea"/>
                <a:sym typeface="Symbol" panose="05050102010706020507" pitchFamily="18" charset="2"/>
              </a:rPr>
              <a:t>  </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a:latin typeface="+mn-ea"/>
                <a:sym typeface="Symbol" panose="05050102010706020507" pitchFamily="18" charset="2"/>
              </a:rPr>
              <a:t>, </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kumimoji="1" lang="en-US" altLang="zh-CN" sz="2400" dirty="0">
                <a:latin typeface="+mn-ea"/>
                <a:sym typeface="Symbol" panose="05050102010706020507" pitchFamily="18" charset="2"/>
              </a:rPr>
              <a:t>  </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p</a:t>
            </a:r>
            <a:endParaRPr lang="en-US" altLang="zh-CN" sz="2400" i="1" dirty="0">
              <a:latin typeface="+mn-ea"/>
              <a:sym typeface="Symbol" panose="05050102010706020507" pitchFamily="18" charset="2"/>
            </a:endParaRPr>
          </a:p>
          <a:p>
            <a:pPr>
              <a:buFont typeface="Wingdings" panose="05000000000000000000" pitchFamily="2" charset="2"/>
              <a:buNone/>
            </a:pPr>
            <a:r>
              <a:rPr lang="zh-CN" altLang="en-US" sz="2400" dirty="0">
                <a:latin typeface="+mn-ea"/>
                <a:sym typeface="Symbol" panose="05050102010706020507" pitchFamily="18" charset="2"/>
              </a:rPr>
              <a:t>    结合律          </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r</a:t>
            </a:r>
            <a:r>
              <a:rPr kumimoji="1" lang="en-US" altLang="zh-CN" sz="2400" dirty="0">
                <a:latin typeface="+mn-ea"/>
                <a:sym typeface="Symbol" panose="05050102010706020507" pitchFamily="18" charset="2"/>
              </a:rPr>
              <a:t> 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p>
          <a:p>
            <a:pPr>
              <a:buFont typeface="Wingdings" panose="05000000000000000000" pitchFamily="2" charset="2"/>
              <a:buNone/>
            </a:pPr>
            <a:r>
              <a:rPr lang="en-US" altLang="zh-CN" sz="2400" dirty="0">
                <a:latin typeface="+mn-ea"/>
                <a:sym typeface="Symbol" panose="05050102010706020507" pitchFamily="18" charset="2"/>
              </a:rPr>
              <a:t>			  (</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r</a:t>
            </a:r>
            <a:r>
              <a:rPr kumimoji="1" lang="en-US" altLang="zh-CN" sz="2400" dirty="0">
                <a:latin typeface="+mn-ea"/>
                <a:sym typeface="Symbol" panose="05050102010706020507" pitchFamily="18" charset="2"/>
              </a:rPr>
              <a:t> 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endParaRPr lang="zh-CN" altLang="en-US" sz="2400" dirty="0">
              <a:latin typeface="+mn-ea"/>
              <a:sym typeface="Symbol" panose="05050102010706020507" pitchFamily="18" charset="2"/>
            </a:endParaRPr>
          </a:p>
          <a:p>
            <a:pPr>
              <a:buFont typeface="Wingdings" panose="05000000000000000000" pitchFamily="2" charset="2"/>
              <a:buNone/>
            </a:pPr>
            <a:r>
              <a:rPr lang="zh-CN" altLang="en-US" sz="2400" dirty="0">
                <a:latin typeface="+mn-ea"/>
                <a:sym typeface="Symbol" panose="05050102010706020507" pitchFamily="18" charset="2"/>
              </a:rPr>
              <a:t>    分配律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endParaRPr lang="zh-CN" altLang="en-US" sz="2400" dirty="0">
              <a:latin typeface="+mn-ea"/>
              <a:sym typeface="Symbol" panose="05050102010706020507" pitchFamily="18" charset="2"/>
            </a:endParaRPr>
          </a:p>
          <a:p>
            <a:pPr>
              <a:buFont typeface="Wingdings" panose="05000000000000000000" pitchFamily="2" charset="2"/>
              <a:buNone/>
            </a:pPr>
            <a:r>
              <a:rPr lang="en-US" altLang="zh-CN" sz="2400" dirty="0">
                <a:latin typeface="+mn-ea"/>
                <a:sym typeface="Symbol" panose="05050102010706020507" pitchFamily="18" charset="2"/>
              </a:rPr>
              <a:t>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r</a:t>
            </a:r>
            <a:r>
              <a:rPr lang="en-US" altLang="zh-CN" sz="2400" dirty="0">
                <a:latin typeface="+mn-ea"/>
                <a:sym typeface="Symbol" panose="05050102010706020507" pitchFamily="18" charset="2"/>
              </a:rPr>
              <a:t>)</a:t>
            </a:r>
            <a:endParaRPr lang="zh-CN" altLang="en-US" sz="2400" dirty="0">
              <a:latin typeface="+mn-ea"/>
              <a:sym typeface="Symbol" panose="05050102010706020507" pitchFamily="18" charset="2"/>
            </a:endParaRPr>
          </a:p>
          <a:p>
            <a:pPr>
              <a:buFont typeface="Wingdings" panose="05000000000000000000" pitchFamily="2" charset="2"/>
              <a:buNone/>
            </a:pPr>
            <a:r>
              <a:rPr lang="zh-CN" altLang="en-US" sz="2400" dirty="0">
                <a:latin typeface="+mn-ea"/>
                <a:sym typeface="Symbol" panose="05050102010706020507" pitchFamily="18" charset="2"/>
              </a:rPr>
              <a:t>   德摩根律            </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 </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q</a:t>
            </a:r>
            <a:r>
              <a:rPr lang="en-US" altLang="zh-CN" sz="2400" dirty="0">
                <a:latin typeface="+mn-ea"/>
                <a:sym typeface="Symbol" panose="05050102010706020507" pitchFamily="18" charset="2"/>
              </a:rPr>
              <a:t>		</a:t>
            </a:r>
          </a:p>
          <a:p>
            <a:pPr>
              <a:buFont typeface="Wingdings" panose="05000000000000000000" pitchFamily="2" charset="2"/>
              <a:buNone/>
            </a:pPr>
            <a:r>
              <a:rPr lang="zh-CN" altLang="en-US" sz="2400" dirty="0">
                <a:latin typeface="+mn-ea"/>
                <a:sym typeface="Symbol" panose="05050102010706020507" pitchFamily="18" charset="2"/>
              </a:rPr>
              <a:t>			     </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 </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a:latin typeface="+mn-ea"/>
                <a:sym typeface="Symbol" panose="05050102010706020507" pitchFamily="18" charset="2"/>
              </a:rPr>
              <a:t>q</a:t>
            </a:r>
            <a:r>
              <a:rPr lang="en-US" altLang="zh-CN" sz="2400" dirty="0">
                <a:latin typeface="+mn-ea"/>
                <a:sym typeface="Symbol" panose="05050102010706020507" pitchFamily="18" charset="2"/>
              </a:rPr>
              <a:t>		</a:t>
            </a:r>
            <a:endParaRPr lang="zh-CN" altLang="en-US" sz="2400" dirty="0">
              <a:latin typeface="+mn-ea"/>
              <a:sym typeface="Symbol" panose="05050102010706020507" pitchFamily="18" charset="2"/>
            </a:endParaRPr>
          </a:p>
          <a:p>
            <a:pPr>
              <a:buFont typeface="Wingdings" panose="05000000000000000000" pitchFamily="2" charset="2"/>
              <a:buNone/>
            </a:pPr>
            <a:r>
              <a:rPr lang="zh-CN" altLang="en-US" sz="2400" dirty="0">
                <a:latin typeface="+mn-ea"/>
                <a:sym typeface="Symbol" panose="05050102010706020507" pitchFamily="18" charset="2"/>
              </a:rPr>
              <a:t>    吸收律       	        </a:t>
            </a:r>
            <a:r>
              <a:rPr lang="zh-CN" altLang="en-US" sz="2400" i="1" dirty="0">
                <a:latin typeface="+mn-ea"/>
                <a:sym typeface="Symbol" panose="05050102010706020507" pitchFamily="18" charset="2"/>
              </a:rPr>
              <a:t>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 		</a:t>
            </a:r>
          </a:p>
          <a:p>
            <a:pPr>
              <a:buFont typeface="Wingdings" panose="05000000000000000000" pitchFamily="2" charset="2"/>
              <a:buNone/>
            </a:pPr>
            <a:r>
              <a:rPr lang="zh-CN" altLang="en-US" sz="2400" dirty="0">
                <a:latin typeface="+mn-ea"/>
              </a:rPr>
              <a:t>			         </a:t>
            </a:r>
            <a:r>
              <a:rPr lang="en-US" altLang="zh-CN" sz="2400" i="1" dirty="0">
                <a:latin typeface="+mn-ea"/>
                <a:sym typeface="Symbol" panose="05050102010706020507" pitchFamily="18" charset="2"/>
              </a:rPr>
              <a:t>p</a:t>
            </a:r>
            <a:r>
              <a:rPr lang="en-US" altLang="zh-CN" sz="2400" dirty="0">
                <a:latin typeface="+mn-ea"/>
                <a:sym typeface="Symbol" panose="05050102010706020507" pitchFamily="18" charset="2"/>
              </a:rPr>
              <a:t>(</a:t>
            </a:r>
            <a:r>
              <a:rPr lang="en-US" altLang="zh-CN" sz="2400" i="1" dirty="0" err="1">
                <a:latin typeface="+mn-ea"/>
                <a:sym typeface="Symbol" panose="05050102010706020507" pitchFamily="18" charset="2"/>
              </a:rPr>
              <a:t>p</a:t>
            </a:r>
            <a:r>
              <a:rPr lang="en-US" altLang="zh-CN" sz="2400" dirty="0" err="1">
                <a:latin typeface="+mn-ea"/>
                <a:sym typeface="Symbol" panose="05050102010706020507" pitchFamily="18" charset="2"/>
              </a:rPr>
              <a:t></a:t>
            </a:r>
            <a:r>
              <a:rPr lang="en-US" altLang="zh-CN" sz="2400" i="1" dirty="0" err="1">
                <a:latin typeface="+mn-ea"/>
                <a:sym typeface="Symbol" panose="05050102010706020507" pitchFamily="18" charset="2"/>
              </a:rPr>
              <a:t>q</a:t>
            </a:r>
            <a:r>
              <a:rPr lang="en-US" altLang="zh-CN" sz="2400" dirty="0">
                <a:latin typeface="+mn-ea"/>
                <a:sym typeface="Symbol" panose="05050102010706020507" pitchFamily="18" charset="2"/>
              </a:rPr>
              <a:t>)</a:t>
            </a:r>
            <a:r>
              <a:rPr kumimoji="1" lang="en-US" altLang="zh-CN" sz="2400" dirty="0">
                <a:latin typeface="+mn-ea"/>
                <a:sym typeface="Symbol" panose="05050102010706020507" pitchFamily="18" charset="2"/>
              </a:rPr>
              <a:t> </a:t>
            </a:r>
            <a:r>
              <a:rPr lang="en-US" altLang="zh-CN" sz="2400" i="1" dirty="0">
                <a:latin typeface="+mn-ea"/>
                <a:sym typeface="Symbol" panose="05050102010706020507" pitchFamily="18" charset="2"/>
              </a:rPr>
              <a:t> p </a:t>
            </a:r>
            <a:r>
              <a:rPr lang="en-US" altLang="zh-CN" sz="2200" dirty="0">
                <a:latin typeface="+mn-ea"/>
                <a:sym typeface="Symbol" panose="05050102010706020507" pitchFamily="18" charset="2"/>
              </a:rPr>
              <a:t>	</a:t>
            </a:r>
            <a:r>
              <a:rPr lang="en-US" altLang="zh-CN" sz="2200" dirty="0">
                <a:latin typeface="Times New Roman" panose="02020603050405020304" pitchFamily="18" charset="0"/>
                <a:ea typeface="楷体_GB2312" panose="02010609030101010101" pitchFamily="49" charset="-122"/>
                <a:sym typeface="Symbol" panose="05050102010706020507" pitchFamily="18" charset="2"/>
              </a:rPr>
              <a:t>	</a:t>
            </a:r>
            <a:endParaRPr lang="zh-CN" altLang="en-US" sz="2200" dirty="0">
              <a:latin typeface="Times New Roman" panose="02020603050405020304" pitchFamily="18" charset="0"/>
              <a:ea typeface="楷体_GB2312" panose="02010609030101010101" pitchFamily="49" charset="-122"/>
              <a:sym typeface="Symbol" panose="05050102010706020507" pitchFamily="18" charset="2"/>
            </a:endParaRPr>
          </a:p>
        </p:txBody>
      </p:sp>
      <p:sp>
        <p:nvSpPr>
          <p:cNvPr id="28" name="Line 8"/>
          <p:cNvSpPr>
            <a:spLocks noChangeShapeType="1"/>
          </p:cNvSpPr>
          <p:nvPr/>
        </p:nvSpPr>
        <p:spPr bwMode="auto">
          <a:xfrm>
            <a:off x="2036763" y="2051050"/>
            <a:ext cx="5011737"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9" name="Line 9"/>
          <p:cNvSpPr>
            <a:spLocks noChangeShapeType="1"/>
          </p:cNvSpPr>
          <p:nvPr/>
        </p:nvSpPr>
        <p:spPr bwMode="auto">
          <a:xfrm>
            <a:off x="3736975" y="1557338"/>
            <a:ext cx="0" cy="51117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30" name="Line 10"/>
          <p:cNvSpPr>
            <a:spLocks noChangeShapeType="1"/>
          </p:cNvSpPr>
          <p:nvPr/>
        </p:nvSpPr>
        <p:spPr bwMode="auto">
          <a:xfrm>
            <a:off x="2022475" y="1557338"/>
            <a:ext cx="0" cy="51117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31" name="Line 8"/>
          <p:cNvSpPr>
            <a:spLocks noChangeShapeType="1"/>
          </p:cNvSpPr>
          <p:nvPr/>
        </p:nvSpPr>
        <p:spPr bwMode="auto">
          <a:xfrm>
            <a:off x="2009775" y="1557338"/>
            <a:ext cx="5011738"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32" name="Line 9"/>
          <p:cNvSpPr>
            <a:spLocks noChangeShapeType="1"/>
          </p:cNvSpPr>
          <p:nvPr/>
        </p:nvSpPr>
        <p:spPr bwMode="auto">
          <a:xfrm>
            <a:off x="7019925" y="1557338"/>
            <a:ext cx="0" cy="51117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33" name="Line 8"/>
          <p:cNvSpPr>
            <a:spLocks noChangeShapeType="1"/>
          </p:cNvSpPr>
          <p:nvPr/>
        </p:nvSpPr>
        <p:spPr bwMode="auto">
          <a:xfrm>
            <a:off x="2005013" y="6669088"/>
            <a:ext cx="5011737"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182575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
          <p:cNvSpPr>
            <a:spLocks noChangeArrowheads="1"/>
          </p:cNvSpPr>
          <p:nvPr/>
        </p:nvSpPr>
        <p:spPr bwMode="auto">
          <a:xfrm>
            <a:off x="1482725" y="5462588"/>
            <a:ext cx="5257800" cy="431800"/>
          </a:xfrm>
          <a:prstGeom prst="rect">
            <a:avLst/>
          </a:prstGeom>
          <a:solidFill>
            <a:srgbClr val="CCFFFF">
              <a:alpha val="7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b="1">
              <a:latin typeface="Arial" charset="0"/>
              <a:ea typeface="宋体" charset="0"/>
            </a:endParaRPr>
          </a:p>
        </p:txBody>
      </p:sp>
      <p:sp>
        <p:nvSpPr>
          <p:cNvPr id="26627" name="Rectangle 2"/>
          <p:cNvSpPr>
            <a:spLocks noChangeArrowheads="1"/>
          </p:cNvSpPr>
          <p:nvPr/>
        </p:nvSpPr>
        <p:spPr bwMode="auto">
          <a:xfrm>
            <a:off x="1482725" y="4454525"/>
            <a:ext cx="5257800" cy="431800"/>
          </a:xfrm>
          <a:prstGeom prst="rect">
            <a:avLst/>
          </a:prstGeom>
          <a:solidFill>
            <a:srgbClr val="CCFFFF">
              <a:alpha val="7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b="1">
              <a:latin typeface="Arial" charset="0"/>
              <a:ea typeface="宋体" charset="0"/>
            </a:endParaRPr>
          </a:p>
        </p:txBody>
      </p:sp>
      <p:sp>
        <p:nvSpPr>
          <p:cNvPr id="26628" name="Rectangle 3"/>
          <p:cNvSpPr>
            <a:spLocks noChangeArrowheads="1"/>
          </p:cNvSpPr>
          <p:nvPr/>
        </p:nvSpPr>
        <p:spPr bwMode="auto">
          <a:xfrm>
            <a:off x="1482725" y="3517900"/>
            <a:ext cx="5257800" cy="403225"/>
          </a:xfrm>
          <a:prstGeom prst="rect">
            <a:avLst/>
          </a:prstGeom>
          <a:solidFill>
            <a:srgbClr val="CCFFFF">
              <a:alpha val="7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b="1">
              <a:latin typeface="Arial" charset="0"/>
              <a:ea typeface="宋体" charset="0"/>
            </a:endParaRPr>
          </a:p>
        </p:txBody>
      </p:sp>
      <p:sp>
        <p:nvSpPr>
          <p:cNvPr id="26629" name="Rectangle 4"/>
          <p:cNvSpPr>
            <a:spLocks noChangeArrowheads="1"/>
          </p:cNvSpPr>
          <p:nvPr/>
        </p:nvSpPr>
        <p:spPr bwMode="auto">
          <a:xfrm>
            <a:off x="1482725" y="2654300"/>
            <a:ext cx="5257800" cy="360363"/>
          </a:xfrm>
          <a:prstGeom prst="rect">
            <a:avLst/>
          </a:prstGeom>
          <a:solidFill>
            <a:srgbClr val="CCFFFF">
              <a:alpha val="7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b="1">
              <a:latin typeface="Arial" charset="0"/>
              <a:ea typeface="宋体" charset="0"/>
            </a:endParaRPr>
          </a:p>
        </p:txBody>
      </p:sp>
      <p:sp>
        <p:nvSpPr>
          <p:cNvPr id="26630" name="Rectangle 5"/>
          <p:cNvSpPr>
            <a:spLocks noGrp="1" noChangeArrowheads="1"/>
          </p:cNvSpPr>
          <p:nvPr>
            <p:ph type="title"/>
          </p:nvPr>
        </p:nvSpPr>
        <p:spPr>
          <a:xfrm>
            <a:off x="539750" y="51594"/>
            <a:ext cx="7543800" cy="1219200"/>
          </a:xfrm>
        </p:spPr>
        <p:txBody>
          <a:bodyPr/>
          <a:lstStyle/>
          <a:p>
            <a:pPr eaLnBrk="1" hangingPunct="1"/>
            <a:r>
              <a:rPr lang="zh-CN" altLang="en-US" dirty="0">
                <a:latin typeface="+mj-ea"/>
                <a:cs typeface="Times New Roman" charset="0"/>
              </a:rPr>
              <a:t>常用的逻辑等价</a:t>
            </a:r>
            <a:r>
              <a:rPr lang="en-US" altLang="zh-CN" dirty="0">
                <a:latin typeface="+mj-ea"/>
                <a:cs typeface="Times New Roman" charset="0"/>
              </a:rPr>
              <a:t>(2)</a:t>
            </a:r>
          </a:p>
        </p:txBody>
      </p:sp>
      <p:sp>
        <p:nvSpPr>
          <p:cNvPr id="26631" name="Rectangle 6"/>
          <p:cNvSpPr>
            <a:spLocks noGrp="1" noChangeArrowheads="1"/>
          </p:cNvSpPr>
          <p:nvPr>
            <p:ph idx="1"/>
          </p:nvPr>
        </p:nvSpPr>
        <p:spPr>
          <a:xfrm>
            <a:off x="1403350" y="1611313"/>
            <a:ext cx="5976938" cy="5113337"/>
          </a:xfrm>
        </p:spPr>
        <p:txBody>
          <a:bodyPr>
            <a:normAutofit lnSpcReduction="10000"/>
          </a:bodyPr>
          <a:lstStyle/>
          <a:p>
            <a:pPr eaLnBrk="1" hangingPunct="1">
              <a:buFont typeface="Wingdings" charset="2"/>
              <a:buNone/>
            </a:pPr>
            <a:r>
              <a:rPr lang="zh-CN" altLang="en-US" b="1" dirty="0"/>
              <a:t>     </a:t>
            </a:r>
            <a:r>
              <a:rPr lang="zh-CN" altLang="en-US" sz="2200" b="1" dirty="0">
                <a:latin typeface="楷体_GB2312" charset="0"/>
                <a:ea typeface="楷体_GB2312" charset="0"/>
              </a:rPr>
              <a:t>名称		  描述</a:t>
            </a:r>
          </a:p>
          <a:p>
            <a:pPr>
              <a:lnSpc>
                <a:spcPct val="110000"/>
              </a:lnSpc>
              <a:spcBef>
                <a:spcPct val="30000"/>
              </a:spcBef>
              <a:buNone/>
            </a:pPr>
            <a:r>
              <a:rPr lang="zh-CN" altLang="en-US" sz="2200" b="1" dirty="0">
                <a:latin typeface="楷体_GB2312" charset="0"/>
                <a:ea typeface="楷体_GB2312" charset="0"/>
              </a:rPr>
              <a:t>   </a:t>
            </a:r>
            <a:r>
              <a:rPr lang="zh-CN" altLang="en-US" sz="2200" b="1" dirty="0">
                <a:latin typeface="+mn-ea"/>
              </a:rPr>
              <a:t>支配律</a:t>
            </a:r>
            <a:r>
              <a:rPr lang="en-US" altLang="zh-CN" sz="2200" b="1" dirty="0">
                <a:latin typeface="+mn-ea"/>
              </a:rPr>
              <a:t>              </a:t>
            </a:r>
            <a:r>
              <a:rPr lang="en-US" altLang="zh-CN" sz="2200" i="1" dirty="0" err="1">
                <a:latin typeface="+mn-ea"/>
              </a:rPr>
              <a:t>p</a:t>
            </a:r>
            <a:r>
              <a:rPr lang="en-US" altLang="zh-CN" sz="2200" dirty="0" err="1">
                <a:latin typeface="+mn-ea"/>
                <a:sym typeface="Symbol" panose="05050102010706020507" pitchFamily="18" charset="2"/>
              </a:rPr>
              <a:t>T</a:t>
            </a:r>
            <a:r>
              <a:rPr kumimoji="1" lang="en-US" altLang="zh-CN" sz="2400" dirty="0">
                <a:latin typeface="+mn-ea"/>
                <a:sym typeface="Symbol" panose="05050102010706020507" pitchFamily="18" charset="2"/>
              </a:rPr>
              <a:t>  </a:t>
            </a:r>
            <a:r>
              <a:rPr lang="en-US" altLang="zh-CN" sz="2200" dirty="0">
                <a:latin typeface="+mn-ea"/>
                <a:sym typeface="Symbol" panose="05050102010706020507" pitchFamily="18" charset="2"/>
              </a:rPr>
              <a:t>T,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F</a:t>
            </a:r>
            <a:r>
              <a:rPr kumimoji="1" lang="en-US" altLang="zh-CN" sz="2400" dirty="0">
                <a:latin typeface="+mn-ea"/>
                <a:sym typeface="Symbol" panose="05050102010706020507" pitchFamily="18" charset="2"/>
              </a:rPr>
              <a:t>  </a:t>
            </a:r>
            <a:r>
              <a:rPr lang="en-US" altLang="zh-CN" sz="2200" dirty="0">
                <a:latin typeface="+mn-ea"/>
                <a:sym typeface="Symbol" panose="05050102010706020507" pitchFamily="18" charset="2"/>
              </a:rPr>
              <a:t>F </a:t>
            </a:r>
            <a:r>
              <a:rPr lang="en-US" altLang="zh-CN" sz="2200" b="1" dirty="0">
                <a:latin typeface="+mn-ea"/>
                <a:cs typeface="Arial" charset="0"/>
                <a:sym typeface="Symbol" charset="2"/>
              </a:rPr>
              <a:t>	 	   </a:t>
            </a:r>
          </a:p>
          <a:p>
            <a:pPr>
              <a:lnSpc>
                <a:spcPct val="110000"/>
              </a:lnSpc>
              <a:spcBef>
                <a:spcPct val="30000"/>
              </a:spcBef>
              <a:buNone/>
            </a:pPr>
            <a:r>
              <a:rPr lang="zh-CN" altLang="en-US" sz="2200" b="1" dirty="0">
                <a:latin typeface="+mn-ea"/>
                <a:cs typeface="Arial" charset="0"/>
                <a:sym typeface="Symbol" charset="2"/>
              </a:rPr>
              <a:t>      恒等律	      </a:t>
            </a:r>
            <a:r>
              <a:rPr lang="en-US" altLang="zh-CN" sz="2200" i="1" dirty="0" err="1">
                <a:latin typeface="+mn-ea"/>
              </a:rPr>
              <a:t>p</a:t>
            </a:r>
            <a:r>
              <a:rPr lang="en-US" altLang="zh-CN" sz="2200" dirty="0" err="1">
                <a:latin typeface="+mn-ea"/>
                <a:sym typeface="Symbol" panose="05050102010706020507" pitchFamily="18" charset="2"/>
              </a:rPr>
              <a:t>F</a:t>
            </a:r>
            <a:r>
              <a:rPr kumimoji="1" lang="en-US" altLang="zh-CN" sz="2000" dirty="0">
                <a:latin typeface="+mn-ea"/>
                <a:sym typeface="Symbol" panose="05050102010706020507" pitchFamily="18" charset="2"/>
              </a:rPr>
              <a:t>  </a:t>
            </a:r>
            <a:r>
              <a:rPr lang="en-US" altLang="zh-CN" sz="2200" i="1" dirty="0">
                <a:latin typeface="+mn-ea"/>
                <a:sym typeface="Symbol" panose="05050102010706020507" pitchFamily="18" charset="2"/>
              </a:rPr>
              <a:t>p</a:t>
            </a:r>
            <a:r>
              <a:rPr lang="en-US" altLang="zh-CN" sz="2200" dirty="0">
                <a:latin typeface="+mn-ea"/>
                <a:sym typeface="Symbol" panose="05050102010706020507" pitchFamily="18" charset="2"/>
              </a:rPr>
              <a:t>,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T</a:t>
            </a:r>
            <a:r>
              <a:rPr lang="en-US" altLang="zh-CN" sz="2200" dirty="0">
                <a:latin typeface="+mn-ea"/>
                <a:sym typeface="Symbol" panose="05050102010706020507" pitchFamily="18" charset="2"/>
              </a:rPr>
              <a:t> </a:t>
            </a:r>
            <a:r>
              <a:rPr kumimoji="1" lang="en-US" altLang="zh-CN" sz="2000" dirty="0">
                <a:latin typeface="+mn-ea"/>
                <a:sym typeface="Symbol" panose="05050102010706020507" pitchFamily="18" charset="2"/>
              </a:rPr>
              <a:t> </a:t>
            </a:r>
            <a:r>
              <a:rPr lang="en-US" altLang="zh-CN" sz="2200" i="1" dirty="0">
                <a:latin typeface="+mn-ea"/>
                <a:sym typeface="Symbol" panose="05050102010706020507" pitchFamily="18" charset="2"/>
              </a:rPr>
              <a:t>p</a:t>
            </a:r>
            <a:r>
              <a:rPr lang="en-US" altLang="zh-CN" sz="2200" b="1" dirty="0">
                <a:latin typeface="+mn-ea"/>
                <a:cs typeface="Arial" charset="0"/>
                <a:sym typeface="Symbol" charset="2"/>
              </a:rPr>
              <a:t> 	</a:t>
            </a:r>
          </a:p>
          <a:p>
            <a:pPr>
              <a:lnSpc>
                <a:spcPct val="110000"/>
              </a:lnSpc>
              <a:spcBef>
                <a:spcPct val="30000"/>
              </a:spcBef>
              <a:buNone/>
            </a:pPr>
            <a:r>
              <a:rPr lang="en-US" altLang="zh-CN" sz="2200" b="1" dirty="0">
                <a:latin typeface="+mn-ea"/>
                <a:cs typeface="Arial" charset="0"/>
                <a:sym typeface="Symbol" charset="2"/>
              </a:rPr>
              <a:t>      </a:t>
            </a:r>
            <a:r>
              <a:rPr lang="zh-CN" altLang="en-US" sz="2200" b="1" dirty="0">
                <a:latin typeface="+mn-ea"/>
                <a:cs typeface="Arial" charset="0"/>
                <a:sym typeface="Symbol" charset="2"/>
              </a:rPr>
              <a:t>排中律                     </a:t>
            </a:r>
            <a:r>
              <a:rPr lang="en-US" altLang="zh-CN" sz="2200" i="1" dirty="0">
                <a:latin typeface="+mn-ea"/>
                <a:sym typeface="Symbol" panose="05050102010706020507" pitchFamily="18" charset="2"/>
              </a:rPr>
              <a:t>p</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r>
              <a:rPr kumimoji="1" lang="en-US" altLang="zh-CN" sz="2000" dirty="0">
                <a:latin typeface="+mn-ea"/>
                <a:sym typeface="Symbol" panose="05050102010706020507" pitchFamily="18" charset="2"/>
              </a:rPr>
              <a:t>  </a:t>
            </a:r>
            <a:r>
              <a:rPr lang="en-US" altLang="zh-CN" sz="2200" dirty="0">
                <a:latin typeface="+mn-ea"/>
                <a:sym typeface="Symbol" panose="05050102010706020507" pitchFamily="18" charset="2"/>
              </a:rPr>
              <a:t>T </a:t>
            </a:r>
            <a:r>
              <a:rPr lang="en-US" altLang="zh-CN" sz="2200" b="1" dirty="0">
                <a:latin typeface="+mn-ea"/>
                <a:cs typeface="Arial" charset="0"/>
                <a:sym typeface="Symbol" charset="2"/>
              </a:rPr>
              <a:t>	</a:t>
            </a:r>
            <a:endParaRPr lang="en-US" altLang="zh-CN" sz="2200" b="1" dirty="0">
              <a:latin typeface="+mn-ea"/>
              <a:sym typeface="Symbol" charset="2"/>
            </a:endParaRPr>
          </a:p>
          <a:p>
            <a:pPr>
              <a:lnSpc>
                <a:spcPct val="110000"/>
              </a:lnSpc>
              <a:spcBef>
                <a:spcPct val="30000"/>
              </a:spcBef>
              <a:buNone/>
            </a:pPr>
            <a:r>
              <a:rPr lang="zh-CN" altLang="en-US" sz="2200" b="1" dirty="0">
                <a:latin typeface="+mn-ea"/>
                <a:sym typeface="Symbol" charset="2"/>
              </a:rPr>
              <a:t>      矛盾律 		</a:t>
            </a:r>
            <a:r>
              <a:rPr lang="en-US" altLang="zh-CN" sz="2200" i="1" dirty="0">
                <a:latin typeface="+mn-ea"/>
                <a:sym typeface="Symbol" panose="05050102010706020507" pitchFamily="18" charset="2"/>
              </a:rPr>
              <a:t>p</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r>
              <a:rPr kumimoji="1" lang="en-US" altLang="zh-CN" sz="2000" dirty="0">
                <a:latin typeface="+mn-ea"/>
                <a:sym typeface="Symbol" panose="05050102010706020507" pitchFamily="18" charset="2"/>
              </a:rPr>
              <a:t>  </a:t>
            </a:r>
            <a:r>
              <a:rPr lang="en-US" altLang="zh-CN" sz="2200" dirty="0">
                <a:latin typeface="+mn-ea"/>
                <a:sym typeface="Symbol" panose="05050102010706020507" pitchFamily="18" charset="2"/>
              </a:rPr>
              <a:t>F </a:t>
            </a:r>
            <a:r>
              <a:rPr lang="en-US" altLang="zh-CN" sz="2200" b="1" dirty="0">
                <a:latin typeface="+mn-ea"/>
                <a:sym typeface="Symbol" charset="2"/>
              </a:rPr>
              <a:t>	</a:t>
            </a:r>
          </a:p>
          <a:p>
            <a:pPr>
              <a:lnSpc>
                <a:spcPct val="110000"/>
              </a:lnSpc>
              <a:spcBef>
                <a:spcPct val="30000"/>
              </a:spcBef>
              <a:buNone/>
            </a:pPr>
            <a:r>
              <a:rPr lang="zh-CN" altLang="en-US" sz="2200" b="1" dirty="0">
                <a:latin typeface="+mn-ea"/>
                <a:sym typeface="Symbol" charset="2"/>
              </a:rPr>
              <a:t>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kumimoji="1" lang="en-US" altLang="zh-CN" sz="2000" dirty="0">
                <a:latin typeface="+mn-ea"/>
                <a:sym typeface="Symbol" panose="05050102010706020507" pitchFamily="18" charset="2"/>
              </a:rPr>
              <a:t>  </a:t>
            </a:r>
            <a:r>
              <a:rPr lang="en-US" altLang="zh-CN" sz="2200" dirty="0">
                <a:latin typeface="+mn-ea"/>
                <a:sym typeface="Symbol" panose="05050102010706020507" pitchFamily="18" charset="2"/>
              </a:rPr>
              <a:t>¬</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lang="en-US" altLang="zh-CN" sz="2200" i="1" dirty="0">
                <a:latin typeface="+mn-ea"/>
                <a:sym typeface="Symbol" panose="05050102010706020507" pitchFamily="18" charset="2"/>
              </a:rPr>
              <a:t> </a:t>
            </a:r>
            <a:r>
              <a:rPr lang="en-US" altLang="zh-CN" sz="2200" b="1" dirty="0">
                <a:latin typeface="+mn-ea"/>
                <a:sym typeface="Symbol" charset="2"/>
              </a:rPr>
              <a:t>	</a:t>
            </a:r>
            <a:endParaRPr lang="zh-CN" altLang="en-US" sz="2200" b="1" dirty="0">
              <a:latin typeface="+mn-ea"/>
              <a:sym typeface="Symbol" charset="2"/>
            </a:endParaRPr>
          </a:p>
          <a:p>
            <a:pPr>
              <a:lnSpc>
                <a:spcPct val="110000"/>
              </a:lnSpc>
              <a:spcBef>
                <a:spcPct val="30000"/>
              </a:spcBef>
              <a:buNone/>
            </a:pPr>
            <a:r>
              <a:rPr lang="zh-CN" altLang="en-US" sz="2200" b="1" dirty="0">
                <a:latin typeface="+mn-ea"/>
                <a:sym typeface="Symbol" charset="2"/>
              </a:rPr>
              <a:t>   </a:t>
            </a:r>
            <a:r>
              <a:rPr lang="en-US" altLang="zh-CN" sz="2200" b="1" dirty="0">
                <a:latin typeface="+mn-ea"/>
                <a:sym typeface="Symbol" charset="2"/>
              </a:rPr>
              <a:t>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kumimoji="1" lang="en-US" altLang="zh-CN" sz="2000" dirty="0">
                <a:latin typeface="+mn-ea"/>
                <a:sym typeface="Symbol" panose="05050102010706020507" pitchFamily="18" charset="2"/>
              </a:rPr>
              <a:t> </a:t>
            </a:r>
            <a:r>
              <a:rPr lang="en-US" altLang="zh-CN" sz="2200" dirty="0">
                <a:latin typeface="+mn-ea"/>
                <a:sym typeface="Symbol" panose="05050102010706020507" pitchFamily="18" charset="2"/>
              </a:rPr>
              <a:t>(</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q</a:t>
            </a:r>
            <a:r>
              <a:rPr lang="en-US" altLang="zh-CN" sz="2200" dirty="0">
                <a:latin typeface="+mn-ea"/>
                <a:sym typeface="Symbol" panose="05050102010706020507" pitchFamily="18" charset="2"/>
              </a:rPr>
              <a:t>  </a:t>
            </a:r>
            <a:r>
              <a:rPr lang="en-US" altLang="zh-CN" sz="2200" i="1" dirty="0">
                <a:latin typeface="+mn-ea"/>
                <a:sym typeface="Symbol" panose="05050102010706020507" pitchFamily="18" charset="2"/>
              </a:rPr>
              <a:t>p</a:t>
            </a:r>
            <a:r>
              <a:rPr lang="en-US" altLang="zh-CN" sz="2200" dirty="0">
                <a:latin typeface="+mn-ea"/>
                <a:sym typeface="Symbol" panose="05050102010706020507" pitchFamily="18" charset="2"/>
              </a:rPr>
              <a:t>)</a:t>
            </a:r>
          </a:p>
          <a:p>
            <a:pPr>
              <a:lnSpc>
                <a:spcPct val="110000"/>
              </a:lnSpc>
              <a:spcBef>
                <a:spcPct val="30000"/>
              </a:spcBef>
              <a:buNone/>
            </a:pPr>
            <a:r>
              <a:rPr lang="zh-CN" altLang="en-US" sz="2200" b="1" dirty="0">
                <a:latin typeface="+mn-ea"/>
                <a:sym typeface="Symbol" charset="2"/>
              </a:rPr>
              <a:t>			</a:t>
            </a:r>
            <a:r>
              <a:rPr lang="en-US" altLang="zh-CN" sz="2200" dirty="0">
                <a:latin typeface="+mn-ea"/>
                <a:sym typeface="Symbol" charset="2"/>
              </a:rPr>
              <a:t> </a:t>
            </a:r>
            <a:r>
              <a:rPr lang="zh-CN" altLang="en-US" sz="2200" dirty="0">
                <a:latin typeface="+mn-ea"/>
                <a:sym typeface="Symbol" charset="2"/>
              </a:rPr>
              <a:t>    </a:t>
            </a:r>
            <a:r>
              <a:rPr lang="en-US" altLang="zh-CN" sz="2200" i="1" dirty="0" err="1">
                <a:latin typeface="+mn-ea"/>
                <a:sym typeface="Symbol" panose="05050102010706020507" pitchFamily="18" charset="2"/>
              </a:rPr>
              <a:t>p</a:t>
            </a:r>
            <a:r>
              <a:rPr lang="en-US" altLang="zh-CN" sz="2200" dirty="0" err="1">
                <a:latin typeface="+mn-ea"/>
                <a:sym typeface="Symbol" charset="2"/>
              </a:rPr>
              <a:t></a:t>
            </a:r>
            <a:r>
              <a:rPr lang="en-US" altLang="zh-CN" sz="2200" i="1" dirty="0" err="1">
                <a:latin typeface="+mn-ea"/>
                <a:sym typeface="Symbol" panose="05050102010706020507" pitchFamily="18" charset="2"/>
              </a:rPr>
              <a:t>q</a:t>
            </a:r>
            <a:r>
              <a:rPr lang="en-US" altLang="zh-CN" sz="2200" i="1" dirty="0">
                <a:latin typeface="+mn-ea"/>
                <a:sym typeface="Symbol" panose="05050102010706020507" pitchFamily="18" charset="2"/>
              </a:rPr>
              <a:t> </a:t>
            </a:r>
            <a:r>
              <a:rPr lang="en-US" altLang="zh-CN" sz="2200" dirty="0">
                <a:latin typeface="+mn-ea"/>
                <a:sym typeface="Symbol" charset="2"/>
              </a:rPr>
              <a:t>≡(</a:t>
            </a:r>
            <a:r>
              <a:rPr lang="en-US" altLang="zh-CN" sz="2200" i="1" dirty="0" err="1">
                <a:latin typeface="+mn-ea"/>
                <a:sym typeface="Symbol" panose="05050102010706020507" pitchFamily="18" charset="2"/>
              </a:rPr>
              <a:t>p</a:t>
            </a:r>
            <a:r>
              <a:rPr lang="en-US" altLang="zh-CN" sz="2200" dirty="0" err="1">
                <a:latin typeface="+mn-ea"/>
                <a:sym typeface="Symbol" charset="2"/>
              </a:rPr>
              <a:t></a:t>
            </a:r>
            <a:r>
              <a:rPr lang="en-US" altLang="zh-CN" sz="2200" i="1" dirty="0" err="1">
                <a:latin typeface="+mn-ea"/>
                <a:sym typeface="Symbol" panose="05050102010706020507" pitchFamily="18" charset="2"/>
              </a:rPr>
              <a:t>q</a:t>
            </a:r>
            <a:r>
              <a:rPr lang="en-US" altLang="zh-CN" sz="2200" dirty="0">
                <a:latin typeface="+mn-ea"/>
                <a:sym typeface="Symbol" charset="2"/>
              </a:rPr>
              <a:t>)(¬</a:t>
            </a:r>
            <a:r>
              <a:rPr lang="en-US" altLang="zh-CN" sz="2200" i="1" dirty="0">
                <a:latin typeface="+mn-ea"/>
                <a:sym typeface="Symbol" panose="05050102010706020507" pitchFamily="18" charset="2"/>
              </a:rPr>
              <a:t>p</a:t>
            </a:r>
            <a:r>
              <a:rPr lang="en-US" altLang="zh-CN" sz="2200" dirty="0">
                <a:latin typeface="+mn-ea"/>
                <a:sym typeface="Symbol" charset="2"/>
              </a:rPr>
              <a:t>¬</a:t>
            </a:r>
            <a:r>
              <a:rPr lang="en-US" altLang="zh-CN" sz="2200" i="1" dirty="0">
                <a:latin typeface="+mn-ea"/>
                <a:sym typeface="Symbol" panose="05050102010706020507" pitchFamily="18" charset="2"/>
              </a:rPr>
              <a:t>q</a:t>
            </a:r>
            <a:r>
              <a:rPr lang="en-US" altLang="zh-CN" sz="2200" dirty="0">
                <a:latin typeface="+mn-ea"/>
                <a:sym typeface="Symbol" charset="2"/>
              </a:rPr>
              <a:t>)</a:t>
            </a:r>
            <a:endParaRPr lang="en-US" altLang="zh-CN" sz="2200" b="1" dirty="0">
              <a:latin typeface="+mn-ea"/>
              <a:sym typeface="Symbol" charset="2"/>
            </a:endParaRPr>
          </a:p>
          <a:p>
            <a:pPr>
              <a:lnSpc>
                <a:spcPct val="110000"/>
              </a:lnSpc>
              <a:spcBef>
                <a:spcPct val="30000"/>
              </a:spcBef>
              <a:buNone/>
            </a:pPr>
            <a:r>
              <a:rPr lang="zh-CN" altLang="en-US" sz="2200" b="1" dirty="0">
                <a:latin typeface="+mn-ea"/>
                <a:sym typeface="Symbol" charset="2"/>
              </a:rPr>
              <a:t>    假言易位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kumimoji="1" lang="en-US" altLang="zh-CN" sz="2000" dirty="0">
                <a:latin typeface="+mn-ea"/>
                <a:sym typeface="Symbol" panose="05050102010706020507" pitchFamily="18" charset="2"/>
              </a:rPr>
              <a:t>  </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q</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r>
              <a:rPr lang="en-US" altLang="zh-CN" sz="2200" b="1" dirty="0">
                <a:latin typeface="+mn-ea"/>
                <a:sym typeface="Symbol" charset="2"/>
              </a:rPr>
              <a:t>  	</a:t>
            </a:r>
          </a:p>
          <a:p>
            <a:pPr>
              <a:lnSpc>
                <a:spcPct val="110000"/>
              </a:lnSpc>
              <a:spcBef>
                <a:spcPct val="30000"/>
              </a:spcBef>
              <a:buNone/>
            </a:pPr>
            <a:r>
              <a:rPr lang="zh-CN" altLang="en-US" sz="2200" b="1" dirty="0">
                <a:latin typeface="+mn-ea"/>
                <a:sym typeface="Symbol" charset="2"/>
              </a:rPr>
              <a:t>                                   </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kumimoji="1" lang="en-US" altLang="zh-CN" sz="2000" dirty="0">
                <a:latin typeface="+mn-ea"/>
                <a:sym typeface="Symbol" panose="05050102010706020507" pitchFamily="18" charset="2"/>
              </a:rPr>
              <a:t>  </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q</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r>
              <a:rPr lang="en-US" altLang="zh-CN" sz="2200" b="1" dirty="0">
                <a:latin typeface="+mn-ea"/>
                <a:sym typeface="Symbol" charset="2"/>
              </a:rPr>
              <a:t> 	</a:t>
            </a:r>
            <a:endParaRPr lang="zh-CN" altLang="en-US" sz="2200" b="1" dirty="0">
              <a:latin typeface="+mn-ea"/>
              <a:sym typeface="Symbol" charset="2"/>
            </a:endParaRPr>
          </a:p>
          <a:p>
            <a:pPr>
              <a:lnSpc>
                <a:spcPct val="110000"/>
              </a:lnSpc>
              <a:spcBef>
                <a:spcPct val="30000"/>
              </a:spcBef>
              <a:buNone/>
            </a:pPr>
            <a:r>
              <a:rPr lang="zh-CN" altLang="en-US" sz="2200" b="1" dirty="0">
                <a:latin typeface="+mn-ea"/>
                <a:sym typeface="Symbol" charset="2"/>
              </a:rPr>
              <a:t>       归缪论	     </a:t>
            </a:r>
            <a:r>
              <a:rPr lang="en-US" altLang="zh-CN" sz="2200" dirty="0">
                <a:latin typeface="+mn-ea"/>
                <a:sym typeface="Symbol" panose="05050102010706020507" pitchFamily="18" charset="2"/>
              </a:rPr>
              <a:t>(</a:t>
            </a:r>
            <a:r>
              <a:rPr lang="en-US" altLang="zh-CN" sz="2200" i="1" dirty="0" err="1">
                <a:latin typeface="+mn-ea"/>
                <a:sym typeface="Symbol" panose="05050102010706020507" pitchFamily="18" charset="2"/>
              </a:rPr>
              <a:t>p</a:t>
            </a:r>
            <a:r>
              <a:rPr lang="en-US" altLang="zh-CN" sz="2200" dirty="0" err="1">
                <a:latin typeface="+mn-ea"/>
                <a:sym typeface="Symbol" panose="05050102010706020507" pitchFamily="18" charset="2"/>
              </a:rPr>
              <a:t></a:t>
            </a:r>
            <a:r>
              <a:rPr lang="en-US" altLang="zh-CN" sz="2200" i="1" dirty="0" err="1">
                <a:latin typeface="+mn-ea"/>
                <a:sym typeface="Symbol" panose="05050102010706020507" pitchFamily="18" charset="2"/>
              </a:rPr>
              <a:t>q</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q</a:t>
            </a:r>
            <a:r>
              <a:rPr lang="en-US" altLang="zh-CN" sz="2200" dirty="0">
                <a:latin typeface="+mn-ea"/>
                <a:sym typeface="Symbol" panose="05050102010706020507" pitchFamily="18" charset="2"/>
              </a:rPr>
              <a:t>)</a:t>
            </a:r>
            <a:r>
              <a:rPr kumimoji="1" lang="en-US" altLang="zh-CN" sz="2000" i="1" dirty="0">
                <a:latin typeface="+mn-ea"/>
                <a:sym typeface="Symbol" panose="05050102010706020507" pitchFamily="18" charset="2"/>
              </a:rPr>
              <a:t> </a:t>
            </a:r>
            <a:r>
              <a:rPr kumimoji="1" lang="en-US" altLang="zh-CN" sz="2000" dirty="0">
                <a:latin typeface="+mn-ea"/>
                <a:sym typeface="Symbol" panose="05050102010706020507" pitchFamily="18" charset="2"/>
              </a:rPr>
              <a:t></a:t>
            </a:r>
            <a:r>
              <a:rPr kumimoji="1" lang="en-US" altLang="zh-CN" sz="2000" i="1" dirty="0">
                <a:latin typeface="+mn-ea"/>
                <a:sym typeface="Symbol" panose="05050102010706020507" pitchFamily="18" charset="2"/>
              </a:rPr>
              <a:t> </a:t>
            </a:r>
            <a:r>
              <a:rPr lang="en-US" altLang="zh-CN" sz="2200" dirty="0">
                <a:latin typeface="+mn-ea"/>
                <a:sym typeface="Symbol" panose="05050102010706020507" pitchFamily="18" charset="2"/>
              </a:rPr>
              <a:t>¬</a:t>
            </a:r>
            <a:r>
              <a:rPr lang="en-US" altLang="zh-CN" sz="2200" i="1" dirty="0">
                <a:latin typeface="+mn-ea"/>
                <a:sym typeface="Symbol" panose="05050102010706020507" pitchFamily="18" charset="2"/>
              </a:rPr>
              <a:t>p</a:t>
            </a:r>
            <a:endParaRPr lang="en-US" altLang="zh-CN" sz="2200" b="1" dirty="0">
              <a:latin typeface="+mn-ea"/>
              <a:sym typeface="Symbol" charset="2"/>
            </a:endParaRPr>
          </a:p>
        </p:txBody>
      </p:sp>
      <p:sp>
        <p:nvSpPr>
          <p:cNvPr id="26632" name="Line 7"/>
          <p:cNvSpPr>
            <a:spLocks noChangeShapeType="1"/>
          </p:cNvSpPr>
          <p:nvPr/>
        </p:nvSpPr>
        <p:spPr bwMode="auto">
          <a:xfrm>
            <a:off x="1465263" y="2139950"/>
            <a:ext cx="53340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6633" name="Line 9"/>
          <p:cNvSpPr>
            <a:spLocks noChangeShapeType="1"/>
          </p:cNvSpPr>
          <p:nvPr/>
        </p:nvSpPr>
        <p:spPr bwMode="auto">
          <a:xfrm>
            <a:off x="1476375" y="1649413"/>
            <a:ext cx="0" cy="4722812"/>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6634" name="Line 7"/>
          <p:cNvSpPr>
            <a:spLocks noChangeShapeType="1"/>
          </p:cNvSpPr>
          <p:nvPr/>
        </p:nvSpPr>
        <p:spPr bwMode="auto">
          <a:xfrm>
            <a:off x="1454150" y="1646238"/>
            <a:ext cx="53340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6635" name="Line 8"/>
          <p:cNvSpPr>
            <a:spLocks noChangeShapeType="1"/>
          </p:cNvSpPr>
          <p:nvPr/>
        </p:nvSpPr>
        <p:spPr bwMode="auto">
          <a:xfrm flipH="1">
            <a:off x="3276600" y="1646238"/>
            <a:ext cx="0" cy="4751387"/>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6636" name="Line 8"/>
          <p:cNvSpPr>
            <a:spLocks noChangeShapeType="1"/>
          </p:cNvSpPr>
          <p:nvPr/>
        </p:nvSpPr>
        <p:spPr bwMode="auto">
          <a:xfrm>
            <a:off x="6804025" y="1620838"/>
            <a:ext cx="0" cy="4824412"/>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6637" name="Line 7"/>
          <p:cNvSpPr>
            <a:spLocks noChangeShapeType="1"/>
          </p:cNvSpPr>
          <p:nvPr/>
        </p:nvSpPr>
        <p:spPr bwMode="auto">
          <a:xfrm>
            <a:off x="1476375" y="6410325"/>
            <a:ext cx="5334000" cy="11113"/>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6" name="Oval 2"/>
          <p:cNvSpPr>
            <a:spLocks noChangeArrowheads="1"/>
          </p:cNvSpPr>
          <p:nvPr/>
        </p:nvSpPr>
        <p:spPr bwMode="auto">
          <a:xfrm rot="5400000">
            <a:off x="1908175" y="2581275"/>
            <a:ext cx="936625" cy="1800225"/>
          </a:xfrm>
          <a:prstGeom prst="ellipse">
            <a:avLst/>
          </a:prstGeom>
          <a:solidFill>
            <a:srgbClr val="CCFFCC">
              <a:alpha val="50195"/>
            </a:srgbClr>
          </a:solidFill>
          <a:ln w="9525">
            <a:solidFill>
              <a:srgbClr val="339966"/>
            </a:solidFill>
            <a:round/>
            <a:headEnd/>
            <a:tailEnd/>
          </a:ln>
        </p:spPr>
        <p:txBody>
          <a:bodyPr wrap="none" anchor="ct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endParaRPr lang="zh-CN" altLang="en-US" sz="1800" b="1">
              <a:latin typeface="Arial" charset="0"/>
              <a:ea typeface="宋体" charset="0"/>
            </a:endParaRPr>
          </a:p>
        </p:txBody>
      </p:sp>
      <p:sp>
        <p:nvSpPr>
          <p:cNvPr id="26639" name="Text Box 28"/>
          <p:cNvSpPr txBox="1">
            <a:spLocks noChangeArrowheads="1"/>
          </p:cNvSpPr>
          <p:nvPr/>
        </p:nvSpPr>
        <p:spPr bwMode="auto">
          <a:xfrm>
            <a:off x="539750" y="3302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50000"/>
              </a:spcBef>
              <a:buClrTx/>
              <a:buSzTx/>
              <a:buFontTx/>
              <a:buNone/>
            </a:pPr>
            <a:r>
              <a:rPr lang="zh-CN" altLang="en-US" sz="1800" b="1" dirty="0">
                <a:latin typeface="Times New Roman" charset="0"/>
                <a:ea typeface="楷体_GB2312" charset="0"/>
              </a:rPr>
              <a:t>否定律</a:t>
            </a:r>
          </a:p>
        </p:txBody>
      </p:sp>
    </p:spTree>
    <p:extLst>
      <p:ext uri="{BB962C8B-B14F-4D97-AF65-F5344CB8AC3E}">
        <p14:creationId xmlns:p14="http://schemas.microsoft.com/office/powerpoint/2010/main" val="1064018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ox(i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逻辑等价的判定</a:t>
            </a:r>
            <a:endParaRPr lang="en-US" dirty="0"/>
          </a:p>
        </p:txBody>
      </p:sp>
      <p:sp>
        <p:nvSpPr>
          <p:cNvPr id="3" name="Content Placeholder 2"/>
          <p:cNvSpPr>
            <a:spLocks noGrp="1"/>
          </p:cNvSpPr>
          <p:nvPr>
            <p:ph sz="quarter" idx="1"/>
          </p:nvPr>
        </p:nvSpPr>
        <p:spPr/>
        <p:txBody>
          <a:bodyPr>
            <a:normAutofit/>
          </a:bodyPr>
          <a:lstStyle/>
          <a:p>
            <a:r>
              <a:rPr lang="en-US" altLang="zh-CN" sz="2400" dirty="0">
                <a:latin typeface="Times New Roman" charset="0"/>
                <a:ea typeface="楷体_GB2312" charset="0"/>
                <a:sym typeface="Symbol" charset="2"/>
              </a:rPr>
              <a:t> </a:t>
            </a:r>
            <a:r>
              <a:rPr lang="en-US" altLang="zh-CN" sz="2400" dirty="0">
                <a:latin typeface="Times New Roman" charset="0"/>
                <a:sym typeface="Symbol" charset="2"/>
              </a:rPr>
              <a:t>¬</a:t>
            </a:r>
            <a:r>
              <a:rPr kumimoji="1" lang="en-US" altLang="zh-CN" sz="2400" dirty="0">
                <a:latin typeface="Times New Roman" charset="0"/>
              </a:rPr>
              <a:t>(</a:t>
            </a:r>
            <a:r>
              <a:rPr kumimoji="1" lang="en-US" altLang="zh-CN" sz="2400" i="1" dirty="0" err="1">
                <a:latin typeface="Times New Roman" charset="0"/>
              </a:rPr>
              <a:t>p</a:t>
            </a:r>
            <a:r>
              <a:rPr kumimoji="1" lang="en-US" altLang="zh-CN" sz="2400" dirty="0" err="1">
                <a:latin typeface="Times New Roman" charset="0"/>
                <a:sym typeface="Symbol" charset="2"/>
              </a:rPr>
              <a:t></a:t>
            </a:r>
            <a:r>
              <a:rPr kumimoji="1" lang="en-US" altLang="zh-CN" sz="2400" i="1" dirty="0" err="1">
                <a:latin typeface="Times New Roman" charset="0"/>
                <a:sym typeface="Symbol" charset="2"/>
              </a:rPr>
              <a:t>q</a:t>
            </a:r>
            <a:r>
              <a:rPr kumimoji="1" lang="en-US" altLang="zh-CN" sz="2400" dirty="0">
                <a:latin typeface="Times New Roman" charset="0"/>
                <a:sym typeface="Symbol" charset="2"/>
              </a:rPr>
              <a:t>)</a:t>
            </a:r>
            <a:r>
              <a:rPr lang="zh-CN" altLang="en-US" sz="2400" dirty="0">
                <a:latin typeface="Times New Roman" charset="0"/>
              </a:rPr>
              <a:t>和</a:t>
            </a:r>
            <a:r>
              <a:rPr lang="en-US" altLang="zh-CN" sz="2400" i="1" dirty="0">
                <a:latin typeface="Times New Roman" charset="0"/>
                <a:sym typeface="Symbol" charset="2"/>
              </a:rPr>
              <a:t>p</a:t>
            </a:r>
            <a:r>
              <a:rPr lang="en-US" altLang="zh-CN" sz="2400" dirty="0">
                <a:latin typeface="Times New Roman" charset="0"/>
                <a:sym typeface="Symbol" charset="2"/>
              </a:rPr>
              <a:t>¬</a:t>
            </a:r>
            <a:r>
              <a:rPr lang="en-US" altLang="zh-CN" sz="2400" i="1" dirty="0">
                <a:latin typeface="Times New Roman" charset="0"/>
                <a:sym typeface="Symbol" charset="2"/>
              </a:rPr>
              <a:t>q</a:t>
            </a:r>
            <a:r>
              <a:rPr lang="zh-CN" altLang="en-US" sz="2400" dirty="0">
                <a:latin typeface="Times New Roman" charset="0"/>
              </a:rPr>
              <a:t>是否逻辑等价？</a:t>
            </a:r>
            <a:endParaRPr lang="en-US" altLang="zh-CN" sz="2400" dirty="0">
              <a:latin typeface="Times New Roman" charset="0"/>
            </a:endParaRPr>
          </a:p>
          <a:p>
            <a:pPr marL="0" indent="0">
              <a:lnSpc>
                <a:spcPct val="110000"/>
              </a:lnSpc>
              <a:spcBef>
                <a:spcPct val="40000"/>
              </a:spcBef>
              <a:buClr>
                <a:schemeClr val="tx2"/>
              </a:buClr>
              <a:buSzPct val="70000"/>
              <a:buNone/>
            </a:pPr>
            <a:r>
              <a:rPr lang="zh-CN" altLang="en-US" sz="2400" dirty="0">
                <a:latin typeface="Times New Roman" charset="0"/>
                <a:sym typeface="Symbol" charset="2"/>
              </a:rPr>
              <a:t>	</a:t>
            </a:r>
            <a:r>
              <a:rPr lang="en-US" altLang="zh-CN" sz="2400" dirty="0">
                <a:latin typeface="Times New Roman" charset="0"/>
                <a:sym typeface="Symbol" charset="2"/>
              </a:rPr>
              <a:t>¬</a:t>
            </a:r>
            <a:r>
              <a:rPr kumimoji="1" lang="en-US" altLang="zh-CN" sz="2400" dirty="0">
                <a:latin typeface="Times New Roman" charset="0"/>
              </a:rPr>
              <a:t>(</a:t>
            </a:r>
            <a:r>
              <a:rPr kumimoji="1" lang="en-US" altLang="zh-CN" sz="2400" i="1" dirty="0" err="1">
                <a:latin typeface="Times New Roman" charset="0"/>
              </a:rPr>
              <a:t>p</a:t>
            </a:r>
            <a:r>
              <a:rPr kumimoji="1" lang="en-US" altLang="zh-CN" sz="2400" dirty="0" err="1">
                <a:latin typeface="Times New Roman" charset="0"/>
                <a:sym typeface="Symbol" charset="2"/>
              </a:rPr>
              <a:t></a:t>
            </a:r>
            <a:r>
              <a:rPr kumimoji="1" lang="en-US" altLang="zh-CN" sz="2400" i="1" dirty="0" err="1">
                <a:latin typeface="Times New Roman" charset="0"/>
                <a:sym typeface="Symbol" charset="2"/>
              </a:rPr>
              <a:t>q</a:t>
            </a:r>
            <a:r>
              <a:rPr kumimoji="1" lang="en-US" altLang="zh-CN" sz="2400" dirty="0">
                <a:latin typeface="Times New Roman" charset="0"/>
                <a:sym typeface="Symbol" charset="2"/>
              </a:rPr>
              <a:t>)  </a:t>
            </a:r>
            <a:r>
              <a:rPr lang="en-US" altLang="zh-CN" sz="2400" dirty="0">
                <a:latin typeface="Times New Roman" charset="0"/>
                <a:sym typeface="Symbol" charset="2"/>
              </a:rPr>
              <a:t>¬</a:t>
            </a:r>
            <a:r>
              <a:rPr kumimoji="1" lang="en-US" altLang="zh-CN" sz="2400" dirty="0">
                <a:latin typeface="Times New Roman" charset="0"/>
              </a:rPr>
              <a:t>(</a:t>
            </a:r>
            <a:r>
              <a:rPr lang="en-US" altLang="zh-CN" sz="2400" dirty="0">
                <a:latin typeface="Times New Roman" charset="0"/>
                <a:sym typeface="Symbol" charset="2"/>
              </a:rPr>
              <a:t>¬</a:t>
            </a:r>
            <a:r>
              <a:rPr kumimoji="1" lang="en-US" altLang="zh-CN" sz="2400" i="1" dirty="0" err="1">
                <a:latin typeface="Times New Roman" charset="0"/>
              </a:rPr>
              <a:t>p</a:t>
            </a:r>
            <a:r>
              <a:rPr lang="en-US" altLang="zh-CN" sz="2400" dirty="0" err="1">
                <a:latin typeface="Times New Roman" charset="0"/>
                <a:sym typeface="Symbol" charset="2"/>
              </a:rPr>
              <a:t></a:t>
            </a:r>
            <a:r>
              <a:rPr kumimoji="1" lang="en-US" altLang="zh-CN" sz="2400" i="1" dirty="0" err="1">
                <a:latin typeface="Times New Roman" charset="0"/>
                <a:sym typeface="Symbol" charset="2"/>
              </a:rPr>
              <a:t>q</a:t>
            </a:r>
            <a:r>
              <a:rPr kumimoji="1" lang="en-US" altLang="zh-CN" sz="2400" dirty="0">
                <a:latin typeface="Times New Roman" charset="0"/>
                <a:sym typeface="Symbol" charset="2"/>
              </a:rPr>
              <a:t>) </a:t>
            </a:r>
          </a:p>
          <a:p>
            <a:pPr marL="0" indent="0">
              <a:lnSpc>
                <a:spcPct val="110000"/>
              </a:lnSpc>
              <a:spcBef>
                <a:spcPct val="40000"/>
              </a:spcBef>
              <a:buClr>
                <a:schemeClr val="tx2"/>
              </a:buClr>
              <a:buSzPct val="70000"/>
              <a:buNone/>
            </a:pPr>
            <a:r>
              <a:rPr kumimoji="1" lang="zh-CN" altLang="en-US" sz="2400" i="1" dirty="0">
                <a:latin typeface="Times New Roman" charset="0"/>
                <a:sym typeface="Symbol" charset="2"/>
              </a:rPr>
              <a:t>	</a:t>
            </a:r>
            <a:r>
              <a:rPr kumimoji="1" lang="en-US" altLang="zh-CN" sz="2400" i="1" dirty="0">
                <a:latin typeface="Times New Roman" charset="0"/>
                <a:sym typeface="Symbol" charset="2"/>
              </a:rPr>
              <a:t>              </a:t>
            </a:r>
            <a:r>
              <a:rPr kumimoji="1" lang="en-US" altLang="zh-CN" sz="2400" dirty="0">
                <a:latin typeface="Times New Roman" charset="0"/>
                <a:sym typeface="Symbol" charset="2"/>
              </a:rPr>
              <a:t> </a:t>
            </a:r>
            <a:r>
              <a:rPr lang="en-US" altLang="zh-CN" sz="2400" dirty="0">
                <a:latin typeface="Times New Roman" charset="0"/>
                <a:sym typeface="Symbol" charset="2"/>
              </a:rPr>
              <a:t>¬</a:t>
            </a:r>
            <a:r>
              <a:rPr kumimoji="1" lang="en-US" altLang="zh-CN" sz="2400" dirty="0">
                <a:latin typeface="Times New Roman" charset="0"/>
              </a:rPr>
              <a:t>(</a:t>
            </a:r>
            <a:r>
              <a:rPr lang="en-US" altLang="zh-CN" sz="2400" dirty="0">
                <a:latin typeface="Times New Roman" charset="0"/>
                <a:sym typeface="Symbol" charset="2"/>
              </a:rPr>
              <a:t>¬</a:t>
            </a:r>
            <a:r>
              <a:rPr kumimoji="1" lang="en-US" altLang="zh-CN" sz="2400" i="1" dirty="0">
                <a:latin typeface="Times New Roman" charset="0"/>
              </a:rPr>
              <a:t>p</a:t>
            </a:r>
            <a:r>
              <a:rPr kumimoji="1" lang="en-US" altLang="zh-CN" sz="2400" dirty="0">
                <a:latin typeface="Times New Roman" charset="0"/>
              </a:rPr>
              <a:t>)</a:t>
            </a:r>
            <a:r>
              <a:rPr lang="en-US" altLang="zh-CN" sz="2400" dirty="0">
                <a:latin typeface="Times New Roman" charset="0"/>
                <a:sym typeface="Symbol" charset="2"/>
              </a:rPr>
              <a:t>  ¬</a:t>
            </a:r>
            <a:r>
              <a:rPr lang="en-US" altLang="zh-CN" sz="2400" i="1" dirty="0">
                <a:latin typeface="Times New Roman" charset="0"/>
                <a:sym typeface="Symbol" charset="2"/>
              </a:rPr>
              <a:t>q</a:t>
            </a:r>
          </a:p>
          <a:p>
            <a:pPr marL="0" indent="0">
              <a:lnSpc>
                <a:spcPct val="110000"/>
              </a:lnSpc>
              <a:spcBef>
                <a:spcPct val="40000"/>
              </a:spcBef>
              <a:buClr>
                <a:schemeClr val="tx2"/>
              </a:buClr>
              <a:buSzPct val="70000"/>
              <a:buNone/>
            </a:pPr>
            <a:r>
              <a:rPr kumimoji="1" lang="zh-CN" altLang="en-US" sz="2400" dirty="0">
                <a:latin typeface="Times New Roman" charset="0"/>
                <a:sym typeface="Symbol" charset="2"/>
              </a:rPr>
              <a:t>	</a:t>
            </a:r>
            <a:r>
              <a:rPr kumimoji="1" lang="en-US" altLang="zh-CN" sz="2400" dirty="0">
                <a:latin typeface="Times New Roman" charset="0"/>
                <a:sym typeface="Symbol" charset="2"/>
              </a:rPr>
              <a:t>               </a:t>
            </a:r>
            <a:r>
              <a:rPr lang="en-US" altLang="zh-CN" sz="2400" dirty="0">
                <a:latin typeface="Times New Roman" charset="0"/>
                <a:sym typeface="Symbol" charset="2"/>
              </a:rPr>
              <a:t> </a:t>
            </a:r>
            <a:r>
              <a:rPr kumimoji="1" lang="en-US" altLang="zh-CN" sz="2400" i="1" dirty="0">
                <a:latin typeface="Times New Roman" charset="0"/>
              </a:rPr>
              <a:t>p</a:t>
            </a:r>
            <a:r>
              <a:rPr kumimoji="1" lang="en-US" altLang="zh-CN" sz="2400" dirty="0">
                <a:latin typeface="Times New Roman" charset="0"/>
              </a:rPr>
              <a:t> </a:t>
            </a:r>
            <a:r>
              <a:rPr lang="en-US" altLang="zh-CN" sz="2400" dirty="0">
                <a:latin typeface="Times New Roman" charset="0"/>
                <a:sym typeface="Symbol" charset="2"/>
              </a:rPr>
              <a:t> ¬</a:t>
            </a:r>
            <a:r>
              <a:rPr lang="en-US" altLang="zh-CN" sz="2400" i="1" dirty="0">
                <a:latin typeface="Times New Roman" charset="0"/>
                <a:sym typeface="Symbol" charset="2"/>
              </a:rPr>
              <a:t>q</a:t>
            </a:r>
            <a:endParaRPr lang="zh-CN" altLang="en-US" sz="2400" dirty="0"/>
          </a:p>
          <a:p>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en-US" altLang="zh-CN" sz="2400" i="1" dirty="0">
                <a:latin typeface="Times New Roman" pitchFamily="18" charset="0"/>
                <a:ea typeface="宋体" charset="-122"/>
                <a:sym typeface="Symbol" pitchFamily="18" charset="2"/>
              </a:rPr>
              <a:t> </a:t>
            </a:r>
            <a:r>
              <a:rPr kumimoji="1" lang="en-US" altLang="zh-CN" sz="2400" dirty="0">
                <a:latin typeface="Times New Roman" pitchFamily="18" charset="0"/>
                <a:ea typeface="宋体" charset="-122"/>
                <a:sym typeface="Symbol" pitchFamily="18" charset="2"/>
              </a:rPr>
              <a:t> </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zh-CN" altLang="en-US" sz="2400" kern="0" dirty="0">
                <a:latin typeface="+mn-ea"/>
              </a:rPr>
              <a:t>是否永真？</a:t>
            </a:r>
            <a:endParaRPr lang="en-US" altLang="zh-CN" sz="2400" kern="0" dirty="0">
              <a:latin typeface="+mn-ea"/>
            </a:endParaRPr>
          </a:p>
          <a:p>
            <a:pPr marL="0" indent="0">
              <a:lnSpc>
                <a:spcPct val="110000"/>
              </a:lnSpc>
              <a:spcBef>
                <a:spcPct val="40000"/>
              </a:spcBef>
              <a:buClr>
                <a:schemeClr val="tx2"/>
              </a:buClr>
              <a:buSzPct val="70000"/>
              <a:buNone/>
              <a:defRPr/>
            </a:pPr>
            <a:r>
              <a:rPr lang="zh-CN" altLang="en-US" sz="2400" i="1" dirty="0">
                <a:latin typeface="Times New Roman" pitchFamily="18" charset="0"/>
                <a:ea typeface="宋体" charset="-122"/>
                <a:sym typeface="Symbol" pitchFamily="18" charset="2"/>
              </a:rPr>
              <a:t>	</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en-US" altLang="zh-CN" sz="2400" i="1" dirty="0">
                <a:latin typeface="Times New Roman" pitchFamily="18" charset="0"/>
                <a:ea typeface="宋体" charset="-122"/>
                <a:sym typeface="Symbol" pitchFamily="18" charset="2"/>
              </a:rPr>
              <a:t> </a:t>
            </a:r>
            <a:r>
              <a:rPr kumimoji="1" lang="en-US" altLang="zh-CN" sz="2400" dirty="0">
                <a:latin typeface="Times New Roman" pitchFamily="18" charset="0"/>
                <a:ea typeface="宋体" charset="-122"/>
                <a:sym typeface="Symbol" pitchFamily="18" charset="2"/>
              </a:rPr>
              <a:t> </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en-US" altLang="zh-CN" sz="2400" i="1" dirty="0">
                <a:latin typeface="Times New Roman" pitchFamily="18" charset="0"/>
                <a:ea typeface="宋体" charset="-122"/>
                <a:sym typeface="Symbol" pitchFamily="18" charset="2"/>
              </a:rPr>
              <a:t>  </a:t>
            </a:r>
            <a:r>
              <a:rPr kumimoji="1" lang="en-US" altLang="zh-CN" sz="2400" dirty="0">
                <a:latin typeface="Times New Roman" pitchFamily="18" charset="0"/>
                <a:ea typeface="宋体" charset="-122"/>
                <a:sym typeface="Symbol"/>
              </a:rPr>
              <a:t> </a:t>
            </a:r>
            <a:r>
              <a:rPr lang="en-US" altLang="zh-CN" sz="2400" dirty="0">
                <a:latin typeface="Times New Roman" pitchFamily="18" charset="0"/>
                <a:ea typeface="宋体" charset="-122"/>
                <a:cs typeface="Arial" charset="0"/>
                <a:sym typeface="Symbol" pitchFamily="18" charset="2"/>
              </a:rPr>
              <a:t>¬</a:t>
            </a:r>
            <a:r>
              <a:rPr kumimoji="1" lang="en-US" altLang="zh-CN" sz="2400" dirty="0">
                <a:latin typeface="Times New Roman" pitchFamily="18" charset="0"/>
                <a:ea typeface="宋体" charset="-122"/>
              </a:rPr>
              <a:t>(</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kumimoji="1" lang="en-US" altLang="zh-CN" sz="2400" dirty="0">
                <a:latin typeface="Times New Roman" pitchFamily="18" charset="0"/>
                <a:ea typeface="宋体" charset="-122"/>
                <a:sym typeface="Symbol" pitchFamily="18" charset="2"/>
              </a:rPr>
              <a:t>)</a:t>
            </a:r>
            <a:r>
              <a:rPr lang="en-US" altLang="zh-CN" sz="2400" i="1" dirty="0">
                <a:latin typeface="Times New Roman" pitchFamily="18" charset="0"/>
                <a:ea typeface="宋体" charset="-122"/>
                <a:sym typeface="Symbol" pitchFamily="18" charset="2"/>
              </a:rPr>
              <a:t> </a:t>
            </a:r>
            <a:r>
              <a:rPr lang="en-US" altLang="zh-CN" sz="2400" dirty="0">
                <a:latin typeface="Times New Roman" pitchFamily="18" charset="0"/>
                <a:ea typeface="宋体" charset="-122"/>
                <a:sym typeface="Symbol" pitchFamily="18" charset="2"/>
              </a:rPr>
              <a:t></a:t>
            </a:r>
            <a:r>
              <a:rPr lang="en-US" altLang="zh-CN" sz="2400" i="1" dirty="0">
                <a:latin typeface="Times New Roman" pitchFamily="18" charset="0"/>
                <a:ea typeface="宋体" charset="-122"/>
                <a:sym typeface="Symbol" pitchFamily="18" charset="2"/>
              </a:rPr>
              <a:t> </a:t>
            </a:r>
            <a:r>
              <a:rPr kumimoji="1" lang="en-US" altLang="zh-CN" sz="2400" dirty="0">
                <a:latin typeface="Times New Roman" pitchFamily="18" charset="0"/>
                <a:ea typeface="宋体" charset="-122"/>
              </a:rPr>
              <a:t>(</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en-US" altLang="zh-CN" sz="2400" dirty="0">
                <a:latin typeface="Times New Roman" pitchFamily="18" charset="0"/>
                <a:ea typeface="宋体" charset="-122"/>
                <a:sym typeface="Symbol" pitchFamily="18" charset="2"/>
              </a:rPr>
              <a:t>)</a:t>
            </a:r>
            <a:r>
              <a:rPr kumimoji="1" lang="en-US" altLang="zh-CN" sz="2400" dirty="0">
                <a:latin typeface="Times New Roman" pitchFamily="18" charset="0"/>
                <a:ea typeface="宋体" charset="-122"/>
                <a:sym typeface="Symbol"/>
              </a:rPr>
              <a:t> </a:t>
            </a:r>
          </a:p>
          <a:p>
            <a:pPr marL="0" indent="0">
              <a:lnSpc>
                <a:spcPct val="110000"/>
              </a:lnSpc>
              <a:spcBef>
                <a:spcPct val="40000"/>
              </a:spcBef>
              <a:buClr>
                <a:schemeClr val="tx2"/>
              </a:buClr>
              <a:buSzPct val="70000"/>
              <a:buNone/>
              <a:defRPr/>
            </a:pPr>
            <a:r>
              <a:rPr kumimoji="1" lang="en-US" altLang="zh-CN" sz="2400" i="1" dirty="0">
                <a:latin typeface="Times New Roman" pitchFamily="18" charset="0"/>
                <a:ea typeface="宋体" charset="-122"/>
                <a:sym typeface="Symbol"/>
              </a:rPr>
              <a:t>                         </a:t>
            </a:r>
            <a:r>
              <a:rPr kumimoji="1" lang="zh-CN" altLang="en-US" sz="2400" i="1" dirty="0">
                <a:latin typeface="Times New Roman" pitchFamily="18" charset="0"/>
                <a:ea typeface="宋体" charset="-122"/>
                <a:sym typeface="Symbol"/>
              </a:rPr>
              <a:t>       </a:t>
            </a:r>
            <a:r>
              <a:rPr kumimoji="1" lang="en-US" altLang="zh-CN" sz="2400" i="1" dirty="0">
                <a:latin typeface="Times New Roman" pitchFamily="18" charset="0"/>
                <a:ea typeface="宋体" charset="-122"/>
                <a:sym typeface="Symbol"/>
              </a:rPr>
              <a:t> </a:t>
            </a:r>
            <a:r>
              <a:rPr kumimoji="1" lang="en-US" altLang="zh-CN" sz="2400" dirty="0">
                <a:latin typeface="Times New Roman" pitchFamily="18" charset="0"/>
                <a:ea typeface="宋体" charset="-122"/>
                <a:sym typeface="Symbol"/>
              </a:rPr>
              <a:t> </a:t>
            </a:r>
            <a:r>
              <a:rPr kumimoji="1" lang="en-US" altLang="zh-CN" sz="2400" dirty="0">
                <a:latin typeface="Times New Roman" pitchFamily="18" charset="0"/>
                <a:ea typeface="宋体" charset="-122"/>
              </a:rPr>
              <a:t>(</a:t>
            </a:r>
            <a:r>
              <a:rPr lang="en-US" altLang="zh-CN" sz="2400" dirty="0">
                <a:latin typeface="Times New Roman" pitchFamily="18" charset="0"/>
                <a:ea typeface="宋体" charset="-122"/>
                <a:cs typeface="Arial" charset="0"/>
                <a:sym typeface="Symbol" pitchFamily="18" charset="2"/>
              </a:rPr>
              <a:t>¬</a:t>
            </a:r>
            <a:r>
              <a:rPr kumimoji="1" lang="en-US" altLang="zh-CN" sz="2400" i="1" dirty="0">
                <a:latin typeface="Times New Roman" pitchFamily="18" charset="0"/>
                <a:ea typeface="宋体" charset="-122"/>
              </a:rPr>
              <a:t>p</a:t>
            </a:r>
            <a:r>
              <a:rPr lang="en-US" altLang="zh-CN" sz="2400" dirty="0">
                <a:latin typeface="Times New Roman" pitchFamily="18" charset="0"/>
                <a:ea typeface="宋体" charset="-122"/>
                <a:sym typeface="Symbol" pitchFamily="18" charset="2"/>
              </a:rPr>
              <a:t></a:t>
            </a:r>
            <a:r>
              <a:rPr lang="en-US" altLang="zh-CN" sz="2400" dirty="0">
                <a:latin typeface="Times New Roman" pitchFamily="18" charset="0"/>
                <a:ea typeface="宋体" charset="-122"/>
                <a:cs typeface="Arial" charset="0"/>
                <a:sym typeface="Symbol" pitchFamily="18" charset="2"/>
              </a:rPr>
              <a:t> ¬</a:t>
            </a:r>
            <a:r>
              <a:rPr lang="en-US" altLang="zh-CN" sz="2400" i="1" dirty="0">
                <a:latin typeface="Times New Roman" pitchFamily="18" charset="0"/>
                <a:ea typeface="宋体" charset="-122"/>
                <a:sym typeface="Symbol" pitchFamily="18" charset="2"/>
              </a:rPr>
              <a:t>q</a:t>
            </a:r>
            <a:r>
              <a:rPr kumimoji="1" lang="en-US" altLang="zh-CN" sz="2400" dirty="0">
                <a:latin typeface="Times New Roman" pitchFamily="18" charset="0"/>
                <a:ea typeface="宋体" charset="-122"/>
              </a:rPr>
              <a:t>)</a:t>
            </a:r>
            <a:r>
              <a:rPr lang="en-US" altLang="zh-CN" sz="2400" dirty="0">
                <a:latin typeface="Times New Roman" pitchFamily="18" charset="0"/>
                <a:ea typeface="宋体" charset="-122"/>
                <a:sym typeface="Symbol" pitchFamily="18" charset="2"/>
              </a:rPr>
              <a:t> </a:t>
            </a:r>
            <a:r>
              <a:rPr kumimoji="1" lang="en-US" altLang="zh-CN" sz="2400" dirty="0">
                <a:latin typeface="Times New Roman" pitchFamily="18" charset="0"/>
                <a:ea typeface="宋体" charset="-122"/>
              </a:rPr>
              <a:t> (</a:t>
            </a:r>
            <a:r>
              <a:rPr lang="en-US" altLang="zh-CN" sz="2400" i="1" dirty="0" err="1">
                <a:latin typeface="Times New Roman" pitchFamily="18" charset="0"/>
                <a:ea typeface="宋体" charset="-122"/>
                <a:sym typeface="Symbol" pitchFamily="18" charset="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q</a:t>
            </a:r>
            <a:r>
              <a:rPr lang="en-US" altLang="zh-CN" sz="2400" dirty="0">
                <a:latin typeface="Times New Roman" pitchFamily="18" charset="0"/>
                <a:ea typeface="宋体" charset="-122"/>
                <a:sym typeface="Symbol" pitchFamily="18" charset="2"/>
              </a:rPr>
              <a:t>)</a:t>
            </a:r>
            <a:r>
              <a:rPr kumimoji="1" lang="en-US" altLang="zh-CN" sz="2400" dirty="0">
                <a:latin typeface="Times New Roman" pitchFamily="18" charset="0"/>
                <a:ea typeface="宋体" charset="-122"/>
                <a:sym typeface="Symbol"/>
              </a:rPr>
              <a:t> </a:t>
            </a:r>
            <a:endParaRPr lang="en-US" altLang="zh-CN" sz="2400" i="1" dirty="0">
              <a:latin typeface="Times New Roman" pitchFamily="18" charset="0"/>
              <a:ea typeface="宋体" charset="-122"/>
              <a:sym typeface="Symbol" pitchFamily="18" charset="2"/>
            </a:endParaRPr>
          </a:p>
          <a:p>
            <a:pPr marL="0" indent="0">
              <a:lnSpc>
                <a:spcPct val="110000"/>
              </a:lnSpc>
              <a:spcBef>
                <a:spcPct val="40000"/>
              </a:spcBef>
              <a:buClr>
                <a:schemeClr val="tx2"/>
              </a:buClr>
              <a:buSzPct val="70000"/>
              <a:buNone/>
              <a:defRPr/>
            </a:pPr>
            <a:r>
              <a:rPr kumimoji="1" lang="en-US" altLang="zh-CN" sz="2400" dirty="0">
                <a:latin typeface="Times New Roman" pitchFamily="18" charset="0"/>
                <a:ea typeface="宋体" charset="-122"/>
                <a:sym typeface="Symbol"/>
              </a:rPr>
              <a:t>                         </a:t>
            </a:r>
            <a:r>
              <a:rPr kumimoji="1" lang="zh-CN" altLang="en-US" sz="2400" dirty="0">
                <a:latin typeface="Times New Roman" pitchFamily="18" charset="0"/>
                <a:ea typeface="宋体" charset="-122"/>
                <a:sym typeface="Symbol"/>
              </a:rPr>
              <a:t>       </a:t>
            </a:r>
            <a:r>
              <a:rPr kumimoji="1" lang="en-US" altLang="zh-CN" sz="2400" dirty="0">
                <a:latin typeface="Times New Roman" pitchFamily="18" charset="0"/>
                <a:ea typeface="宋体" charset="-122"/>
                <a:sym typeface="Symbol"/>
              </a:rPr>
              <a:t>  </a:t>
            </a:r>
            <a:r>
              <a:rPr lang="en-US" altLang="zh-CN" sz="2400" dirty="0">
                <a:latin typeface="Times New Roman" pitchFamily="18" charset="0"/>
                <a:ea typeface="宋体" charset="-122"/>
                <a:cs typeface="Arial" charset="0"/>
                <a:sym typeface="Symbol" pitchFamily="18" charset="2"/>
              </a:rPr>
              <a:t> ¬</a:t>
            </a:r>
            <a:r>
              <a:rPr kumimoji="1" lang="en-US" altLang="zh-CN" sz="2400" i="1" dirty="0" err="1">
                <a:latin typeface="Times New Roman" pitchFamily="18" charset="0"/>
                <a:ea typeface="宋体" charset="-122"/>
              </a:rPr>
              <a:t>p</a:t>
            </a:r>
            <a:r>
              <a:rPr lang="en-US" altLang="zh-CN" sz="2400" dirty="0" err="1">
                <a:latin typeface="Times New Roman" pitchFamily="18" charset="0"/>
                <a:ea typeface="宋体" charset="-122"/>
                <a:sym typeface="Symbol" pitchFamily="18" charset="2"/>
              </a:rPr>
              <a:t></a:t>
            </a:r>
            <a:r>
              <a:rPr lang="en-US" altLang="zh-CN" sz="2400" i="1" dirty="0" err="1">
                <a:latin typeface="Times New Roman" pitchFamily="18" charset="0"/>
                <a:ea typeface="宋体" charset="-122"/>
                <a:sym typeface="Symbol" pitchFamily="18" charset="2"/>
              </a:rPr>
              <a:t>p</a:t>
            </a:r>
            <a:r>
              <a:rPr lang="en-US" altLang="zh-CN" sz="2400" dirty="0">
                <a:latin typeface="Times New Roman" pitchFamily="18" charset="0"/>
                <a:ea typeface="宋体" charset="-122"/>
                <a:cs typeface="Arial" charset="0"/>
                <a:sym typeface="Symbol" pitchFamily="18" charset="2"/>
              </a:rPr>
              <a:t> </a:t>
            </a:r>
            <a:r>
              <a:rPr lang="en-US" altLang="zh-CN" sz="2400" dirty="0">
                <a:latin typeface="Times New Roman" pitchFamily="18" charset="0"/>
                <a:ea typeface="宋体" charset="-122"/>
                <a:sym typeface="Symbol" pitchFamily="18" charset="2"/>
              </a:rPr>
              <a:t></a:t>
            </a:r>
            <a:r>
              <a:rPr lang="en-US" altLang="zh-CN" sz="2400" dirty="0">
                <a:latin typeface="Times New Roman" pitchFamily="18" charset="0"/>
                <a:ea typeface="宋体" charset="-122"/>
                <a:cs typeface="Arial" charset="0"/>
                <a:sym typeface="Symbol" pitchFamily="18" charset="2"/>
              </a:rPr>
              <a:t>¬</a:t>
            </a:r>
            <a:r>
              <a:rPr lang="en-US" altLang="zh-CN" sz="2400" i="1" dirty="0">
                <a:latin typeface="Times New Roman" pitchFamily="18" charset="0"/>
                <a:ea typeface="宋体" charset="-122"/>
                <a:sym typeface="Symbol" pitchFamily="18" charset="2"/>
              </a:rPr>
              <a:t>q</a:t>
            </a:r>
            <a:r>
              <a:rPr lang="en-US" altLang="zh-CN" sz="2400" dirty="0">
                <a:latin typeface="Times New Roman" pitchFamily="18" charset="0"/>
                <a:ea typeface="宋体" charset="-122"/>
                <a:sym typeface="Symbol" pitchFamily="18" charset="2"/>
              </a:rPr>
              <a:t> </a:t>
            </a:r>
            <a:r>
              <a:rPr lang="en-US" altLang="zh-CN" sz="2400" i="1" dirty="0">
                <a:latin typeface="Times New Roman" pitchFamily="18" charset="0"/>
                <a:ea typeface="宋体" charset="-122"/>
                <a:sym typeface="Symbol" pitchFamily="18" charset="2"/>
              </a:rPr>
              <a:t>q </a:t>
            </a:r>
            <a:r>
              <a:rPr kumimoji="1" lang="en-US" altLang="zh-CN" sz="2400" dirty="0">
                <a:latin typeface="Times New Roman" pitchFamily="18" charset="0"/>
                <a:ea typeface="宋体" charset="-122"/>
                <a:sym typeface="Symbol"/>
              </a:rPr>
              <a:t> T</a:t>
            </a:r>
            <a:endParaRPr kumimoji="1" lang="en-US" altLang="zh-CN" sz="2400" i="1" kern="0" dirty="0">
              <a:latin typeface="Times New Roman" pitchFamily="18" charset="0"/>
            </a:endParaRP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28</a:t>
            </a:fld>
            <a:endParaRPr lang="zh-CN" altLang="en-US" dirty="0"/>
          </a:p>
        </p:txBody>
      </p:sp>
    </p:spTree>
    <p:extLst>
      <p:ext uri="{BB962C8B-B14F-4D97-AF65-F5344CB8AC3E}">
        <p14:creationId xmlns:p14="http://schemas.microsoft.com/office/powerpoint/2010/main" val="208774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通过逻辑等价进行推理</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29</a:t>
            </a:fld>
            <a:endParaRPr lang="zh-CN" altLang="en-US" dirty="0"/>
          </a:p>
        </p:txBody>
      </p:sp>
      <p:sp>
        <p:nvSpPr>
          <p:cNvPr id="5" name="Text Box 3"/>
          <p:cNvSpPr txBox="1">
            <a:spLocks noChangeArrowheads="1"/>
          </p:cNvSpPr>
          <p:nvPr/>
        </p:nvSpPr>
        <p:spPr bwMode="auto">
          <a:xfrm>
            <a:off x="755576" y="1844824"/>
            <a:ext cx="8254153" cy="4142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0"/>
              </a:spcBef>
              <a:buClrTx/>
              <a:buSzTx/>
              <a:buFontTx/>
              <a:buNone/>
            </a:pPr>
            <a:r>
              <a:rPr kumimoji="1" lang="en-US" altLang="zh-CN" sz="2800" dirty="0">
                <a:latin typeface="Times New Roman" charset="0"/>
                <a:ea typeface="宋体" charset="0"/>
                <a:cs typeface="Times New Roman" charset="0"/>
              </a:rPr>
              <a:t>We know that Bill, Jim and Sam are from Boston, Chicago and Detroit, respectively. Each of following sentence is half right and half wrong:</a:t>
            </a:r>
          </a:p>
          <a:p>
            <a:pPr eaLnBrk="1" hangingPunct="1">
              <a:spcBef>
                <a:spcPct val="0"/>
              </a:spcBef>
              <a:buClrTx/>
              <a:buSzTx/>
              <a:buFontTx/>
              <a:buNone/>
            </a:pPr>
            <a:endParaRPr kumimoji="1" lang="en-US" altLang="zh-CN" sz="2800" dirty="0">
              <a:latin typeface="Times New Roman" charset="0"/>
              <a:ea typeface="宋体" charset="0"/>
              <a:cs typeface="Times New Roman" charset="0"/>
            </a:endParaRPr>
          </a:p>
          <a:p>
            <a:pPr eaLnBrk="1" hangingPunct="1">
              <a:spcBef>
                <a:spcPct val="0"/>
              </a:spcBef>
              <a:buClrTx/>
              <a:buSzTx/>
              <a:buFontTx/>
              <a:buNone/>
            </a:pPr>
            <a:r>
              <a:rPr kumimoji="1" lang="en-US" altLang="zh-CN" sz="2800" b="1" dirty="0">
                <a:latin typeface="Times New Roman" charset="0"/>
                <a:ea typeface="宋体" charset="0"/>
                <a:cs typeface="Times New Roman" charset="0"/>
              </a:rPr>
              <a:t>Bill is from Boston, and Jim is from Chicago.</a:t>
            </a:r>
          </a:p>
          <a:p>
            <a:pPr eaLnBrk="1" hangingPunct="1">
              <a:spcBef>
                <a:spcPct val="0"/>
              </a:spcBef>
              <a:buClrTx/>
              <a:buSzTx/>
              <a:buFontTx/>
              <a:buNone/>
            </a:pPr>
            <a:r>
              <a:rPr kumimoji="1" lang="en-US" altLang="zh-CN" sz="2800" b="1" dirty="0">
                <a:latin typeface="Times New Roman" charset="0"/>
                <a:ea typeface="宋体" charset="0"/>
                <a:cs typeface="Times New Roman" charset="0"/>
              </a:rPr>
              <a:t>Sam is from Boston, and Bill is from Chicago.</a:t>
            </a:r>
          </a:p>
          <a:p>
            <a:pPr eaLnBrk="1" hangingPunct="1">
              <a:spcBef>
                <a:spcPct val="0"/>
              </a:spcBef>
              <a:buClrTx/>
              <a:buSzTx/>
              <a:buFontTx/>
              <a:buNone/>
            </a:pPr>
            <a:r>
              <a:rPr kumimoji="1" lang="en-US" altLang="zh-CN" sz="2800" b="1" dirty="0">
                <a:latin typeface="Times New Roman" charset="0"/>
                <a:ea typeface="宋体" charset="0"/>
                <a:cs typeface="Times New Roman" charset="0"/>
              </a:rPr>
              <a:t>Jim is from Boston, and Bill is from Detroit.</a:t>
            </a:r>
          </a:p>
          <a:p>
            <a:pPr eaLnBrk="1" hangingPunct="1">
              <a:buClrTx/>
              <a:buSzTx/>
              <a:buFontTx/>
              <a:buNone/>
            </a:pPr>
            <a:endParaRPr kumimoji="1" lang="zh-CN" altLang="en-US" sz="2800" dirty="0">
              <a:latin typeface="Times New Roman" charset="0"/>
              <a:ea typeface="宋体" charset="0"/>
              <a:cs typeface="Times New Roman" charset="0"/>
            </a:endParaRPr>
          </a:p>
          <a:p>
            <a:pPr eaLnBrk="1" hangingPunct="1">
              <a:buClrTx/>
              <a:buSzTx/>
              <a:buFontTx/>
              <a:buNone/>
            </a:pPr>
            <a:r>
              <a:rPr kumimoji="1" lang="en-US" altLang="zh-CN" sz="2800" dirty="0">
                <a:latin typeface="Times New Roman" charset="0"/>
                <a:ea typeface="宋体" charset="0"/>
                <a:cs typeface="Times New Roman" charset="0"/>
              </a:rPr>
              <a:t>Tell the truth about their home town.</a:t>
            </a:r>
          </a:p>
        </p:txBody>
      </p:sp>
    </p:spTree>
    <p:extLst>
      <p:ext uri="{BB962C8B-B14F-4D97-AF65-F5344CB8AC3E}">
        <p14:creationId xmlns:p14="http://schemas.microsoft.com/office/powerpoint/2010/main" val="3306880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引言</a:t>
            </a:r>
          </a:p>
        </p:txBody>
      </p:sp>
      <p:sp>
        <p:nvSpPr>
          <p:cNvPr id="3" name="内容占位符 2"/>
          <p:cNvSpPr>
            <a:spLocks noGrp="1"/>
          </p:cNvSpPr>
          <p:nvPr>
            <p:ph sz="quarter" idx="1"/>
          </p:nvPr>
        </p:nvSpPr>
        <p:spPr>
          <a:xfrm>
            <a:off x="612648" y="1600200"/>
            <a:ext cx="8153400" cy="4709120"/>
          </a:xfrm>
        </p:spPr>
        <p:txBody>
          <a:bodyPr>
            <a:normAutofit fontScale="85000" lnSpcReduction="20000"/>
          </a:bodyPr>
          <a:lstStyle/>
          <a:p>
            <a:r>
              <a:rPr lang="zh-CN" altLang="en-US" sz="2800" dirty="0">
                <a:latin typeface="+mn-ea"/>
              </a:rPr>
              <a:t>编程语言中的布尔表达式</a:t>
            </a:r>
            <a:endParaRPr lang="en-US" altLang="zh-CN" sz="2800" dirty="0">
              <a:latin typeface="+mn-ea"/>
            </a:endParaRPr>
          </a:p>
          <a:p>
            <a:pPr lvl="1">
              <a:lnSpc>
                <a:spcPct val="120000"/>
              </a:lnSpc>
              <a:defRPr/>
            </a:pPr>
            <a:r>
              <a:rPr lang="zh-CN" altLang="en-US" sz="2400" dirty="0">
                <a:latin typeface="Times New Roman" pitchFamily="18" charset="0"/>
                <a:cs typeface="Times New Roman" pitchFamily="18" charset="0"/>
              </a:rPr>
              <a:t>程序分析时需要考虑布尔表达式的可满足性</a:t>
            </a:r>
            <a:endParaRPr lang="en-US" altLang="zh-CN" sz="2400" dirty="0">
              <a:latin typeface="Times New Roman" pitchFamily="18" charset="0"/>
              <a:cs typeface="Times New Roman" pitchFamily="18" charset="0"/>
            </a:endParaRPr>
          </a:p>
          <a:p>
            <a:pPr lvl="2">
              <a:lnSpc>
                <a:spcPct val="120000"/>
              </a:lnSpc>
              <a:defRPr/>
            </a:pPr>
            <a:r>
              <a:rPr lang="en-US" altLang="zh-CN" sz="2400" dirty="0">
                <a:latin typeface="Times New Roman" pitchFamily="18" charset="0"/>
                <a:cs typeface="Times New Roman" pitchFamily="18" charset="0"/>
              </a:rPr>
              <a:t>(a &gt;= 5) &amp;&amp; (a &lt;= 10) ;  p || !q</a:t>
            </a:r>
          </a:p>
          <a:p>
            <a:r>
              <a:rPr lang="zh-CN" altLang="en-US" sz="2800" dirty="0">
                <a:latin typeface="+mn-ea"/>
              </a:rPr>
              <a:t>搜索引擎中的布尔检索</a:t>
            </a:r>
            <a:endParaRPr lang="en-US" altLang="zh-CN" sz="2800" dirty="0">
              <a:latin typeface="+mn-ea"/>
            </a:endParaRPr>
          </a:p>
          <a:p>
            <a:pPr lvl="1">
              <a:lnSpc>
                <a:spcPct val="120000"/>
              </a:lnSpc>
            </a:pPr>
            <a:r>
              <a:rPr lang="zh-CN" altLang="en-US" dirty="0">
                <a:latin typeface="Times New Roman" panose="02020603050405020304" pitchFamily="18" charset="0"/>
                <a:cs typeface="Times New Roman" panose="02020603050405020304" pitchFamily="18" charset="0"/>
              </a:rPr>
              <a:t>表达检索者的查询意图</a:t>
            </a:r>
            <a:endParaRPr lang="en-US" altLang="zh-CN" dirty="0">
              <a:latin typeface="Times New Roman" panose="02020603050405020304" pitchFamily="18" charset="0"/>
              <a:cs typeface="Times New Roman" panose="02020603050405020304" pitchFamily="18" charset="0"/>
            </a:endParaRPr>
          </a:p>
          <a:p>
            <a:pPr lvl="2">
              <a:lnSpc>
                <a:spcPct val="120000"/>
              </a:lnSpc>
            </a:pPr>
            <a:r>
              <a:rPr lang="en-US" altLang="zh-CN" sz="2400" dirty="0">
                <a:latin typeface="Times New Roman" panose="02020603050405020304" pitchFamily="18" charset="0"/>
                <a:cs typeface="Times New Roman" panose="02020603050405020304" pitchFamily="18" charset="0"/>
              </a:rPr>
              <a:t>(“ Yuan Yao” </a:t>
            </a:r>
            <a:r>
              <a:rPr lang="en-US" altLang="zh-CN" sz="2400" dirty="0">
                <a:solidFill>
                  <a:srgbClr val="2009CD"/>
                </a:solidFill>
                <a:latin typeface="Times New Roman" panose="02020603050405020304" pitchFamily="18" charset="0"/>
                <a:cs typeface="Times New Roman" panose="02020603050405020304" pitchFamily="18" charset="0"/>
              </a:rPr>
              <a:t>OR</a:t>
            </a:r>
            <a:r>
              <a:rPr lang="en-US" altLang="zh-CN" sz="2400" dirty="0">
                <a:latin typeface="Times New Roman" panose="02020603050405020304" pitchFamily="18" charset="0"/>
                <a:cs typeface="Times New Roman" panose="02020603050405020304" pitchFamily="18" charset="0"/>
              </a:rPr>
              <a:t> “</a:t>
            </a:r>
            <a:r>
              <a:rPr lang="zh-CN" altLang="en-US" sz="2400" dirty="0">
                <a:latin typeface="Times New Roman" panose="02020603050405020304" pitchFamily="18" charset="0"/>
                <a:cs typeface="Times New Roman" panose="02020603050405020304" pitchFamily="18" charset="0"/>
              </a:rPr>
              <a:t>姚远</a:t>
            </a:r>
            <a:r>
              <a:rPr lang="en-US" altLang="zh-CN" sz="2400" dirty="0">
                <a:latin typeface="Times New Roman" panose="02020603050405020304" pitchFamily="18" charset="0"/>
                <a:cs typeface="Times New Roman" panose="02020603050405020304" pitchFamily="18" charset="0"/>
              </a:rPr>
              <a:t>”) </a:t>
            </a:r>
            <a:r>
              <a:rPr lang="en-US" altLang="zh-CN" sz="2400" dirty="0">
                <a:solidFill>
                  <a:srgbClr val="2009CD"/>
                </a:solidFill>
                <a:latin typeface="Times New Roman" panose="02020603050405020304" pitchFamily="18" charset="0"/>
                <a:cs typeface="Times New Roman" panose="02020603050405020304" pitchFamily="18" charset="0"/>
              </a:rPr>
              <a:t>AND</a:t>
            </a:r>
            <a:r>
              <a:rPr lang="en-US" altLang="zh-CN" sz="2400" dirty="0">
                <a:latin typeface="Times New Roman" panose="02020603050405020304" pitchFamily="18" charset="0"/>
                <a:cs typeface="Times New Roman" panose="02020603050405020304" pitchFamily="18" charset="0"/>
              </a:rPr>
              <a:t> “Computer Science” </a:t>
            </a:r>
            <a:r>
              <a:rPr lang="en-US" altLang="zh-CN" sz="2400" dirty="0">
                <a:solidFill>
                  <a:srgbClr val="2009CD"/>
                </a:solidFill>
                <a:latin typeface="Times New Roman" panose="02020603050405020304" pitchFamily="18" charset="0"/>
                <a:cs typeface="Times New Roman" panose="02020603050405020304" pitchFamily="18" charset="0"/>
              </a:rPr>
              <a:t>AND </a:t>
            </a:r>
            <a:r>
              <a:rPr lang="en-US" altLang="zh-CN" sz="2400" dirty="0">
                <a:latin typeface="Times New Roman" panose="02020603050405020304" pitchFamily="18" charset="0"/>
                <a:cs typeface="Times New Roman" panose="02020603050405020304" pitchFamily="18" charset="0"/>
              </a:rPr>
              <a:t>(</a:t>
            </a:r>
            <a:r>
              <a:rPr lang="en-US" altLang="zh-CN" sz="2400" dirty="0">
                <a:solidFill>
                  <a:srgbClr val="2009CD"/>
                </a:solidFill>
                <a:latin typeface="Times New Roman" panose="02020603050405020304" pitchFamily="18" charset="0"/>
                <a:cs typeface="Times New Roman" panose="02020603050405020304" pitchFamily="18" charset="0"/>
              </a:rPr>
              <a:t>NOT</a:t>
            </a:r>
            <a:r>
              <a:rPr lang="en-US" altLang="zh-CN" sz="2400" dirty="0">
                <a:latin typeface="Times New Roman" panose="02020603050405020304" pitchFamily="18" charset="0"/>
                <a:cs typeface="Times New Roman" panose="02020603050405020304" pitchFamily="18" charset="0"/>
              </a:rPr>
              <a:t> “Female” )</a:t>
            </a:r>
          </a:p>
          <a:p>
            <a:pPr lvl="1">
              <a:lnSpc>
                <a:spcPct val="120000"/>
              </a:lnSpc>
            </a:pPr>
            <a:endParaRPr lang="en-US" altLang="zh-CN" sz="2100" dirty="0"/>
          </a:p>
          <a:p>
            <a:pPr>
              <a:lnSpc>
                <a:spcPct val="120000"/>
              </a:lnSpc>
            </a:pPr>
            <a:r>
              <a:rPr lang="zh-CN" altLang="en-US" sz="2800" dirty="0"/>
              <a:t>布尔运算符</a:t>
            </a:r>
            <a:endParaRPr lang="en-US" altLang="zh-CN" sz="2800" dirty="0">
              <a:latin typeface="Times New Roman" panose="02020603050405020304" pitchFamily="18" charset="0"/>
              <a:cs typeface="Times New Roman" panose="02020603050405020304" pitchFamily="18" charset="0"/>
            </a:endParaRPr>
          </a:p>
          <a:p>
            <a:pPr lvl="1">
              <a:lnSpc>
                <a:spcPct val="120000"/>
              </a:lnSpc>
            </a:pPr>
            <a:r>
              <a:rPr lang="zh-CN" altLang="en-US" sz="2400" dirty="0">
                <a:latin typeface="Times New Roman" panose="02020603050405020304" pitchFamily="18" charset="0"/>
                <a:cs typeface="Times New Roman" panose="02020603050405020304" pitchFamily="18" charset="0"/>
              </a:rPr>
              <a:t>与，合取，</a:t>
            </a:r>
            <a:r>
              <a:rPr lang="en-US" altLang="zh-CN" sz="2400" dirty="0">
                <a:latin typeface="Times New Roman" panose="02020603050405020304" pitchFamily="18" charset="0"/>
                <a:cs typeface="Times New Roman" panose="02020603050405020304" pitchFamily="18" charset="0"/>
              </a:rPr>
              <a:t>Conjunction (AND) (</a:t>
            </a:r>
            <a:r>
              <a:rPr lang="en-US" altLang="zh-CN" sz="2400" dirty="0">
                <a:solidFill>
                  <a:srgbClr val="2009CD"/>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 &amp;, · ) </a:t>
            </a:r>
          </a:p>
          <a:p>
            <a:pPr lvl="1">
              <a:lnSpc>
                <a:spcPct val="120000"/>
              </a:lnSpc>
            </a:pPr>
            <a:r>
              <a:rPr lang="zh-CN" altLang="en-US" sz="2400" dirty="0">
                <a:latin typeface="Times New Roman" panose="02020603050405020304" pitchFamily="18" charset="0"/>
                <a:cs typeface="Times New Roman" panose="02020603050405020304" pitchFamily="18" charset="0"/>
              </a:rPr>
              <a:t>或，析取，</a:t>
            </a:r>
            <a:r>
              <a:rPr lang="en-US" altLang="zh-CN" sz="2400" dirty="0">
                <a:latin typeface="Times New Roman" panose="02020603050405020304" pitchFamily="18" charset="0"/>
                <a:cs typeface="Times New Roman" panose="02020603050405020304" pitchFamily="18" charset="0"/>
              </a:rPr>
              <a:t>Disjunction (OR) (</a:t>
            </a:r>
            <a:r>
              <a:rPr lang="en-US" altLang="zh-CN" sz="2400" dirty="0">
                <a:solidFill>
                  <a:srgbClr val="2009CD"/>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a:t>
            </a:r>
          </a:p>
          <a:p>
            <a:pPr lvl="1">
              <a:lnSpc>
                <a:spcPct val="120000"/>
              </a:lnSpc>
            </a:pPr>
            <a:r>
              <a:rPr lang="zh-CN" altLang="en-US" sz="2400" dirty="0">
                <a:latin typeface="Times New Roman" panose="02020603050405020304" pitchFamily="18" charset="0"/>
                <a:cs typeface="Times New Roman" panose="02020603050405020304" pitchFamily="18" charset="0"/>
              </a:rPr>
              <a:t>非，否定，</a:t>
            </a:r>
            <a:r>
              <a:rPr lang="en-US" altLang="zh-CN" sz="2400" dirty="0">
                <a:latin typeface="Times New Roman" panose="02020603050405020304" pitchFamily="18" charset="0"/>
                <a:cs typeface="Times New Roman" panose="02020603050405020304" pitchFamily="18" charset="0"/>
              </a:rPr>
              <a:t>Negation (NOT) (</a:t>
            </a:r>
            <a:r>
              <a:rPr lang="en-US" altLang="zh-CN" sz="2400" dirty="0">
                <a:solidFill>
                  <a:srgbClr val="2009CD"/>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dirty="0">
                <a:latin typeface="Times New Roman" panose="02020603050405020304" pitchFamily="18" charset="0"/>
                <a:cs typeface="Times New Roman" panose="02020603050405020304" pitchFamily="18" charset="0"/>
              </a:rPr>
              <a:t>, ~, -)</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a:t>
            </a:fld>
            <a:endParaRPr lang="zh-CN" altLang="en-US" dirty="0"/>
          </a:p>
        </p:txBody>
      </p:sp>
    </p:spTree>
    <p:extLst>
      <p:ext uri="{BB962C8B-B14F-4D97-AF65-F5344CB8AC3E}">
        <p14:creationId xmlns:p14="http://schemas.microsoft.com/office/powerpoint/2010/main" val="317540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r>
              <a:rPr lang="zh-CN" altLang="en-US" dirty="0"/>
              <a:t>通过逻辑等价进行推理</a:t>
            </a:r>
            <a:endParaRPr lang="en-US" altLang="zh-CN" dirty="0">
              <a:latin typeface="Times New Roman" charset="0"/>
            </a:endParaRPr>
          </a:p>
        </p:txBody>
      </p:sp>
      <p:sp>
        <p:nvSpPr>
          <p:cNvPr id="198659" name="Text Box 3"/>
          <p:cNvSpPr>
            <a:spLocks noGrp="1" noChangeArrowheads="1"/>
          </p:cNvSpPr>
          <p:nvPr>
            <p:ph idx="1"/>
          </p:nvPr>
        </p:nvSpPr>
        <p:spPr/>
        <p:txBody>
          <a:bodyPr/>
          <a:lstStyle/>
          <a:p>
            <a:pPr eaLnBrk="1" hangingPunct="1"/>
            <a:r>
              <a:rPr kumimoji="1" lang="en-US" altLang="zh-CN" sz="2800" b="1" dirty="0">
                <a:latin typeface="Times New Roman" charset="0"/>
              </a:rPr>
              <a:t>We set :</a:t>
            </a:r>
          </a:p>
          <a:p>
            <a:pPr lvl="1" eaLnBrk="1" hangingPunct="1"/>
            <a:r>
              <a:rPr kumimoji="1" lang="en-US" altLang="zh-CN" sz="2400" b="1" dirty="0">
                <a:latin typeface="Times New Roman" charset="0"/>
              </a:rPr>
              <a:t>P1 = </a:t>
            </a:r>
            <a:r>
              <a:rPr kumimoji="1" lang="en-US" altLang="zh-CN" sz="2400" b="1" dirty="0">
                <a:solidFill>
                  <a:srgbClr val="FF0000"/>
                </a:solidFill>
                <a:latin typeface="Times New Roman" charset="0"/>
              </a:rPr>
              <a:t>Bill is from Boston</a:t>
            </a:r>
          </a:p>
          <a:p>
            <a:pPr lvl="1" eaLnBrk="1" hangingPunct="1"/>
            <a:r>
              <a:rPr kumimoji="1" lang="en-US" altLang="zh-CN" sz="2400" b="1" dirty="0">
                <a:latin typeface="Times New Roman" charset="0"/>
              </a:rPr>
              <a:t>P2 = Jim is from Chicago.</a:t>
            </a:r>
          </a:p>
          <a:p>
            <a:pPr lvl="1" eaLnBrk="1" hangingPunct="1"/>
            <a:r>
              <a:rPr kumimoji="1" lang="en-US" altLang="zh-CN" sz="2400" b="1" dirty="0">
                <a:latin typeface="Times New Roman" charset="0"/>
              </a:rPr>
              <a:t>P3 = Sam is from Boston</a:t>
            </a:r>
          </a:p>
          <a:p>
            <a:pPr lvl="1" eaLnBrk="1" hangingPunct="1"/>
            <a:r>
              <a:rPr kumimoji="1" lang="en-US" altLang="zh-CN" sz="2400" b="1" dirty="0">
                <a:latin typeface="Times New Roman" charset="0"/>
              </a:rPr>
              <a:t>P4 = </a:t>
            </a:r>
            <a:r>
              <a:rPr kumimoji="1" lang="en-US" altLang="zh-CN" sz="2400" b="1" dirty="0">
                <a:solidFill>
                  <a:srgbClr val="FF0000"/>
                </a:solidFill>
                <a:latin typeface="Times New Roman" charset="0"/>
              </a:rPr>
              <a:t>Bill is from Chicago</a:t>
            </a:r>
            <a:r>
              <a:rPr kumimoji="1" lang="en-US" altLang="zh-CN" sz="2400" b="1" dirty="0">
                <a:latin typeface="Times New Roman" charset="0"/>
              </a:rPr>
              <a:t>.</a:t>
            </a:r>
          </a:p>
          <a:p>
            <a:pPr lvl="1" eaLnBrk="1" hangingPunct="1"/>
            <a:r>
              <a:rPr kumimoji="1" lang="en-US" altLang="zh-CN" sz="2400" b="1" dirty="0">
                <a:latin typeface="Times New Roman" charset="0"/>
              </a:rPr>
              <a:t>P5 = </a:t>
            </a:r>
            <a:r>
              <a:rPr kumimoji="1" lang="en-US" altLang="zh-CN" sz="2400" b="1" dirty="0">
                <a:solidFill>
                  <a:srgbClr val="FF0000"/>
                </a:solidFill>
                <a:latin typeface="Times New Roman" charset="0"/>
              </a:rPr>
              <a:t>Jim is from Boston</a:t>
            </a:r>
          </a:p>
          <a:p>
            <a:pPr lvl="1" eaLnBrk="1" hangingPunct="1"/>
            <a:r>
              <a:rPr kumimoji="1" lang="en-US" altLang="zh-CN" sz="2400" b="1" dirty="0">
                <a:latin typeface="Times New Roman" charset="0"/>
              </a:rPr>
              <a:t>P6 = Bill is from Detroit.</a:t>
            </a:r>
          </a:p>
          <a:p>
            <a:pPr eaLnBrk="1" hangingPunct="1"/>
            <a:r>
              <a:rPr kumimoji="1" lang="en-US" altLang="zh-CN" sz="2800" b="1" dirty="0">
                <a:latin typeface="Times New Roman" charset="0"/>
              </a:rPr>
              <a:t>So, We have:</a:t>
            </a:r>
          </a:p>
          <a:p>
            <a:pPr lvl="1" eaLnBrk="1" hangingPunct="1"/>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1</a:t>
            </a:r>
            <a:r>
              <a:rPr kumimoji="1" lang="en-US" altLang="zh-CN" sz="2400" b="1" dirty="0">
                <a:latin typeface="Times New Roman" charset="0"/>
                <a:sym typeface="Symbol" charset="2"/>
              </a:rPr>
              <a:t>~ </a:t>
            </a:r>
            <a:r>
              <a:rPr kumimoji="1" lang="en-US" altLang="zh-CN" sz="2400" b="1" i="1" dirty="0">
                <a:latin typeface="Times New Roman" charset="0"/>
              </a:rPr>
              <a:t>p</a:t>
            </a:r>
            <a:r>
              <a:rPr kumimoji="1" lang="en-US" altLang="zh-CN" sz="2400" b="1" dirty="0">
                <a:latin typeface="Times New Roman" charset="0"/>
              </a:rPr>
              <a:t>2</a:t>
            </a:r>
            <a:r>
              <a:rPr kumimoji="1" lang="en-US" altLang="zh-CN" sz="2400" b="1" dirty="0">
                <a:latin typeface="Times New Roman" charset="0"/>
                <a:sym typeface="Symbol" charset="2"/>
              </a:rPr>
              <a:t>) </a:t>
            </a:r>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1</a:t>
            </a:r>
            <a:r>
              <a:rPr kumimoji="1" lang="en-US" altLang="zh-CN" sz="2400" b="1" dirty="0">
                <a:latin typeface="Times New Roman" charset="0"/>
                <a:sym typeface="Symbol" charset="2"/>
              </a:rPr>
              <a:t></a:t>
            </a:r>
            <a:r>
              <a:rPr kumimoji="1" lang="en-US" altLang="zh-CN" sz="2400" b="1" i="1" dirty="0">
                <a:latin typeface="Times New Roman" charset="0"/>
              </a:rPr>
              <a:t>p</a:t>
            </a:r>
            <a:r>
              <a:rPr kumimoji="1" lang="en-US" altLang="zh-CN" sz="2400" b="1" dirty="0">
                <a:latin typeface="Times New Roman" charset="0"/>
              </a:rPr>
              <a:t>2</a:t>
            </a:r>
            <a:r>
              <a:rPr kumimoji="1" lang="en-US" altLang="zh-CN" sz="2400" b="1" dirty="0">
                <a:latin typeface="Times New Roman" charset="0"/>
                <a:sym typeface="Symbol" charset="2"/>
              </a:rPr>
              <a:t>))  </a:t>
            </a:r>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3</a:t>
            </a:r>
            <a:r>
              <a:rPr kumimoji="1" lang="en-US" altLang="zh-CN" sz="2400" b="1" dirty="0">
                <a:latin typeface="Times New Roman" charset="0"/>
                <a:sym typeface="Symbol" charset="2"/>
              </a:rPr>
              <a:t>~ </a:t>
            </a:r>
            <a:r>
              <a:rPr kumimoji="1" lang="en-US" altLang="zh-CN" sz="2400" b="1" i="1" dirty="0">
                <a:latin typeface="Times New Roman" charset="0"/>
              </a:rPr>
              <a:t>p</a:t>
            </a:r>
            <a:r>
              <a:rPr kumimoji="1" lang="en-US" altLang="zh-CN" sz="2400" b="1" dirty="0">
                <a:latin typeface="Times New Roman" charset="0"/>
              </a:rPr>
              <a:t>4</a:t>
            </a:r>
            <a:r>
              <a:rPr kumimoji="1" lang="en-US" altLang="zh-CN" sz="2400" b="1" dirty="0">
                <a:latin typeface="Times New Roman" charset="0"/>
                <a:sym typeface="Symbol" charset="2"/>
              </a:rPr>
              <a:t>) </a:t>
            </a:r>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3</a:t>
            </a:r>
            <a:r>
              <a:rPr kumimoji="1" lang="en-US" altLang="zh-CN" sz="2400" b="1" dirty="0">
                <a:latin typeface="Times New Roman" charset="0"/>
                <a:sym typeface="Symbol" charset="2"/>
              </a:rPr>
              <a:t></a:t>
            </a:r>
            <a:r>
              <a:rPr kumimoji="1" lang="en-US" altLang="zh-CN" sz="2400" b="1" i="1" dirty="0">
                <a:latin typeface="Times New Roman" charset="0"/>
              </a:rPr>
              <a:t>p</a:t>
            </a:r>
            <a:r>
              <a:rPr kumimoji="1" lang="en-US" altLang="zh-CN" sz="2400" b="1" dirty="0">
                <a:latin typeface="Times New Roman" charset="0"/>
              </a:rPr>
              <a:t>4</a:t>
            </a:r>
            <a:r>
              <a:rPr kumimoji="1" lang="en-US" altLang="zh-CN" sz="2400" b="1" dirty="0">
                <a:latin typeface="Times New Roman" charset="0"/>
                <a:sym typeface="Symbol" charset="2"/>
              </a:rPr>
              <a:t>)) </a:t>
            </a:r>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5</a:t>
            </a:r>
            <a:r>
              <a:rPr kumimoji="1" lang="en-US" altLang="zh-CN" sz="2400" b="1" dirty="0">
                <a:latin typeface="Times New Roman" charset="0"/>
                <a:sym typeface="Symbol" charset="2"/>
              </a:rPr>
              <a:t>~ </a:t>
            </a:r>
            <a:r>
              <a:rPr kumimoji="1" lang="en-US" altLang="zh-CN" sz="2400" b="1" i="1" dirty="0">
                <a:latin typeface="Times New Roman" charset="0"/>
              </a:rPr>
              <a:t>p</a:t>
            </a:r>
            <a:r>
              <a:rPr kumimoji="1" lang="en-US" altLang="zh-CN" sz="2400" b="1" dirty="0">
                <a:latin typeface="Times New Roman" charset="0"/>
              </a:rPr>
              <a:t>6</a:t>
            </a:r>
            <a:r>
              <a:rPr kumimoji="1" lang="en-US" altLang="zh-CN" sz="2400" b="1" dirty="0">
                <a:latin typeface="Times New Roman" charset="0"/>
                <a:sym typeface="Symbol" charset="2"/>
              </a:rPr>
              <a:t>) </a:t>
            </a:r>
            <a:r>
              <a:rPr kumimoji="1" lang="en-US" altLang="zh-CN" sz="2400" b="1" dirty="0">
                <a:latin typeface="Times New Roman" charset="0"/>
              </a:rPr>
              <a:t>(~</a:t>
            </a:r>
            <a:r>
              <a:rPr kumimoji="1" lang="en-US" altLang="zh-CN" sz="2400" b="1" i="1" dirty="0">
                <a:latin typeface="Times New Roman" charset="0"/>
              </a:rPr>
              <a:t>p</a:t>
            </a:r>
            <a:r>
              <a:rPr kumimoji="1" lang="en-US" altLang="zh-CN" sz="2400" b="1" dirty="0">
                <a:latin typeface="Times New Roman" charset="0"/>
              </a:rPr>
              <a:t>5</a:t>
            </a:r>
            <a:r>
              <a:rPr kumimoji="1" lang="en-US" altLang="zh-CN" sz="2400" b="1" dirty="0">
                <a:latin typeface="Times New Roman" charset="0"/>
                <a:sym typeface="Symbol" charset="2"/>
              </a:rPr>
              <a:t></a:t>
            </a:r>
            <a:r>
              <a:rPr kumimoji="1" lang="en-US" altLang="zh-CN" sz="2400" b="1" i="1" dirty="0">
                <a:latin typeface="Times New Roman" charset="0"/>
              </a:rPr>
              <a:t>p</a:t>
            </a:r>
            <a:r>
              <a:rPr kumimoji="1" lang="en-US" altLang="zh-CN" sz="2400" b="1" dirty="0">
                <a:latin typeface="Times New Roman" charset="0"/>
              </a:rPr>
              <a:t>6</a:t>
            </a:r>
            <a:r>
              <a:rPr kumimoji="1" lang="en-US" altLang="zh-CN" sz="2400" b="1" dirty="0">
                <a:latin typeface="Times New Roman" charset="0"/>
                <a:sym typeface="Symbol" charset="2"/>
              </a:rPr>
              <a:t>)) </a:t>
            </a:r>
            <a:r>
              <a:rPr kumimoji="1" lang="zh-CN" altLang="en-US" sz="2400" b="1" dirty="0">
                <a:latin typeface="Times New Roman" charset="0"/>
                <a:sym typeface="Symbol" charset="2"/>
              </a:rPr>
              <a:t>应该</a:t>
            </a:r>
            <a:r>
              <a:rPr kumimoji="1" lang="zh-CN" altLang="en-US" sz="2400" b="1" dirty="0">
                <a:solidFill>
                  <a:srgbClr val="FF0000"/>
                </a:solidFill>
                <a:latin typeface="Times New Roman" charset="0"/>
                <a:sym typeface="Symbol" charset="2"/>
              </a:rPr>
              <a:t>可满足</a:t>
            </a:r>
            <a:endParaRPr kumimoji="1" lang="en-US" altLang="zh-CN" sz="1800" b="1" dirty="0">
              <a:solidFill>
                <a:srgbClr val="FF0000"/>
              </a:solidFill>
              <a:latin typeface="Times New Roman" charset="0"/>
            </a:endParaRPr>
          </a:p>
        </p:txBody>
      </p:sp>
      <p:sp>
        <p:nvSpPr>
          <p:cNvPr id="4" name="矩形标注 4"/>
          <p:cNvSpPr>
            <a:spLocks noChangeArrowheads="1"/>
          </p:cNvSpPr>
          <p:nvPr/>
        </p:nvSpPr>
        <p:spPr bwMode="auto">
          <a:xfrm>
            <a:off x="5580063" y="2349500"/>
            <a:ext cx="2663825" cy="2159000"/>
          </a:xfrm>
          <a:prstGeom prst="wedgeRectCallout">
            <a:avLst>
              <a:gd name="adj1" fmla="val -19574"/>
              <a:gd name="adj2" fmla="val 43935"/>
            </a:avLst>
          </a:prstGeom>
          <a:noFill/>
          <a:ln w="19050" algn="ctr">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1</a:t>
            </a:r>
            <a:r>
              <a:rPr kumimoji="1" lang="en-US" altLang="zh-CN" sz="2400" b="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 </a:t>
            </a: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3 </a:t>
            </a:r>
            <a:r>
              <a:rPr kumimoji="1" lang="en-US" altLang="zh-CN" sz="2400" b="1" dirty="0">
                <a:solidFill>
                  <a:srgbClr val="FF0000"/>
                </a:solidFill>
                <a:latin typeface="Times New Roman" panose="02020603050405020304" pitchFamily="18" charset="0"/>
                <a:cs typeface="Times New Roman" panose="02020603050405020304" pitchFamily="18" charset="0"/>
              </a:rPr>
              <a:t>is False</a:t>
            </a:r>
          </a:p>
          <a:p>
            <a:pPr algn="ctr" eaLnBrk="1" hangingPunct="1">
              <a:spcBef>
                <a:spcPct val="0"/>
              </a:spcBef>
              <a:buClrTx/>
              <a:buSzTx/>
              <a:buFontTx/>
              <a:buNone/>
            </a:pP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1</a:t>
            </a:r>
            <a:r>
              <a:rPr kumimoji="1" lang="en-US" altLang="zh-CN" sz="2400" b="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 </a:t>
            </a: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4 </a:t>
            </a:r>
            <a:r>
              <a:rPr kumimoji="1" lang="en-US" altLang="zh-CN" sz="2400" b="1" dirty="0">
                <a:solidFill>
                  <a:srgbClr val="FF0000"/>
                </a:solidFill>
                <a:latin typeface="Times New Roman" panose="02020603050405020304" pitchFamily="18" charset="0"/>
                <a:cs typeface="Times New Roman" panose="02020603050405020304" pitchFamily="18" charset="0"/>
              </a:rPr>
              <a:t>is False</a:t>
            </a:r>
          </a:p>
          <a:p>
            <a:pPr algn="ctr" eaLnBrk="1" hangingPunct="1">
              <a:spcBef>
                <a:spcPct val="0"/>
              </a:spcBef>
              <a:buClrTx/>
              <a:buSzTx/>
              <a:buFontTx/>
              <a:buNone/>
            </a:pP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2</a:t>
            </a:r>
            <a:r>
              <a:rPr kumimoji="1" lang="en-US" altLang="zh-CN" sz="2400" b="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 </a:t>
            </a: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4 </a:t>
            </a:r>
            <a:r>
              <a:rPr kumimoji="1" lang="en-US" altLang="zh-CN" sz="2400" b="1" dirty="0">
                <a:solidFill>
                  <a:srgbClr val="FF0000"/>
                </a:solidFill>
                <a:latin typeface="Times New Roman" panose="02020603050405020304" pitchFamily="18" charset="0"/>
                <a:cs typeface="Times New Roman" panose="02020603050405020304" pitchFamily="18" charset="0"/>
              </a:rPr>
              <a:t>is False</a:t>
            </a:r>
          </a:p>
          <a:p>
            <a:pPr algn="ctr" eaLnBrk="1" hangingPunct="1">
              <a:spcBef>
                <a:spcPct val="0"/>
              </a:spcBef>
              <a:buClrTx/>
              <a:buSzTx/>
              <a:buFontTx/>
              <a:buNone/>
            </a:pP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2</a:t>
            </a:r>
            <a:r>
              <a:rPr kumimoji="1" lang="en-US" altLang="zh-CN" sz="2400" b="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 </a:t>
            </a:r>
            <a:r>
              <a:rPr kumimoji="1" lang="en-US" altLang="zh-CN" sz="2400" b="1" i="1" dirty="0">
                <a:solidFill>
                  <a:srgbClr val="FF0000"/>
                </a:solidFill>
                <a:latin typeface="Times New Roman" panose="02020603050405020304" pitchFamily="18" charset="0"/>
                <a:cs typeface="Times New Roman" panose="02020603050405020304" pitchFamily="18" charset="0"/>
              </a:rPr>
              <a:t>p</a:t>
            </a:r>
            <a:r>
              <a:rPr kumimoji="1" lang="en-US" altLang="zh-CN" sz="2400" b="1" baseline="-25000" dirty="0">
                <a:solidFill>
                  <a:srgbClr val="FF0000"/>
                </a:solidFill>
                <a:latin typeface="Times New Roman" panose="02020603050405020304" pitchFamily="18" charset="0"/>
                <a:cs typeface="Times New Roman" panose="02020603050405020304" pitchFamily="18" charset="0"/>
              </a:rPr>
              <a:t>5 </a:t>
            </a:r>
            <a:r>
              <a:rPr kumimoji="1" lang="en-US" altLang="zh-CN" sz="2400" b="1" dirty="0">
                <a:solidFill>
                  <a:srgbClr val="FF0000"/>
                </a:solidFill>
                <a:latin typeface="Times New Roman" panose="02020603050405020304" pitchFamily="18" charset="0"/>
                <a:cs typeface="Times New Roman" panose="02020603050405020304" pitchFamily="18" charset="0"/>
              </a:rPr>
              <a:t>is False</a:t>
            </a:r>
          </a:p>
          <a:p>
            <a:pPr algn="ctr" eaLnBrk="1" hangingPunct="1">
              <a:spcBef>
                <a:spcPct val="0"/>
              </a:spcBef>
              <a:buClrTx/>
              <a:buSzTx/>
              <a:buFontTx/>
              <a:buNone/>
            </a:pPr>
            <a:r>
              <a:rPr kumimoji="1" lang="en-US" altLang="zh-CN" sz="2400" b="1" dirty="0">
                <a:solidFill>
                  <a:srgbClr val="FF0000"/>
                </a:solidFill>
                <a:latin typeface="Times New Roman" panose="02020603050405020304" pitchFamily="18" charset="0"/>
                <a:cs typeface="Times New Roman" panose="02020603050405020304" pitchFamily="18" charset="0"/>
              </a:rPr>
              <a:t>……</a:t>
            </a:r>
            <a:endParaRPr lang="zh-CN" altLang="en-US" sz="2400" b="1" dirty="0">
              <a:solidFill>
                <a:srgbClr val="FF0000"/>
              </a:solidFill>
            </a:endParaRPr>
          </a:p>
        </p:txBody>
      </p:sp>
    </p:spTree>
    <p:extLst>
      <p:ext uri="{BB962C8B-B14F-4D97-AF65-F5344CB8AC3E}">
        <p14:creationId xmlns:p14="http://schemas.microsoft.com/office/powerpoint/2010/main" val="28843591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8659">
                                            <p:txEl>
                                              <p:pRg st="7" end="7"/>
                                            </p:txEl>
                                          </p:spTgt>
                                        </p:tgtEl>
                                        <p:attrNameLst>
                                          <p:attrName>style.visibility</p:attrName>
                                        </p:attrNameLst>
                                      </p:cBhvr>
                                      <p:to>
                                        <p:strVal val="visible"/>
                                      </p:to>
                                    </p:set>
                                    <p:anim calcmode="lin" valueType="num">
                                      <p:cBhvr additive="base">
                                        <p:cTn id="7" dur="500" fill="hold"/>
                                        <p:tgtEl>
                                          <p:spTgt spid="198659">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8659">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8659">
                                            <p:txEl>
                                              <p:pRg st="8" end="8"/>
                                            </p:txEl>
                                          </p:spTgt>
                                        </p:tgtEl>
                                        <p:attrNameLst>
                                          <p:attrName>style.visibility</p:attrName>
                                        </p:attrNameLst>
                                      </p:cBhvr>
                                      <p:to>
                                        <p:strVal val="visible"/>
                                      </p:to>
                                    </p:set>
                                    <p:anim calcmode="lin" valueType="num">
                                      <p:cBhvr additive="base">
                                        <p:cTn id="11" dur="500" fill="hold"/>
                                        <p:tgtEl>
                                          <p:spTgt spid="198659">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986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autoUpdateAnimBg="0"/>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Text Box 3"/>
          <p:cNvSpPr txBox="1">
            <a:spLocks noChangeArrowheads="1"/>
          </p:cNvSpPr>
          <p:nvPr/>
        </p:nvSpPr>
        <p:spPr bwMode="auto">
          <a:xfrm>
            <a:off x="36512" y="622152"/>
            <a:ext cx="9144000" cy="548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marL="742950" indent="-285750">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eaLnBrk="1" hangingPunct="1">
              <a:spcBef>
                <a:spcPct val="30000"/>
              </a:spcBef>
              <a:buClrTx/>
              <a:buSzTx/>
              <a:buFontTx/>
              <a:buNone/>
            </a:pPr>
            <a:r>
              <a:rPr kumimoji="1" lang="zh-CN" altLang="en-US" sz="2400" b="1" dirty="0">
                <a:latin typeface="Times New Roman" charset="0"/>
                <a:ea typeface="宋体" charset="0"/>
              </a:rPr>
              <a:t>等价替换：</a:t>
            </a:r>
            <a:endParaRPr kumimoji="1" lang="en-US" altLang="zh-CN" sz="2400" b="1" dirty="0">
              <a:latin typeface="Times New Roman" charset="0"/>
              <a:ea typeface="宋体" charset="0"/>
            </a:endParaRPr>
          </a:p>
          <a:p>
            <a:pPr eaLnBrk="1" hangingPunct="1">
              <a:spcBef>
                <a:spcPct val="30000"/>
              </a:spcBef>
              <a:buClrTx/>
              <a:buSzTx/>
              <a:buFontTx/>
              <a:buNone/>
            </a:pP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 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p>
          <a:p>
            <a:pPr eaLnBrk="1" hangingPunct="1">
              <a:spcBef>
                <a:spcPct val="30000"/>
              </a:spcBef>
              <a:buClrTx/>
              <a:buSzTx/>
              <a:buFontTx/>
              <a:buNone/>
            </a:pP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p>
          <a:p>
            <a:pPr eaLnBrk="1" hangingPunct="1">
              <a:spcBef>
                <a:spcPct val="30000"/>
              </a:spcBef>
              <a:buClrTx/>
              <a:buSzTx/>
              <a:buFontTx/>
              <a:buNone/>
            </a:pP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1</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1</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4</a:t>
            </a: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4</a:t>
            </a:r>
            <a:r>
              <a:rPr kumimoji="1" lang="en-US" altLang="zh-CN" sz="2400" b="1" dirty="0">
                <a:latin typeface="Times New Roman" charset="0"/>
                <a:ea typeface="宋体" charset="0"/>
                <a:sym typeface="Symbol" charset="2"/>
              </a:rPr>
              <a:t>))</a:t>
            </a:r>
          </a:p>
          <a:p>
            <a:pPr eaLnBrk="1" hangingPunct="1">
              <a:spcBef>
                <a:spcPct val="30000"/>
              </a:spcBef>
              <a:buClrTx/>
              <a:buSzTx/>
              <a:buFontTx/>
              <a:buNone/>
            </a:pPr>
            <a:r>
              <a:rPr kumimoji="1" lang="en-US" altLang="zh-CN" sz="2400" b="1" dirty="0">
                <a:latin typeface="Times New Roman" charset="0"/>
                <a:ea typeface="宋体" charset="0"/>
                <a:sym typeface="Symbol" charset="2"/>
              </a:rPr>
              <a:t> </a:t>
            </a:r>
            <a:r>
              <a:rPr kumimoji="1" lang="en-US" altLang="zh-CN" sz="2400" b="1" dirty="0">
                <a:solidFill>
                  <a:srgbClr val="FF0000"/>
                </a:solidFill>
                <a:latin typeface="Times New Roman" charset="0"/>
                <a:ea typeface="宋体" charset="0"/>
                <a:sym typeface="Symbol" charset="2"/>
              </a:rPr>
              <a:t>F</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 </a:t>
            </a:r>
            <a:r>
              <a:rPr kumimoji="1" lang="en-US" altLang="zh-CN" sz="2400" b="1" dirty="0">
                <a:solidFill>
                  <a:srgbClr val="FF0000"/>
                </a:solidFill>
                <a:latin typeface="Times New Roman" charset="0"/>
                <a:ea typeface="宋体" charset="0"/>
                <a:sym typeface="Symbol" charset="2"/>
              </a:rPr>
              <a:t>FF</a:t>
            </a:r>
          </a:p>
          <a:p>
            <a:pPr eaLnBrk="1" hangingPunct="1">
              <a:spcBef>
                <a:spcPct val="0"/>
              </a:spcBef>
              <a:buClrTx/>
              <a:buSzTx/>
              <a:buFontTx/>
              <a:buNone/>
            </a:pP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endParaRPr lang="zh-CN" altLang="en-US" sz="2400" dirty="0">
              <a:latin typeface="Arial" charset="0"/>
              <a:ea typeface="宋体" charset="0"/>
            </a:endParaRPr>
          </a:p>
          <a:p>
            <a:pPr eaLnBrk="1" hangingPunct="1">
              <a:buClrTx/>
              <a:buSzTx/>
              <a:buFontTx/>
              <a:buNone/>
            </a:pPr>
            <a:r>
              <a:rPr kumimoji="1" lang="zh-CN" altLang="en-US" sz="2400" b="1" dirty="0">
                <a:latin typeface="Times New Roman" charset="0"/>
                <a:ea typeface="宋体" charset="0"/>
              </a:rPr>
              <a:t>继续：</a:t>
            </a:r>
            <a:endParaRPr kumimoji="1" lang="en-US" altLang="zh-CN" sz="2400" b="1" dirty="0">
              <a:latin typeface="Times New Roman" charset="0"/>
              <a:ea typeface="宋体" charset="0"/>
            </a:endParaRPr>
          </a:p>
          <a:p>
            <a:pPr eaLnBrk="1" hangingPunct="1">
              <a:spcBef>
                <a:spcPct val="50000"/>
              </a:spcBef>
              <a:buClrTx/>
              <a:buSzTx/>
              <a:buFontTx/>
              <a:buNone/>
            </a:pPr>
            <a:r>
              <a:rPr kumimoji="1" lang="en-US" altLang="zh-CN" sz="2400" b="1" dirty="0">
                <a:latin typeface="Times New Roman" charset="0"/>
                <a:ea typeface="宋体" charset="0"/>
                <a:sym typeface="Symbol" charset="2"/>
              </a:rPr>
              <a:t>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solidFill>
                  <a:srgbClr val="FF0000"/>
                </a:solidFill>
                <a:latin typeface="Times New Roman" charset="0"/>
                <a:ea typeface="宋体" charset="0"/>
              </a:rPr>
              <a:t>p</a:t>
            </a:r>
            <a:r>
              <a:rPr kumimoji="1" lang="en-US" altLang="zh-CN" sz="2400" b="1" baseline="-25000" dirty="0">
                <a:solidFill>
                  <a:srgbClr val="FF0000"/>
                </a:solidFill>
                <a:latin typeface="Times New Roman" charset="0"/>
                <a:ea typeface="宋体" charset="0"/>
              </a:rPr>
              <a:t>5</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6</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5</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6</a:t>
            </a:r>
            <a:r>
              <a:rPr kumimoji="1" lang="en-US" altLang="zh-CN" sz="2400" b="1" dirty="0">
                <a:latin typeface="Times New Roman" charset="0"/>
                <a:ea typeface="宋体" charset="0"/>
                <a:sym typeface="Symbol" charset="2"/>
              </a:rPr>
              <a:t>))</a:t>
            </a:r>
          </a:p>
          <a:p>
            <a:pPr eaLnBrk="1" hangingPunct="1">
              <a:buClrTx/>
              <a:buSzTx/>
              <a:buFontTx/>
              <a:buNone/>
            </a:pPr>
            <a:r>
              <a:rPr kumimoji="1" lang="en-US" altLang="zh-CN" sz="2400" b="1" dirty="0">
                <a:latin typeface="Times New Roman" charset="0"/>
                <a:ea typeface="宋体" charset="0"/>
                <a:sym typeface="Symbol" charset="2"/>
              </a:rPr>
              <a:t>              </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1</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2</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3</a:t>
            </a:r>
            <a:r>
              <a:rPr kumimoji="1" lang="en-US" altLang="zh-CN" sz="2400" b="1" dirty="0">
                <a:latin typeface="Times New Roman" charset="0"/>
                <a:ea typeface="宋体" charset="0"/>
                <a:sym typeface="Symbol" charset="2"/>
              </a:rPr>
              <a:t>~ </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4</a:t>
            </a:r>
            <a:r>
              <a:rPr kumimoji="1" lang="en-US" altLang="zh-CN" sz="2400" b="1" dirty="0">
                <a:latin typeface="Times New Roman" charset="0"/>
                <a:ea typeface="宋体" charset="0"/>
                <a:sym typeface="Symbol" charset="2"/>
              </a:rPr>
              <a:t></a:t>
            </a:r>
            <a:r>
              <a:rPr kumimoji="1" lang="en-US" altLang="zh-CN" sz="2400" b="1" dirty="0">
                <a:latin typeface="Times New Roman" charset="0"/>
                <a:ea typeface="宋体" charset="0"/>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5</a:t>
            </a:r>
            <a:r>
              <a:rPr kumimoji="1" lang="en-US" altLang="zh-CN" sz="2400" b="1" dirty="0">
                <a:latin typeface="Times New Roman" charset="0"/>
                <a:ea typeface="宋体" charset="0"/>
                <a:sym typeface="Symbol" charset="2"/>
              </a:rPr>
              <a:t></a:t>
            </a:r>
            <a:r>
              <a:rPr kumimoji="1" lang="en-US" altLang="zh-CN" sz="2400" b="1" i="1" dirty="0">
                <a:latin typeface="Times New Roman" charset="0"/>
                <a:ea typeface="宋体" charset="0"/>
              </a:rPr>
              <a:t>p</a:t>
            </a:r>
            <a:r>
              <a:rPr kumimoji="1" lang="en-US" altLang="zh-CN" sz="2400" b="1" baseline="-25000" dirty="0">
                <a:latin typeface="Times New Roman" charset="0"/>
                <a:ea typeface="宋体" charset="0"/>
              </a:rPr>
              <a:t>6</a:t>
            </a:r>
            <a:r>
              <a:rPr kumimoji="1" lang="en-US" altLang="zh-CN" sz="2400" b="1" dirty="0">
                <a:latin typeface="Times New Roman" charset="0"/>
                <a:ea typeface="宋体" charset="0"/>
                <a:sym typeface="Symbol" charset="2"/>
              </a:rPr>
              <a:t>) </a:t>
            </a:r>
            <a:r>
              <a:rPr kumimoji="1" lang="zh-CN" altLang="en-US" sz="2400" b="1" dirty="0">
                <a:latin typeface="Times New Roman" charset="0"/>
                <a:ea typeface="宋体" charset="0"/>
                <a:sym typeface="Symbol" charset="2"/>
              </a:rPr>
              <a:t>可满足</a:t>
            </a:r>
            <a:endParaRPr kumimoji="1" lang="en-US" altLang="zh-CN" sz="2400" b="1" dirty="0">
              <a:latin typeface="Times New Roman" charset="0"/>
              <a:ea typeface="宋体" charset="0"/>
              <a:sym typeface="Symbol" charset="2"/>
            </a:endParaRPr>
          </a:p>
          <a:p>
            <a:pPr eaLnBrk="1" hangingPunct="1">
              <a:spcBef>
                <a:spcPct val="50000"/>
              </a:spcBef>
              <a:buClrTx/>
              <a:buSzTx/>
              <a:buFontTx/>
              <a:buNone/>
            </a:pPr>
            <a:r>
              <a:rPr kumimoji="1" lang="en-US" altLang="zh-CN" sz="2400" b="1" dirty="0">
                <a:latin typeface="Times New Roman" charset="0"/>
                <a:ea typeface="宋体" charset="0"/>
                <a:sym typeface="Symbol" charset="2"/>
              </a:rPr>
              <a:t>So, </a:t>
            </a:r>
            <a:r>
              <a:rPr kumimoji="1" lang="en-US" altLang="zh-CN" sz="2400" b="1" dirty="0">
                <a:solidFill>
                  <a:schemeClr val="tx2"/>
                </a:solidFill>
                <a:latin typeface="Times New Roman" charset="0"/>
                <a:ea typeface="宋体" charset="0"/>
                <a:sym typeface="Symbol" charset="2"/>
              </a:rPr>
              <a:t>Jim is from Chicago, Sam is from Boston, and Bill is from Detroit</a:t>
            </a:r>
            <a:r>
              <a:rPr kumimoji="1" lang="en-US" altLang="zh-CN" sz="2400" b="1" dirty="0">
                <a:latin typeface="Times New Roman" charset="0"/>
                <a:ea typeface="宋体" charset="0"/>
                <a:sym typeface="Symbol" charset="2"/>
              </a:rPr>
              <a:t>.</a:t>
            </a:r>
          </a:p>
        </p:txBody>
      </p:sp>
      <p:sp>
        <p:nvSpPr>
          <p:cNvPr id="5" name="云形标注 4"/>
          <p:cNvSpPr/>
          <p:nvPr/>
        </p:nvSpPr>
        <p:spPr>
          <a:xfrm>
            <a:off x="4968875" y="3285977"/>
            <a:ext cx="2987675" cy="1223962"/>
          </a:xfrm>
          <a:prstGeom prst="cloudCallout">
            <a:avLst>
              <a:gd name="adj1" fmla="val -89380"/>
              <a:gd name="adj2" fmla="val -5628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algn="ctr" eaLnBrk="1" hangingPunct="1"/>
            <a:r>
              <a:rPr lang="zh-CN" altLang="en-US" sz="2800">
                <a:solidFill>
                  <a:srgbClr val="FFFFFF"/>
                </a:solidFill>
                <a:latin typeface="Franklin Gothic Book" charset="0"/>
                <a:ea typeface="黑体" charset="0"/>
              </a:rPr>
              <a:t>由题意</a:t>
            </a:r>
          </a:p>
        </p:txBody>
      </p:sp>
      <p:sp>
        <p:nvSpPr>
          <p:cNvPr id="6" name="圆角矩形 5"/>
          <p:cNvSpPr/>
          <p:nvPr/>
        </p:nvSpPr>
        <p:spPr>
          <a:xfrm>
            <a:off x="36512" y="2133452"/>
            <a:ext cx="7956550" cy="7207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云形标注 6"/>
          <p:cNvSpPr/>
          <p:nvPr/>
        </p:nvSpPr>
        <p:spPr>
          <a:xfrm>
            <a:off x="6192837" y="404664"/>
            <a:ext cx="2736850" cy="1152525"/>
          </a:xfrm>
          <a:prstGeom prst="cloudCallout">
            <a:avLst>
              <a:gd name="adj1" fmla="val -23572"/>
              <a:gd name="adj2" fmla="val 911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800" dirty="0"/>
              <a:t>析取范式</a:t>
            </a:r>
          </a:p>
        </p:txBody>
      </p:sp>
    </p:spTree>
    <p:extLst>
      <p:ext uri="{BB962C8B-B14F-4D97-AF65-F5344CB8AC3E}">
        <p14:creationId xmlns:p14="http://schemas.microsoft.com/office/powerpoint/2010/main" val="5974402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07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07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070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070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0707">
                                            <p:txEl>
                                              <p:pRg st="5" end="5"/>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0707">
                                            <p:txEl>
                                              <p:pRg st="6" end="6"/>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0707">
                                            <p:txEl>
                                              <p:pRg st="7" end="7"/>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0707">
                                            <p:txEl>
                                              <p:pRg st="8" end="8"/>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0707">
                                            <p:txEl>
                                              <p:pRg st="9" end="9"/>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bldLvl="4"/>
      <p:bldP spid="5" grpId="0" animBg="1"/>
      <p:bldP spid="6"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命题的可满足性</a:t>
            </a:r>
            <a:endParaRPr lang="en-US" dirty="0"/>
          </a:p>
        </p:txBody>
      </p:sp>
      <p:sp>
        <p:nvSpPr>
          <p:cNvPr id="3" name="Content Placeholder 2"/>
          <p:cNvSpPr>
            <a:spLocks noGrp="1"/>
          </p:cNvSpPr>
          <p:nvPr>
            <p:ph sz="quarter" idx="1"/>
          </p:nvPr>
        </p:nvSpPr>
        <p:spPr/>
        <p:txBody>
          <a:bodyPr/>
          <a:lstStyle/>
          <a:p>
            <a:r>
              <a:rPr lang="zh-CN" altLang="en-US" dirty="0"/>
              <a:t>一个复合命题是可满足的，则存在一个对其变元的赋值使其为真</a:t>
            </a:r>
          </a:p>
          <a:p>
            <a:endParaRPr lang="zh-CN" altLang="en-US" dirty="0"/>
          </a:p>
          <a:p>
            <a:endParaRPr lang="zh-CN" altLang="en-US" dirty="0"/>
          </a:p>
          <a:p>
            <a:pPr marL="0" indent="0">
              <a:buNone/>
            </a:pPr>
            <a:r>
              <a:rPr lang="zh-CN" altLang="en-US" dirty="0"/>
              <a:t>* </a:t>
            </a:r>
            <a:r>
              <a:rPr lang="en-US" dirty="0"/>
              <a:t>Boolean </a:t>
            </a:r>
            <a:r>
              <a:rPr lang="en-US" dirty="0" err="1"/>
              <a:t>satisfiability</a:t>
            </a:r>
            <a:r>
              <a:rPr lang="en-US" dirty="0"/>
              <a:t> problem </a:t>
            </a:r>
            <a:r>
              <a:rPr lang="en-US" altLang="zh-CN" dirty="0"/>
              <a:t>(SAT)</a:t>
            </a:r>
            <a:r>
              <a:rPr lang="zh-CN" altLang="en-US" dirty="0"/>
              <a:t>：第一个</a:t>
            </a:r>
            <a:r>
              <a:rPr lang="en-US" altLang="zh-CN" dirty="0"/>
              <a:t>NPC</a:t>
            </a:r>
            <a:r>
              <a:rPr lang="zh-CN" altLang="en-US" dirty="0"/>
              <a:t>问题，至今没有一个高效的多项式算法能够解决</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0C913308-F349-4B6D-A68A-DD1791B4A57B}" type="slidenum">
              <a:rPr lang="zh-CN" altLang="en-US" smtClean="0"/>
              <a:t>32</a:t>
            </a:fld>
            <a:endParaRPr lang="zh-CN" altLang="en-US" dirty="0"/>
          </a:p>
        </p:txBody>
      </p:sp>
    </p:spTree>
    <p:extLst>
      <p:ext uri="{BB962C8B-B14F-4D97-AF65-F5344CB8AC3E}">
        <p14:creationId xmlns:p14="http://schemas.microsoft.com/office/powerpoint/2010/main" val="9883029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内容占位符 2"/>
          <p:cNvSpPr>
            <a:spLocks noGrp="1"/>
          </p:cNvSpPr>
          <p:nvPr>
            <p:ph idx="1"/>
          </p:nvPr>
        </p:nvSpPr>
        <p:spPr>
          <a:xfrm>
            <a:off x="323850" y="1557338"/>
            <a:ext cx="8424863" cy="1008062"/>
          </a:xfrm>
        </p:spPr>
        <p:txBody>
          <a:bodyPr>
            <a:normAutofit lnSpcReduction="10000"/>
          </a:bodyPr>
          <a:lstStyle/>
          <a:p>
            <a:pPr>
              <a:lnSpc>
                <a:spcPct val="120000"/>
              </a:lnSpc>
            </a:pPr>
            <a:r>
              <a:rPr lang="en-US" altLang="zh-CN" sz="2400" b="1" dirty="0">
                <a:latin typeface="Times New Roman" panose="02020603050405020304" pitchFamily="18" charset="0"/>
                <a:cs typeface="Times New Roman" panose="02020603050405020304" pitchFamily="18" charset="0"/>
              </a:rPr>
              <a:t>3</a:t>
            </a:r>
            <a:r>
              <a:rPr lang="en-US" altLang="zh-CN" sz="2400" b="1" baseline="30000" dirty="0">
                <a:latin typeface="Times New Roman" panose="02020603050405020304" pitchFamily="18" charset="0"/>
                <a:cs typeface="Times New Roman" panose="02020603050405020304" pitchFamily="18" charset="0"/>
              </a:rPr>
              <a:t>2</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dirty="0">
                <a:latin typeface="Times New Roman" panose="02020603050405020304" pitchFamily="18" charset="0"/>
                <a:cs typeface="Times New Roman" panose="02020603050405020304" pitchFamily="18" charset="0"/>
              </a:rPr>
              <a:t>3</a:t>
            </a:r>
            <a:r>
              <a:rPr lang="en-US" altLang="zh-CN" sz="2400" b="1" baseline="30000" dirty="0">
                <a:latin typeface="Times New Roman" panose="02020603050405020304" pitchFamily="18" charset="0"/>
                <a:cs typeface="Times New Roman" panose="02020603050405020304" pitchFamily="18" charset="0"/>
              </a:rPr>
              <a:t>2</a:t>
            </a:r>
            <a:r>
              <a:rPr lang="zh-CN" altLang="en-US" sz="2400" b="1" dirty="0">
                <a:latin typeface="Times New Roman" panose="02020603050405020304" pitchFamily="18" charset="0"/>
                <a:cs typeface="Times New Roman" panose="02020603050405020304" pitchFamily="18" charset="0"/>
                <a:sym typeface="Symbol" panose="05050102010706020507" pitchFamily="18" charset="2"/>
              </a:rPr>
              <a:t>的网格，</a:t>
            </a:r>
            <a:r>
              <a:rPr lang="en-US" altLang="zh-CN" sz="2400" b="1" dirty="0">
                <a:latin typeface="Times New Roman" panose="02020603050405020304" pitchFamily="18" charset="0"/>
                <a:cs typeface="Times New Roman" panose="02020603050405020304" pitchFamily="18" charset="0"/>
              </a:rPr>
              <a:t>3</a:t>
            </a:r>
            <a:r>
              <a:rPr lang="en-US" altLang="zh-CN" sz="2400" b="1" baseline="30000" dirty="0">
                <a:latin typeface="Times New Roman" panose="02020603050405020304" pitchFamily="18" charset="0"/>
                <a:cs typeface="Times New Roman" panose="02020603050405020304" pitchFamily="18" charset="0"/>
              </a:rPr>
              <a:t>2</a:t>
            </a:r>
            <a:r>
              <a:rPr lang="zh-CN" altLang="en-US" sz="2400" b="1" dirty="0">
                <a:latin typeface="Times New Roman" panose="02020603050405020304" pitchFamily="18" charset="0"/>
                <a:cs typeface="Times New Roman" panose="02020603050405020304" pitchFamily="18" charset="0"/>
                <a:sym typeface="Symbol" panose="05050102010706020507" pitchFamily="18" charset="2"/>
              </a:rPr>
              <a:t>个</a:t>
            </a:r>
            <a:r>
              <a:rPr lang="en-US" altLang="zh-CN" sz="2400" b="1" dirty="0">
                <a:latin typeface="Times New Roman" panose="02020603050405020304" pitchFamily="18" charset="0"/>
                <a:cs typeface="Times New Roman" panose="02020603050405020304" pitchFamily="18" charset="0"/>
              </a:rPr>
              <a:t>3</a:t>
            </a:r>
            <a:r>
              <a:rPr lang="en-US" altLang="zh-CN" sz="2400" b="1" dirty="0">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dirty="0">
                <a:latin typeface="Times New Roman" panose="02020603050405020304" pitchFamily="18" charset="0"/>
                <a:cs typeface="Times New Roman" panose="02020603050405020304" pitchFamily="18" charset="0"/>
              </a:rPr>
              <a:t>3</a:t>
            </a:r>
            <a:r>
              <a:rPr lang="zh-CN" altLang="en-US" sz="2400" b="1" dirty="0">
                <a:latin typeface="Times New Roman" panose="02020603050405020304" pitchFamily="18" charset="0"/>
                <a:cs typeface="Times New Roman" panose="02020603050405020304" pitchFamily="18" charset="0"/>
                <a:sym typeface="Symbol" panose="05050102010706020507" pitchFamily="18" charset="2"/>
              </a:rPr>
              <a:t>的子网格。</a:t>
            </a:r>
            <a:endParaRPr lang="en-US" altLang="zh-CN" sz="2400" b="1" dirty="0">
              <a:latin typeface="Times New Roman" panose="02020603050405020304" pitchFamily="18" charset="0"/>
              <a:cs typeface="Times New Roman" panose="02020603050405020304" pitchFamily="18" charset="0"/>
            </a:endParaRPr>
          </a:p>
          <a:p>
            <a:pPr>
              <a:lnSpc>
                <a:spcPct val="120000"/>
              </a:lnSpc>
            </a:pPr>
            <a:r>
              <a:rPr lang="zh-CN" altLang="en-US" sz="2400" b="1" dirty="0">
                <a:latin typeface="Times New Roman" panose="02020603050405020304" pitchFamily="18" charset="0"/>
                <a:cs typeface="Times New Roman" panose="02020603050405020304" pitchFamily="18" charset="0"/>
              </a:rPr>
              <a:t>每行、每列及每宫填入数字</a:t>
            </a:r>
            <a:r>
              <a:rPr lang="en-US" altLang="zh-CN" sz="2400" b="1" dirty="0">
                <a:latin typeface="Times New Roman" panose="02020603050405020304" pitchFamily="18" charset="0"/>
                <a:cs typeface="Times New Roman" panose="02020603050405020304" pitchFamily="18" charset="0"/>
              </a:rPr>
              <a:t>1-9</a:t>
            </a:r>
            <a:r>
              <a:rPr lang="zh-CN" altLang="en-US" sz="2400" b="1" dirty="0">
                <a:latin typeface="Times New Roman" panose="02020603050405020304" pitchFamily="18" charset="0"/>
                <a:cs typeface="Times New Roman" panose="02020603050405020304" pitchFamily="18" charset="0"/>
              </a:rPr>
              <a:t>且不能重复。</a:t>
            </a:r>
            <a:endParaRPr kumimoji="1" lang="en-US" altLang="zh-CN" sz="2400" b="1" dirty="0">
              <a:latin typeface="Times New Roman" panose="02020603050405020304" pitchFamily="18" charset="0"/>
              <a:cs typeface="Times New Roman" panose="02020603050405020304" pitchFamily="18" charset="0"/>
              <a:sym typeface="Symbol" panose="05050102010706020507" pitchFamily="18" charset="2"/>
            </a:endParaRPr>
          </a:p>
          <a:p>
            <a:pPr lvl="1">
              <a:lnSpc>
                <a:spcPct val="120000"/>
              </a:lnSpc>
            </a:pPr>
            <a:endParaRPr kumimoji="1" lang="en-US" altLang="zh-CN" sz="2400" b="1" dirty="0">
              <a:latin typeface="Times New Roman" panose="02020603050405020304" pitchFamily="18" charset="0"/>
              <a:sym typeface="Symbol" panose="05050102010706020507" pitchFamily="18" charset="2"/>
            </a:endParaRPr>
          </a:p>
        </p:txBody>
      </p:sp>
      <p:grpSp>
        <p:nvGrpSpPr>
          <p:cNvPr id="30724" name="组合 19"/>
          <p:cNvGrpSpPr>
            <a:grpSpLocks/>
          </p:cNvGrpSpPr>
          <p:nvPr/>
        </p:nvGrpSpPr>
        <p:grpSpPr bwMode="auto">
          <a:xfrm>
            <a:off x="2314575" y="2776538"/>
            <a:ext cx="1366838" cy="1225550"/>
            <a:chOff x="1475656" y="3717032"/>
            <a:chExt cx="1368152" cy="1224136"/>
          </a:xfrm>
        </p:grpSpPr>
        <p:cxnSp>
          <p:nvCxnSpPr>
            <p:cNvPr id="30818" name="直接连接符 4"/>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19" name="直接连接符 5"/>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20" name="直接连接符 7"/>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21" name="直接连接符 11"/>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22" name="直接连接符 15"/>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23" name="直接连接符 16"/>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24" name="直接连接符 17"/>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25" name="直接连接符 18"/>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25" name="组合 20"/>
          <p:cNvGrpSpPr>
            <a:grpSpLocks/>
          </p:cNvGrpSpPr>
          <p:nvPr/>
        </p:nvGrpSpPr>
        <p:grpSpPr bwMode="auto">
          <a:xfrm>
            <a:off x="3681413" y="2776538"/>
            <a:ext cx="1368425" cy="1225550"/>
            <a:chOff x="1475656" y="3717032"/>
            <a:chExt cx="1368152" cy="1224136"/>
          </a:xfrm>
        </p:grpSpPr>
        <p:cxnSp>
          <p:nvCxnSpPr>
            <p:cNvPr id="30810" name="直接连接符 21"/>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11" name="直接连接符 22"/>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12" name="直接连接符 23"/>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13" name="直接连接符 24"/>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14" name="直接连接符 25"/>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15" name="直接连接符 26"/>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16" name="直接连接符 27"/>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17" name="直接连接符 28"/>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26" name="组合 50"/>
          <p:cNvGrpSpPr>
            <a:grpSpLocks/>
          </p:cNvGrpSpPr>
          <p:nvPr/>
        </p:nvGrpSpPr>
        <p:grpSpPr bwMode="auto">
          <a:xfrm>
            <a:off x="2314575" y="4002088"/>
            <a:ext cx="1366838" cy="1223962"/>
            <a:chOff x="1475656" y="3717032"/>
            <a:chExt cx="1368152" cy="1224136"/>
          </a:xfrm>
        </p:grpSpPr>
        <p:cxnSp>
          <p:nvCxnSpPr>
            <p:cNvPr id="30802" name="直接连接符 69"/>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03" name="直接连接符 70"/>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04" name="直接连接符 71"/>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05" name="直接连接符 72"/>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806" name="直接连接符 73"/>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07" name="直接连接符 74"/>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08" name="直接连接符 75"/>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09" name="直接连接符 76"/>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27" name="组合 51"/>
          <p:cNvGrpSpPr>
            <a:grpSpLocks/>
          </p:cNvGrpSpPr>
          <p:nvPr/>
        </p:nvGrpSpPr>
        <p:grpSpPr bwMode="auto">
          <a:xfrm>
            <a:off x="3681413" y="4002088"/>
            <a:ext cx="1368425" cy="1223962"/>
            <a:chOff x="1475656" y="3717032"/>
            <a:chExt cx="1368152" cy="1224136"/>
          </a:xfrm>
        </p:grpSpPr>
        <p:cxnSp>
          <p:nvCxnSpPr>
            <p:cNvPr id="30794" name="直接连接符 61"/>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95" name="直接连接符 62"/>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96" name="直接连接符 63"/>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97" name="直接连接符 64"/>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98" name="直接连接符 65"/>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99" name="直接连接符 66"/>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00" name="直接连接符 67"/>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801" name="直接连接符 68"/>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28" name="组合 52"/>
          <p:cNvGrpSpPr>
            <a:grpSpLocks/>
          </p:cNvGrpSpPr>
          <p:nvPr/>
        </p:nvGrpSpPr>
        <p:grpSpPr bwMode="auto">
          <a:xfrm>
            <a:off x="5049838" y="4002088"/>
            <a:ext cx="1368425" cy="1223962"/>
            <a:chOff x="1475656" y="3717032"/>
            <a:chExt cx="1368152" cy="1224136"/>
          </a:xfrm>
        </p:grpSpPr>
        <p:cxnSp>
          <p:nvCxnSpPr>
            <p:cNvPr id="30786" name="直接连接符 53"/>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7" name="直接连接符 54"/>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8" name="直接连接符 55"/>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9" name="直接连接符 56"/>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90" name="直接连接符 57"/>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91" name="直接连接符 58"/>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92" name="直接连接符 59"/>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93" name="直接连接符 60"/>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29" name="组合 77"/>
          <p:cNvGrpSpPr>
            <a:grpSpLocks/>
          </p:cNvGrpSpPr>
          <p:nvPr/>
        </p:nvGrpSpPr>
        <p:grpSpPr bwMode="auto">
          <a:xfrm>
            <a:off x="2314575" y="5216525"/>
            <a:ext cx="4103688" cy="1223963"/>
            <a:chOff x="1475656" y="3717032"/>
            <a:chExt cx="4104456" cy="1224136"/>
          </a:xfrm>
        </p:grpSpPr>
        <p:grpSp>
          <p:nvGrpSpPr>
            <p:cNvPr id="30759" name="组合 78"/>
            <p:cNvGrpSpPr>
              <a:grpSpLocks/>
            </p:cNvGrpSpPr>
            <p:nvPr/>
          </p:nvGrpSpPr>
          <p:grpSpPr bwMode="auto">
            <a:xfrm>
              <a:off x="1475656" y="3717032"/>
              <a:ext cx="1368152" cy="1224136"/>
              <a:chOff x="1475656" y="3717032"/>
              <a:chExt cx="1368152" cy="1224136"/>
            </a:xfrm>
          </p:grpSpPr>
          <p:cxnSp>
            <p:nvCxnSpPr>
              <p:cNvPr id="30778" name="直接连接符 97"/>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79" name="直接连接符 98"/>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0" name="直接连接符 99"/>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1" name="直接连接符 100"/>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82" name="直接连接符 101"/>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83" name="直接连接符 102"/>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84" name="直接连接符 103"/>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85" name="直接连接符 104"/>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60" name="组合 79"/>
            <p:cNvGrpSpPr>
              <a:grpSpLocks/>
            </p:cNvGrpSpPr>
            <p:nvPr/>
          </p:nvGrpSpPr>
          <p:grpSpPr bwMode="auto">
            <a:xfrm>
              <a:off x="2843808" y="3717032"/>
              <a:ext cx="1368152" cy="1224136"/>
              <a:chOff x="1475656" y="3717032"/>
              <a:chExt cx="1368152" cy="1224136"/>
            </a:xfrm>
          </p:grpSpPr>
          <p:cxnSp>
            <p:nvCxnSpPr>
              <p:cNvPr id="30770" name="直接连接符 89"/>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71" name="直接连接符 90"/>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72" name="直接连接符 91"/>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73" name="直接连接符 92"/>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74" name="直接连接符 93"/>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75" name="直接连接符 94"/>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76" name="直接连接符 95"/>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77" name="直接连接符 96"/>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30761" name="组合 80"/>
            <p:cNvGrpSpPr>
              <a:grpSpLocks/>
            </p:cNvGrpSpPr>
            <p:nvPr/>
          </p:nvGrpSpPr>
          <p:grpSpPr bwMode="auto">
            <a:xfrm>
              <a:off x="4211960" y="3717032"/>
              <a:ext cx="1368152" cy="1224136"/>
              <a:chOff x="1475656" y="3717032"/>
              <a:chExt cx="1368152" cy="1224136"/>
            </a:xfrm>
          </p:grpSpPr>
          <p:cxnSp>
            <p:nvCxnSpPr>
              <p:cNvPr id="30762" name="直接连接符 81"/>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63" name="直接连接符 82"/>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64" name="直接连接符 83"/>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65" name="直接连接符 84"/>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66" name="直接连接符 85"/>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67" name="直接连接符 86"/>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68" name="直接连接符 87"/>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69" name="直接连接符 88"/>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sp>
        <p:nvSpPr>
          <p:cNvPr id="30730" name="矩形标注 105"/>
          <p:cNvSpPr>
            <a:spLocks noChangeArrowheads="1"/>
          </p:cNvSpPr>
          <p:nvPr/>
        </p:nvSpPr>
        <p:spPr bwMode="auto">
          <a:xfrm>
            <a:off x="4211638" y="4005263"/>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4</a:t>
            </a:r>
            <a:endParaRPr lang="zh-CN" altLang="en-US" sz="2400">
              <a:latin typeface="Times New Roman" panose="02020603050405020304" pitchFamily="18" charset="0"/>
              <a:cs typeface="Times New Roman" panose="02020603050405020304" pitchFamily="18" charset="0"/>
            </a:endParaRPr>
          </a:p>
        </p:txBody>
      </p:sp>
      <p:sp>
        <p:nvSpPr>
          <p:cNvPr id="30731" name="矩形标注 106"/>
          <p:cNvSpPr>
            <a:spLocks noChangeArrowheads="1"/>
          </p:cNvSpPr>
          <p:nvPr/>
        </p:nvSpPr>
        <p:spPr bwMode="auto">
          <a:xfrm>
            <a:off x="3276600" y="2781300"/>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9</a:t>
            </a:r>
            <a:endParaRPr lang="zh-CN" altLang="en-US" sz="2400">
              <a:latin typeface="Times New Roman" panose="02020603050405020304" pitchFamily="18" charset="0"/>
              <a:cs typeface="Times New Roman" panose="02020603050405020304" pitchFamily="18" charset="0"/>
            </a:endParaRPr>
          </a:p>
        </p:txBody>
      </p:sp>
      <p:sp>
        <p:nvSpPr>
          <p:cNvPr id="30732" name="矩形标注 107"/>
          <p:cNvSpPr>
            <a:spLocks noChangeArrowheads="1"/>
          </p:cNvSpPr>
          <p:nvPr/>
        </p:nvSpPr>
        <p:spPr bwMode="auto">
          <a:xfrm>
            <a:off x="2843213" y="3573463"/>
            <a:ext cx="433387"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4</a:t>
            </a:r>
            <a:endParaRPr lang="zh-CN" altLang="en-US" sz="2400">
              <a:latin typeface="Times New Roman" panose="02020603050405020304" pitchFamily="18" charset="0"/>
              <a:cs typeface="Times New Roman" panose="02020603050405020304" pitchFamily="18" charset="0"/>
            </a:endParaRPr>
          </a:p>
        </p:txBody>
      </p:sp>
      <p:sp>
        <p:nvSpPr>
          <p:cNvPr id="30733" name="矩形标注 108"/>
          <p:cNvSpPr>
            <a:spLocks noChangeArrowheads="1"/>
          </p:cNvSpPr>
          <p:nvPr/>
        </p:nvSpPr>
        <p:spPr bwMode="auto">
          <a:xfrm>
            <a:off x="3708400" y="3213100"/>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5</a:t>
            </a:r>
            <a:endParaRPr lang="zh-CN" altLang="en-US" sz="2400">
              <a:latin typeface="Times New Roman" panose="02020603050405020304" pitchFamily="18" charset="0"/>
              <a:cs typeface="Times New Roman" panose="02020603050405020304" pitchFamily="18" charset="0"/>
            </a:endParaRPr>
          </a:p>
        </p:txBody>
      </p:sp>
      <p:grpSp>
        <p:nvGrpSpPr>
          <p:cNvPr id="11" name="组合 123"/>
          <p:cNvGrpSpPr>
            <a:grpSpLocks/>
          </p:cNvGrpSpPr>
          <p:nvPr/>
        </p:nvGrpSpPr>
        <p:grpSpPr bwMode="auto">
          <a:xfrm>
            <a:off x="5049838" y="2776538"/>
            <a:ext cx="1368425" cy="1225550"/>
            <a:chOff x="5050160" y="2777232"/>
            <a:chExt cx="1368152" cy="1224136"/>
          </a:xfrm>
        </p:grpSpPr>
        <p:grpSp>
          <p:nvGrpSpPr>
            <p:cNvPr id="30748" name="组合 29"/>
            <p:cNvGrpSpPr>
              <a:grpSpLocks/>
            </p:cNvGrpSpPr>
            <p:nvPr/>
          </p:nvGrpSpPr>
          <p:grpSpPr bwMode="auto">
            <a:xfrm>
              <a:off x="5050160" y="2777232"/>
              <a:ext cx="1368152" cy="1224136"/>
              <a:chOff x="1475656" y="3717032"/>
              <a:chExt cx="1368152" cy="1224136"/>
            </a:xfrm>
          </p:grpSpPr>
          <p:cxnSp>
            <p:nvCxnSpPr>
              <p:cNvPr id="30751" name="直接连接符 30"/>
              <p:cNvCxnSpPr>
                <a:cxnSpLocks noChangeShapeType="1"/>
              </p:cNvCxnSpPr>
              <p:nvPr/>
            </p:nvCxnSpPr>
            <p:spPr bwMode="auto">
              <a:xfrm>
                <a:off x="1475656" y="3717032"/>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52" name="直接连接符 31"/>
              <p:cNvCxnSpPr>
                <a:cxnSpLocks noChangeShapeType="1"/>
              </p:cNvCxnSpPr>
              <p:nvPr/>
            </p:nvCxnSpPr>
            <p:spPr bwMode="auto">
              <a:xfrm>
                <a:off x="1475656"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53" name="直接连接符 32"/>
              <p:cNvCxnSpPr>
                <a:cxnSpLocks noChangeShapeType="1"/>
              </p:cNvCxnSpPr>
              <p:nvPr/>
            </p:nvCxnSpPr>
            <p:spPr bwMode="auto">
              <a:xfrm>
                <a:off x="2843808" y="3717032"/>
                <a:ext cx="0" cy="1224136"/>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54" name="直接连接符 33"/>
              <p:cNvCxnSpPr>
                <a:cxnSpLocks noChangeShapeType="1"/>
              </p:cNvCxnSpPr>
              <p:nvPr/>
            </p:nvCxnSpPr>
            <p:spPr bwMode="auto">
              <a:xfrm>
                <a:off x="1475656" y="4941168"/>
                <a:ext cx="1368152" cy="0"/>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0755" name="直接连接符 34"/>
              <p:cNvCxnSpPr>
                <a:cxnSpLocks noChangeShapeType="1"/>
              </p:cNvCxnSpPr>
              <p:nvPr/>
            </p:nvCxnSpPr>
            <p:spPr bwMode="auto">
              <a:xfrm>
                <a:off x="1475656" y="4149080"/>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56" name="直接连接符 35"/>
              <p:cNvCxnSpPr>
                <a:cxnSpLocks noChangeShapeType="1"/>
              </p:cNvCxnSpPr>
              <p:nvPr/>
            </p:nvCxnSpPr>
            <p:spPr bwMode="auto">
              <a:xfrm>
                <a:off x="1475656" y="4543028"/>
                <a:ext cx="136815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57" name="直接连接符 36"/>
              <p:cNvCxnSpPr>
                <a:cxnSpLocks noChangeShapeType="1"/>
              </p:cNvCxnSpPr>
              <p:nvPr/>
            </p:nvCxnSpPr>
            <p:spPr bwMode="auto">
              <a:xfrm>
                <a:off x="1933104"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30758" name="直接连接符 37"/>
              <p:cNvCxnSpPr>
                <a:cxnSpLocks noChangeShapeType="1"/>
              </p:cNvCxnSpPr>
              <p:nvPr/>
            </p:nvCxnSpPr>
            <p:spPr bwMode="auto">
              <a:xfrm>
                <a:off x="2411760" y="3717032"/>
                <a:ext cx="0" cy="1224136"/>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30749" name="矩形标注 109"/>
            <p:cNvSpPr>
              <a:spLocks noChangeArrowheads="1"/>
            </p:cNvSpPr>
            <p:nvPr/>
          </p:nvSpPr>
          <p:spPr bwMode="auto">
            <a:xfrm>
              <a:off x="5076056" y="2780928"/>
              <a:ext cx="432048" cy="432048"/>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4</a:t>
              </a:r>
              <a:endParaRPr lang="zh-CN" altLang="en-US" sz="2400">
                <a:latin typeface="Times New Roman" panose="02020603050405020304" pitchFamily="18" charset="0"/>
                <a:cs typeface="Times New Roman" panose="02020603050405020304" pitchFamily="18" charset="0"/>
              </a:endParaRPr>
            </a:p>
          </p:txBody>
        </p:sp>
        <p:sp>
          <p:nvSpPr>
            <p:cNvPr id="30750" name="矩形标注 110"/>
            <p:cNvSpPr>
              <a:spLocks noChangeArrowheads="1"/>
            </p:cNvSpPr>
            <p:nvPr/>
          </p:nvSpPr>
          <p:spPr bwMode="auto">
            <a:xfrm>
              <a:off x="5076056" y="3212976"/>
              <a:ext cx="432048" cy="432048"/>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1</a:t>
              </a:r>
              <a:endParaRPr lang="zh-CN" altLang="en-US" sz="2400">
                <a:latin typeface="Times New Roman" panose="02020603050405020304" pitchFamily="18" charset="0"/>
                <a:cs typeface="Times New Roman" panose="02020603050405020304" pitchFamily="18" charset="0"/>
              </a:endParaRPr>
            </a:p>
          </p:txBody>
        </p:sp>
      </p:grpSp>
      <p:sp>
        <p:nvSpPr>
          <p:cNvPr id="30735" name="矩形标注 111"/>
          <p:cNvSpPr>
            <a:spLocks noChangeArrowheads="1"/>
          </p:cNvSpPr>
          <p:nvPr/>
        </p:nvSpPr>
        <p:spPr bwMode="auto">
          <a:xfrm>
            <a:off x="4643438" y="4005263"/>
            <a:ext cx="433387"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2</a:t>
            </a:r>
            <a:endParaRPr lang="zh-CN" altLang="en-US" sz="2400">
              <a:latin typeface="Times New Roman" panose="02020603050405020304" pitchFamily="18" charset="0"/>
              <a:cs typeface="Times New Roman" panose="02020603050405020304" pitchFamily="18" charset="0"/>
            </a:endParaRPr>
          </a:p>
        </p:txBody>
      </p:sp>
      <p:sp>
        <p:nvSpPr>
          <p:cNvPr id="30736" name="矩形标注 112"/>
          <p:cNvSpPr>
            <a:spLocks noChangeArrowheads="1"/>
          </p:cNvSpPr>
          <p:nvPr/>
        </p:nvSpPr>
        <p:spPr bwMode="auto">
          <a:xfrm>
            <a:off x="2339975" y="4398963"/>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6</a:t>
            </a:r>
            <a:endParaRPr lang="zh-CN" altLang="en-US" sz="2400">
              <a:latin typeface="Times New Roman" panose="02020603050405020304" pitchFamily="18" charset="0"/>
              <a:cs typeface="Times New Roman" panose="02020603050405020304" pitchFamily="18" charset="0"/>
            </a:endParaRPr>
          </a:p>
        </p:txBody>
      </p:sp>
      <p:sp>
        <p:nvSpPr>
          <p:cNvPr id="30737" name="矩形标注 113"/>
          <p:cNvSpPr>
            <a:spLocks noChangeArrowheads="1"/>
          </p:cNvSpPr>
          <p:nvPr/>
        </p:nvSpPr>
        <p:spPr bwMode="auto">
          <a:xfrm>
            <a:off x="2339975" y="4830763"/>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5</a:t>
            </a:r>
            <a:endParaRPr lang="zh-CN" altLang="en-US" sz="2400">
              <a:latin typeface="Times New Roman" panose="02020603050405020304" pitchFamily="18" charset="0"/>
              <a:cs typeface="Times New Roman" panose="02020603050405020304" pitchFamily="18" charset="0"/>
            </a:endParaRPr>
          </a:p>
        </p:txBody>
      </p:sp>
      <p:sp>
        <p:nvSpPr>
          <p:cNvPr id="30738" name="矩形标注 114"/>
          <p:cNvSpPr>
            <a:spLocks noChangeArrowheads="1"/>
          </p:cNvSpPr>
          <p:nvPr/>
        </p:nvSpPr>
        <p:spPr bwMode="auto">
          <a:xfrm>
            <a:off x="2339975" y="5229225"/>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7</a:t>
            </a:r>
            <a:endParaRPr lang="zh-CN" altLang="en-US" sz="2400">
              <a:latin typeface="Times New Roman" panose="02020603050405020304" pitchFamily="18" charset="0"/>
              <a:cs typeface="Times New Roman" panose="02020603050405020304" pitchFamily="18" charset="0"/>
            </a:endParaRPr>
          </a:p>
        </p:txBody>
      </p:sp>
      <p:sp>
        <p:nvSpPr>
          <p:cNvPr id="30739" name="矩形标注 115"/>
          <p:cNvSpPr>
            <a:spLocks noChangeArrowheads="1"/>
          </p:cNvSpPr>
          <p:nvPr/>
        </p:nvSpPr>
        <p:spPr bwMode="auto">
          <a:xfrm>
            <a:off x="2843213" y="5661025"/>
            <a:ext cx="433387"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1</a:t>
            </a:r>
            <a:endParaRPr lang="zh-CN" altLang="en-US" sz="2400">
              <a:latin typeface="Times New Roman" panose="02020603050405020304" pitchFamily="18" charset="0"/>
              <a:cs typeface="Times New Roman" panose="02020603050405020304" pitchFamily="18" charset="0"/>
            </a:endParaRPr>
          </a:p>
        </p:txBody>
      </p:sp>
      <p:sp>
        <p:nvSpPr>
          <p:cNvPr id="30740" name="矩形标注 116"/>
          <p:cNvSpPr>
            <a:spLocks noChangeArrowheads="1"/>
          </p:cNvSpPr>
          <p:nvPr/>
        </p:nvSpPr>
        <p:spPr bwMode="auto">
          <a:xfrm>
            <a:off x="5580063" y="4437063"/>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7</a:t>
            </a:r>
            <a:endParaRPr lang="zh-CN" altLang="en-US" sz="2400">
              <a:latin typeface="Times New Roman" panose="02020603050405020304" pitchFamily="18" charset="0"/>
              <a:cs typeface="Times New Roman" panose="02020603050405020304" pitchFamily="18" charset="0"/>
            </a:endParaRPr>
          </a:p>
        </p:txBody>
      </p:sp>
      <p:sp>
        <p:nvSpPr>
          <p:cNvPr id="30741" name="矩形标注 117"/>
          <p:cNvSpPr>
            <a:spLocks noChangeArrowheads="1"/>
          </p:cNvSpPr>
          <p:nvPr/>
        </p:nvSpPr>
        <p:spPr bwMode="auto">
          <a:xfrm>
            <a:off x="6011863" y="5229225"/>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5</a:t>
            </a:r>
            <a:endParaRPr lang="zh-CN" altLang="en-US" sz="2400">
              <a:latin typeface="Times New Roman" panose="02020603050405020304" pitchFamily="18" charset="0"/>
              <a:cs typeface="Times New Roman" panose="02020603050405020304" pitchFamily="18" charset="0"/>
            </a:endParaRPr>
          </a:p>
        </p:txBody>
      </p:sp>
      <p:sp>
        <p:nvSpPr>
          <p:cNvPr id="30742" name="矩形标注 118"/>
          <p:cNvSpPr>
            <a:spLocks noChangeArrowheads="1"/>
          </p:cNvSpPr>
          <p:nvPr/>
        </p:nvSpPr>
        <p:spPr bwMode="auto">
          <a:xfrm>
            <a:off x="3708400" y="5229225"/>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3</a:t>
            </a:r>
            <a:endParaRPr lang="zh-CN" altLang="en-US" sz="2400">
              <a:latin typeface="Times New Roman" panose="02020603050405020304" pitchFamily="18" charset="0"/>
              <a:cs typeface="Times New Roman" panose="02020603050405020304" pitchFamily="18" charset="0"/>
            </a:endParaRPr>
          </a:p>
        </p:txBody>
      </p:sp>
      <p:sp>
        <p:nvSpPr>
          <p:cNvPr id="30743" name="矩形标注 119"/>
          <p:cNvSpPr>
            <a:spLocks noChangeArrowheads="1"/>
          </p:cNvSpPr>
          <p:nvPr/>
        </p:nvSpPr>
        <p:spPr bwMode="auto">
          <a:xfrm>
            <a:off x="4140200" y="5661025"/>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9</a:t>
            </a:r>
            <a:endParaRPr lang="zh-CN" altLang="en-US" sz="2400">
              <a:latin typeface="Times New Roman" panose="02020603050405020304" pitchFamily="18" charset="0"/>
              <a:cs typeface="Times New Roman" panose="02020603050405020304" pitchFamily="18" charset="0"/>
            </a:endParaRPr>
          </a:p>
        </p:txBody>
      </p:sp>
      <p:sp>
        <p:nvSpPr>
          <p:cNvPr id="30744" name="矩形标注 120"/>
          <p:cNvSpPr>
            <a:spLocks noChangeArrowheads="1"/>
          </p:cNvSpPr>
          <p:nvPr/>
        </p:nvSpPr>
        <p:spPr bwMode="auto">
          <a:xfrm>
            <a:off x="5508625" y="6021388"/>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6</a:t>
            </a:r>
            <a:endParaRPr lang="zh-CN" altLang="en-US" sz="2400">
              <a:latin typeface="Times New Roman" panose="02020603050405020304" pitchFamily="18" charset="0"/>
              <a:cs typeface="Times New Roman" panose="02020603050405020304" pitchFamily="18" charset="0"/>
            </a:endParaRPr>
          </a:p>
        </p:txBody>
      </p:sp>
      <p:sp>
        <p:nvSpPr>
          <p:cNvPr id="30745" name="矩形标注 121"/>
          <p:cNvSpPr>
            <a:spLocks noChangeArrowheads="1"/>
          </p:cNvSpPr>
          <p:nvPr/>
        </p:nvSpPr>
        <p:spPr bwMode="auto">
          <a:xfrm>
            <a:off x="2771775" y="2781300"/>
            <a:ext cx="431800"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a:latin typeface="Times New Roman" panose="02020603050405020304" pitchFamily="18" charset="0"/>
                <a:cs typeface="Times New Roman" panose="02020603050405020304" pitchFamily="18" charset="0"/>
              </a:rPr>
              <a:t>2</a:t>
            </a:r>
            <a:endParaRPr lang="zh-CN" altLang="en-US" sz="2400">
              <a:latin typeface="Times New Roman" panose="02020603050405020304" pitchFamily="18" charset="0"/>
              <a:cs typeface="Times New Roman" panose="02020603050405020304" pitchFamily="18" charset="0"/>
            </a:endParaRPr>
          </a:p>
        </p:txBody>
      </p:sp>
      <p:sp>
        <p:nvSpPr>
          <p:cNvPr id="123" name="矩形标注 122"/>
          <p:cNvSpPr>
            <a:spLocks noChangeArrowheads="1"/>
          </p:cNvSpPr>
          <p:nvPr/>
        </p:nvSpPr>
        <p:spPr bwMode="auto">
          <a:xfrm>
            <a:off x="1187450" y="3141663"/>
            <a:ext cx="1081088"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b="1">
                <a:solidFill>
                  <a:srgbClr val="FF0000"/>
                </a:solidFill>
                <a:latin typeface="Times New Roman" panose="02020603050405020304" pitchFamily="18" charset="0"/>
                <a:cs typeface="Times New Roman" panose="02020603050405020304" pitchFamily="18" charset="0"/>
              </a:rPr>
              <a:t>4</a:t>
            </a:r>
            <a:r>
              <a:rPr kumimoji="1" lang="en-US" altLang="zh-CN" sz="2400" b="1">
                <a:latin typeface="Times New Roman" panose="02020603050405020304" pitchFamily="18" charset="0"/>
                <a:sym typeface="Symbol" panose="05050102010706020507" pitchFamily="18" charset="2"/>
              </a:rPr>
              <a:t> </a:t>
            </a:r>
            <a:r>
              <a:rPr kumimoji="1" lang="en-US" altLang="zh-CN" sz="2400" b="1">
                <a:solidFill>
                  <a:srgbClr val="FF0000"/>
                </a:solidFill>
                <a:latin typeface="Times New Roman" panose="02020603050405020304" pitchFamily="18" charset="0"/>
                <a:sym typeface="Symbol" panose="05050102010706020507" pitchFamily="18" charset="2"/>
              </a:rPr>
              <a:t></a:t>
            </a:r>
            <a:endParaRPr lang="zh-CN" altLang="en-US" sz="2400">
              <a:solidFill>
                <a:srgbClr val="FF0000"/>
              </a:solidFill>
              <a:latin typeface="Times New Roman" panose="02020603050405020304" pitchFamily="18" charset="0"/>
              <a:cs typeface="Times New Roman" panose="02020603050405020304" pitchFamily="18" charset="0"/>
            </a:endParaRPr>
          </a:p>
        </p:txBody>
      </p:sp>
      <p:sp>
        <p:nvSpPr>
          <p:cNvPr id="125" name="矩形标注 124"/>
          <p:cNvSpPr>
            <a:spLocks noChangeArrowheads="1"/>
          </p:cNvSpPr>
          <p:nvPr/>
        </p:nvSpPr>
        <p:spPr bwMode="auto">
          <a:xfrm>
            <a:off x="4618038" y="3213100"/>
            <a:ext cx="433387" cy="431800"/>
          </a:xfrm>
          <a:prstGeom prst="wedgeRectCallout">
            <a:avLst>
              <a:gd name="adj1" fmla="val -20833"/>
              <a:gd name="adj2" fmla="val 62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ClrTx/>
              <a:buSzTx/>
              <a:buFontTx/>
              <a:buNone/>
            </a:pPr>
            <a:r>
              <a:rPr lang="en-US" altLang="zh-CN" sz="2400" b="1">
                <a:solidFill>
                  <a:srgbClr val="FF0000"/>
                </a:solidFill>
                <a:latin typeface="Times New Roman" panose="02020603050405020304" pitchFamily="18" charset="0"/>
                <a:cs typeface="Times New Roman" panose="02020603050405020304" pitchFamily="18" charset="0"/>
              </a:rPr>
              <a:t>4</a:t>
            </a:r>
            <a:endParaRPr lang="zh-CN" altLang="en-US" sz="2400">
              <a:solidFill>
                <a:srgbClr val="FF0000"/>
              </a:solidFill>
              <a:latin typeface="Times New Roman" panose="02020603050405020304" pitchFamily="18" charset="0"/>
              <a:cs typeface="Times New Roman" panose="02020603050405020304" pitchFamily="18" charset="0"/>
            </a:endParaRPr>
          </a:p>
        </p:txBody>
      </p:sp>
      <p:sp>
        <p:nvSpPr>
          <p:cNvPr id="3" name="灯片编号占位符 2"/>
          <p:cNvSpPr>
            <a:spLocks noGrp="1"/>
          </p:cNvSpPr>
          <p:nvPr>
            <p:ph type="sldNum" sz="quarter" idx="12"/>
          </p:nvPr>
        </p:nvSpPr>
        <p:spPr/>
        <p:txBody>
          <a:bodyPr>
            <a:normAutofit fontScale="85000" lnSpcReduction="20000"/>
          </a:bodyPr>
          <a:lstStyle/>
          <a:p>
            <a:pPr algn="r">
              <a:defRPr/>
            </a:pPr>
            <a:fld id="{9CA25C4E-FAF3-46D9-8743-E552264581ED}" type="slidenum">
              <a:rPr lang="en-US" altLang="zh-CN" smtClean="0"/>
              <a:pPr algn="r">
                <a:defRPr/>
              </a:pPr>
              <a:t>33</a:t>
            </a:fld>
            <a:endParaRPr lang="en-US" altLang="zh-CN" dirty="0"/>
          </a:p>
        </p:txBody>
      </p:sp>
      <p:sp>
        <p:nvSpPr>
          <p:cNvPr id="2" name="标题 1"/>
          <p:cNvSpPr>
            <a:spLocks noGrp="1"/>
          </p:cNvSpPr>
          <p:nvPr>
            <p:ph type="title"/>
          </p:nvPr>
        </p:nvSpPr>
        <p:spPr/>
        <p:txBody>
          <a:bodyPr/>
          <a:lstStyle/>
          <a:p>
            <a:r>
              <a:rPr lang="en-US" altLang="zh-CN" dirty="0">
                <a:latin typeface="Times New Roman" panose="02020603050405020304" pitchFamily="18" charset="0"/>
                <a:cs typeface="Times New Roman" panose="02020603050405020304" pitchFamily="18" charset="0"/>
              </a:rPr>
              <a:t>Sudoku</a:t>
            </a:r>
            <a:r>
              <a:rPr lang="zh-CN" altLang="en-US" dirty="0">
                <a:latin typeface="Times New Roman" panose="02020603050405020304" pitchFamily="18" charset="0"/>
                <a:cs typeface="Times New Roman" panose="02020603050405020304" pitchFamily="18" charset="0"/>
              </a:rPr>
              <a:t>谜题（九宫格</a:t>
            </a:r>
            <a:r>
              <a:rPr lang="zh-CN" altLang="en-US" dirty="0"/>
              <a:t>数独游戏</a:t>
            </a:r>
            <a:r>
              <a:rPr lang="zh-CN" altLang="en-US" dirty="0">
                <a:latin typeface="Times New Roman" panose="02020603050405020304" pitchFamily="18" charset="0"/>
                <a:cs typeface="Times New Roman" panose="02020603050405020304" pitchFamily="18" charset="0"/>
              </a:rPr>
              <a:t>）</a:t>
            </a:r>
            <a:endParaRPr lang="zh-CN" altLang="en-US" dirty="0"/>
          </a:p>
        </p:txBody>
      </p:sp>
    </p:spTree>
    <p:extLst>
      <p:ext uri="{BB962C8B-B14F-4D97-AF65-F5344CB8AC3E}">
        <p14:creationId xmlns:p14="http://schemas.microsoft.com/office/powerpoint/2010/main" val="16512354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123"/>
                                        </p:tgtEl>
                                      </p:cBhvr>
                                    </p:animEffect>
                                    <p:set>
                                      <p:cBhvr>
                                        <p:cTn id="7" dur="1" fill="hold">
                                          <p:stCondLst>
                                            <p:cond delay="499"/>
                                          </p:stCondLst>
                                        </p:cTn>
                                        <p:tgtEl>
                                          <p:spTgt spid="123"/>
                                        </p:tgtEl>
                                        <p:attrNameLst>
                                          <p:attrName>style.visibility</p:attrName>
                                        </p:attrNameLst>
                                      </p:cBhvr>
                                      <p:to>
                                        <p:strVal val="hidden"/>
                                      </p:to>
                                    </p:se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5"/>
                                        </p:tgtEl>
                                        <p:attrNameLst>
                                          <p:attrName>style.visibility</p:attrName>
                                        </p:attrNameLst>
                                      </p:cBhvr>
                                      <p:to>
                                        <p:strVal val="visible"/>
                                      </p:to>
                                    </p:set>
                                    <p:anim calcmode="lin" valueType="num">
                                      <p:cBhvr additive="base">
                                        <p:cTn id="11" dur="500" fill="hold"/>
                                        <p:tgtEl>
                                          <p:spTgt spid="125"/>
                                        </p:tgtEl>
                                        <p:attrNameLst>
                                          <p:attrName>ppt_x</p:attrName>
                                        </p:attrNameLst>
                                      </p:cBhvr>
                                      <p:tavLst>
                                        <p:tav tm="0">
                                          <p:val>
                                            <p:strVal val="0-#ppt_w/2"/>
                                          </p:val>
                                        </p:tav>
                                        <p:tav tm="100000">
                                          <p:val>
                                            <p:strVal val="#ppt_x"/>
                                          </p:val>
                                        </p:tav>
                                      </p:tavLst>
                                    </p:anim>
                                    <p:anim calcmode="lin" valueType="num">
                                      <p:cBhvr additive="base">
                                        <p:cTn id="12" dur="500" fill="hold"/>
                                        <p:tgtEl>
                                          <p:spTgt spid="1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内容占位符 2"/>
          <p:cNvSpPr>
            <a:spLocks noGrp="1"/>
          </p:cNvSpPr>
          <p:nvPr>
            <p:ph idx="1"/>
          </p:nvPr>
        </p:nvSpPr>
        <p:spPr>
          <a:xfrm>
            <a:off x="336208" y="1818876"/>
            <a:ext cx="8640763" cy="576262"/>
          </a:xfrm>
        </p:spPr>
        <p:txBody>
          <a:bodyPr/>
          <a:lstStyle/>
          <a:p>
            <a:pPr>
              <a:lnSpc>
                <a:spcPct val="120000"/>
              </a:lnSpc>
            </a:pPr>
            <a:r>
              <a:rPr kumimoji="1" lang="en-US" altLang="zh-CN" sz="2400" b="1">
                <a:latin typeface="Times New Roman" panose="02020603050405020304" pitchFamily="18" charset="0"/>
                <a:sym typeface="Symbol" panose="05050102010706020507" pitchFamily="18" charset="2"/>
              </a:rPr>
              <a:t>s</a:t>
            </a:r>
            <a:r>
              <a:rPr kumimoji="1" lang="en-US" altLang="zh-CN" sz="2400" b="1" i="1" baseline="-25000">
                <a:latin typeface="Times New Roman" panose="02020603050405020304" pitchFamily="18" charset="0"/>
                <a:sym typeface="Symbol" panose="05050102010706020507" pitchFamily="18" charset="2"/>
              </a:rPr>
              <a:t>xyz</a:t>
            </a:r>
            <a:r>
              <a:rPr kumimoji="1" lang="en-US" altLang="zh-CN" sz="2400" b="1" i="1">
                <a:latin typeface="Times New Roman" panose="02020603050405020304" pitchFamily="18" charset="0"/>
                <a:sym typeface="Symbol" panose="05050102010706020507" pitchFamily="18" charset="2"/>
              </a:rPr>
              <a:t> </a:t>
            </a:r>
            <a:r>
              <a:rPr kumimoji="1" lang="en-US" altLang="zh-CN" sz="2400" b="1">
                <a:latin typeface="Times New Roman" panose="02020603050405020304" pitchFamily="18" charset="0"/>
                <a:sym typeface="Symbol" panose="05050102010706020507" pitchFamily="18" charset="2"/>
              </a:rPr>
              <a:t>: </a:t>
            </a:r>
            <a:r>
              <a:rPr kumimoji="1" lang="zh-CN" altLang="en-US" sz="2400" b="1">
                <a:latin typeface="Times New Roman" panose="02020603050405020304" pitchFamily="18" charset="0"/>
                <a:sym typeface="Symbol" panose="05050102010706020507" pitchFamily="18" charset="2"/>
              </a:rPr>
              <a:t>第</a:t>
            </a:r>
            <a:r>
              <a:rPr kumimoji="1" lang="en-US" altLang="zh-CN" sz="2400" b="1" i="1">
                <a:latin typeface="Times New Roman" panose="02020603050405020304" pitchFamily="18" charset="0"/>
                <a:sym typeface="Symbol" panose="05050102010706020507" pitchFamily="18" charset="2"/>
              </a:rPr>
              <a:t>x</a:t>
            </a:r>
            <a:r>
              <a:rPr kumimoji="1" lang="zh-CN" altLang="en-US" sz="2400" b="1">
                <a:latin typeface="Times New Roman" panose="02020603050405020304" pitchFamily="18" charset="0"/>
                <a:sym typeface="Symbol" panose="05050102010706020507" pitchFamily="18" charset="2"/>
              </a:rPr>
              <a:t>行第</a:t>
            </a:r>
            <a:r>
              <a:rPr kumimoji="1" lang="en-US" altLang="zh-CN" sz="2400" b="1" i="1">
                <a:latin typeface="Times New Roman" panose="02020603050405020304" pitchFamily="18" charset="0"/>
                <a:sym typeface="Symbol" panose="05050102010706020507" pitchFamily="18" charset="2"/>
              </a:rPr>
              <a:t>y</a:t>
            </a:r>
            <a:r>
              <a:rPr kumimoji="1" lang="zh-CN" altLang="en-US" sz="2400" b="1">
                <a:latin typeface="Times New Roman" panose="02020603050405020304" pitchFamily="18" charset="0"/>
                <a:sym typeface="Symbol" panose="05050102010706020507" pitchFamily="18" charset="2"/>
              </a:rPr>
              <a:t>列的格子里填上数字</a:t>
            </a:r>
            <a:r>
              <a:rPr kumimoji="1" lang="en-US" altLang="zh-CN" sz="2400" b="1" i="1">
                <a:latin typeface="Times New Roman" panose="02020603050405020304" pitchFamily="18" charset="0"/>
                <a:sym typeface="Symbol" panose="05050102010706020507" pitchFamily="18" charset="2"/>
              </a:rPr>
              <a:t>z</a:t>
            </a:r>
            <a:r>
              <a:rPr kumimoji="1" lang="en-US" altLang="zh-CN" sz="2400" b="1">
                <a:latin typeface="Times New Roman" panose="02020603050405020304" pitchFamily="18" charset="0"/>
                <a:sym typeface="Symbol" panose="05050102010706020507" pitchFamily="18" charset="2"/>
              </a:rPr>
              <a:t>.</a:t>
            </a:r>
            <a:endParaRPr lang="en-US" altLang="zh-CN" sz="2400" b="1">
              <a:latin typeface="Times New Roman" panose="02020603050405020304" pitchFamily="18" charset="0"/>
              <a:cs typeface="Times New Roman" panose="02020603050405020304" pitchFamily="18" charset="0"/>
            </a:endParaRPr>
          </a:p>
        </p:txBody>
      </p:sp>
      <p:pic>
        <p:nvPicPr>
          <p:cNvPr id="3175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356" y="2998308"/>
            <a:ext cx="2409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743" y="3624837"/>
            <a:ext cx="23050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519959" y="3665080"/>
            <a:ext cx="3413114"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a:latin typeface="Times" charset="0"/>
              </a:rPr>
              <a:t>every row contains every number </a:t>
            </a:r>
            <a:endParaRPr lang="en-US" dirty="0">
              <a:effectLst/>
            </a:endParaRPr>
          </a:p>
        </p:txBody>
      </p:sp>
      <p:sp>
        <p:nvSpPr>
          <p:cNvPr id="6" name="Rectangle 5"/>
          <p:cNvSpPr/>
          <p:nvPr/>
        </p:nvSpPr>
        <p:spPr>
          <a:xfrm>
            <a:off x="3515880" y="3058541"/>
            <a:ext cx="3746538"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a:latin typeface="Times" charset="0"/>
              </a:rPr>
              <a:t>every column contains every number </a:t>
            </a:r>
            <a:endParaRPr lang="en-US">
              <a:effectLst/>
            </a:endParaRPr>
          </a:p>
        </p:txBody>
      </p:sp>
      <p:sp>
        <p:nvSpPr>
          <p:cNvPr id="7" name="Rectangle 6"/>
          <p:cNvSpPr/>
          <p:nvPr/>
        </p:nvSpPr>
        <p:spPr>
          <a:xfrm>
            <a:off x="5017194" y="4278595"/>
            <a:ext cx="3110881"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dirty="0">
                <a:latin typeface="Times" charset="0"/>
              </a:rPr>
              <a:t>each of the nine 3 </a:t>
            </a:r>
            <a:r>
              <a:rPr lang="en-US" dirty="0">
                <a:latin typeface="MTSYN" charset="0"/>
              </a:rPr>
              <a:t>× </a:t>
            </a:r>
            <a:r>
              <a:rPr lang="en-US" dirty="0">
                <a:latin typeface="Times" charset="0"/>
              </a:rPr>
              <a:t>3 blocks contains every number </a:t>
            </a:r>
            <a:endParaRPr lang="en-US" dirty="0">
              <a:effectLst/>
            </a:endParaRPr>
          </a:p>
        </p:txBody>
      </p:sp>
      <p:sp>
        <p:nvSpPr>
          <p:cNvPr id="9" name="标题 8"/>
          <p:cNvSpPr>
            <a:spLocks noGrp="1"/>
          </p:cNvSpPr>
          <p:nvPr>
            <p:ph type="title"/>
          </p:nvPr>
        </p:nvSpPr>
        <p:spPr/>
        <p:txBody>
          <a:bodyPr/>
          <a:lstStyle/>
          <a:p>
            <a:r>
              <a:rPr lang="en-US" altLang="zh-CN" dirty="0">
                <a:latin typeface="Times New Roman" panose="02020603050405020304" pitchFamily="18" charset="0"/>
                <a:cs typeface="Times New Roman" panose="02020603050405020304" pitchFamily="18" charset="0"/>
              </a:rPr>
              <a:t>Sudoku</a:t>
            </a:r>
            <a:r>
              <a:rPr lang="zh-CN" altLang="en-US" dirty="0">
                <a:latin typeface="Times New Roman" panose="02020603050405020304" pitchFamily="18" charset="0"/>
                <a:cs typeface="Times New Roman" panose="02020603050405020304" pitchFamily="18" charset="0"/>
              </a:rPr>
              <a:t>谜题（可满足性问题）</a:t>
            </a:r>
            <a:endParaRPr lang="zh-CN" altLang="en-US" dirty="0"/>
          </a:p>
        </p:txBody>
      </p:sp>
      <p:grpSp>
        <p:nvGrpSpPr>
          <p:cNvPr id="11" name="组合 10"/>
          <p:cNvGrpSpPr/>
          <p:nvPr/>
        </p:nvGrpSpPr>
        <p:grpSpPr>
          <a:xfrm>
            <a:off x="778743" y="4203267"/>
            <a:ext cx="4156830" cy="481596"/>
            <a:chOff x="691014" y="5009856"/>
            <a:chExt cx="4156830" cy="481596"/>
          </a:xfrm>
        </p:grpSpPr>
        <p:grpSp>
          <p:nvGrpSpPr>
            <p:cNvPr id="2" name="Group 1"/>
            <p:cNvGrpSpPr/>
            <p:nvPr/>
          </p:nvGrpSpPr>
          <p:grpSpPr>
            <a:xfrm>
              <a:off x="691014" y="5009856"/>
              <a:ext cx="4156830" cy="481596"/>
              <a:chOff x="1331640" y="4671871"/>
              <a:chExt cx="4156830" cy="481596"/>
            </a:xfrm>
          </p:grpSpPr>
          <p:pic>
            <p:nvPicPr>
              <p:cNvPr id="18" name="Picture 15"/>
              <p:cNvPicPr>
                <a:picLocks noChangeAspect="1" noChangeArrowheads="1"/>
              </p:cNvPicPr>
              <p:nvPr/>
            </p:nvPicPr>
            <p:blipFill rotWithShape="1">
              <a:blip r:embed="rId5">
                <a:extLst>
                  <a:ext uri="{28A0092B-C50C-407E-A947-70E740481C1C}">
                    <a14:useLocalDpi xmlns:a14="http://schemas.microsoft.com/office/drawing/2010/main" val="0"/>
                  </a:ext>
                </a:extLst>
              </a:blip>
              <a:srcRect r="86238"/>
              <a:stretch/>
            </p:blipFill>
            <p:spPr bwMode="auto">
              <a:xfrm>
                <a:off x="2411760" y="4686742"/>
                <a:ext cx="57282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5"/>
              <p:cNvPicPr>
                <a:picLocks noChangeAspect="1" noChangeArrowheads="1"/>
              </p:cNvPicPr>
              <p:nvPr/>
            </p:nvPicPr>
            <p:blipFill rotWithShape="1">
              <a:blip r:embed="rId5">
                <a:extLst>
                  <a:ext uri="{28A0092B-C50C-407E-A947-70E740481C1C}">
                    <a14:useLocalDpi xmlns:a14="http://schemas.microsoft.com/office/drawing/2010/main" val="0"/>
                  </a:ext>
                </a:extLst>
              </a:blip>
              <a:srcRect l="39711"/>
              <a:stretch/>
            </p:blipFill>
            <p:spPr bwMode="auto">
              <a:xfrm>
                <a:off x="2978994" y="4680207"/>
                <a:ext cx="2509476"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15"/>
              <p:cNvPicPr>
                <a:picLocks noChangeAspect="1" noChangeArrowheads="1"/>
              </p:cNvPicPr>
              <p:nvPr/>
            </p:nvPicPr>
            <p:blipFill rotWithShape="1">
              <a:blip r:embed="rId5">
                <a:extLst>
                  <a:ext uri="{28A0092B-C50C-407E-A947-70E740481C1C}">
                    <a14:useLocalDpi xmlns:a14="http://schemas.microsoft.com/office/drawing/2010/main" val="0"/>
                  </a:ext>
                </a:extLst>
              </a:blip>
              <a:srcRect l="13912" r="60139"/>
              <a:stretch/>
            </p:blipFill>
            <p:spPr bwMode="auto">
              <a:xfrm>
                <a:off x="1331640" y="4671871"/>
                <a:ext cx="108012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图片 2"/>
            <p:cNvPicPr>
              <a:picLocks noChangeAspect="1"/>
            </p:cNvPicPr>
            <p:nvPr/>
          </p:nvPicPr>
          <p:blipFill>
            <a:blip r:embed="rId6"/>
            <a:stretch>
              <a:fillRect/>
            </a:stretch>
          </p:blipFill>
          <p:spPr>
            <a:xfrm>
              <a:off x="2335051" y="5136043"/>
              <a:ext cx="242889" cy="323852"/>
            </a:xfrm>
            <a:prstGeom prst="rect">
              <a:avLst/>
            </a:prstGeom>
          </p:spPr>
        </p:pic>
        <p:pic>
          <p:nvPicPr>
            <p:cNvPr id="22" name="图片 21"/>
            <p:cNvPicPr>
              <a:picLocks noChangeAspect="1"/>
            </p:cNvPicPr>
            <p:nvPr/>
          </p:nvPicPr>
          <p:blipFill>
            <a:blip r:embed="rId6"/>
            <a:stretch>
              <a:fillRect/>
            </a:stretch>
          </p:blipFill>
          <p:spPr>
            <a:xfrm>
              <a:off x="2896897" y="5136043"/>
              <a:ext cx="242889" cy="323852"/>
            </a:xfrm>
            <a:prstGeom prst="rect">
              <a:avLst/>
            </a:prstGeom>
          </p:spPr>
        </p:pic>
        <p:pic>
          <p:nvPicPr>
            <p:cNvPr id="4" name="图片 3"/>
            <p:cNvPicPr>
              <a:picLocks noChangeAspect="1"/>
            </p:cNvPicPr>
            <p:nvPr/>
          </p:nvPicPr>
          <p:blipFill>
            <a:blip r:embed="rId7"/>
            <a:stretch>
              <a:fillRect/>
            </a:stretch>
          </p:blipFill>
          <p:spPr>
            <a:xfrm>
              <a:off x="1790570" y="5075341"/>
              <a:ext cx="223839" cy="352428"/>
            </a:xfrm>
            <a:prstGeom prst="rect">
              <a:avLst/>
            </a:prstGeom>
          </p:spPr>
        </p:pic>
      </p:grpSp>
    </p:spTree>
    <p:extLst>
      <p:ext uri="{BB962C8B-B14F-4D97-AF65-F5344CB8AC3E}">
        <p14:creationId xmlns:p14="http://schemas.microsoft.com/office/powerpoint/2010/main" val="132863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命题表达式的范式</a:t>
            </a:r>
          </a:p>
        </p:txBody>
      </p:sp>
      <p:sp>
        <p:nvSpPr>
          <p:cNvPr id="3" name="内容占位符 2"/>
          <p:cNvSpPr>
            <a:spLocks noGrp="1"/>
          </p:cNvSpPr>
          <p:nvPr>
            <p:ph sz="quarter" idx="1"/>
          </p:nvPr>
        </p:nvSpPr>
        <p:spPr/>
        <p:txBody>
          <a:bodyPr/>
          <a:lstStyle/>
          <a:p>
            <a:r>
              <a:rPr lang="zh-CN" altLang="en-US" dirty="0"/>
              <a:t>为何要“范式”？</a:t>
            </a:r>
            <a:endParaRPr lang="en-US" altLang="zh-CN" dirty="0"/>
          </a:p>
          <a:p>
            <a:pPr lvl="1"/>
            <a:r>
              <a:rPr lang="zh-CN" altLang="en-US" sz="2800" dirty="0"/>
              <a:t>对于给定公式的判定问题，可用真值表方法加以解释，但当公式中命题变元的数目较大时，计算量较大，每增加一个命题变元，真值表的行数要翻倍，计算量加倍；此外，对于同一问题，可以从不同的角度去考虑，产生不同的但又等价的命题公式，即同一个命题可以有不同的表达形式。这样给命题演算带来了一定的困难，因此有必要使命题公式规范化。</a:t>
            </a:r>
            <a:endParaRPr lang="en-US" altLang="zh-CN" sz="2800" dirty="0"/>
          </a:p>
          <a:p>
            <a:pPr lvl="1"/>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35</a:t>
            </a:fld>
            <a:endParaRPr lang="zh-CN" altLang="en-US" dirty="0"/>
          </a:p>
        </p:txBody>
      </p:sp>
    </p:spTree>
    <p:extLst>
      <p:ext uri="{BB962C8B-B14F-4D97-AF65-F5344CB8AC3E}">
        <p14:creationId xmlns:p14="http://schemas.microsoft.com/office/powerpoint/2010/main" val="735261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命题表达式的范式</a:t>
            </a:r>
          </a:p>
        </p:txBody>
      </p:sp>
      <p:sp>
        <p:nvSpPr>
          <p:cNvPr id="3" name="内容占位符 2"/>
          <p:cNvSpPr>
            <a:spLocks noGrp="1"/>
          </p:cNvSpPr>
          <p:nvPr>
            <p:ph sz="quarter" idx="1"/>
          </p:nvPr>
        </p:nvSpPr>
        <p:spPr/>
        <p:txBody>
          <a:bodyPr/>
          <a:lstStyle/>
          <a:p>
            <a:r>
              <a:rPr lang="zh-CN" altLang="en-US" dirty="0"/>
              <a:t>一些术语：</a:t>
            </a:r>
            <a:endParaRPr lang="en-US" altLang="zh-CN" dirty="0"/>
          </a:p>
          <a:p>
            <a:pPr lvl="1"/>
            <a:r>
              <a:rPr lang="zh-CN" altLang="en-US" dirty="0"/>
              <a:t>命题</a:t>
            </a:r>
            <a:r>
              <a:rPr lang="zh-CN" altLang="en-US" dirty="0">
                <a:solidFill>
                  <a:srgbClr val="FF0000"/>
                </a:solidFill>
              </a:rPr>
              <a:t>变元</a:t>
            </a:r>
            <a:r>
              <a:rPr lang="zh-CN" altLang="en-US" dirty="0"/>
              <a:t>或命题</a:t>
            </a:r>
            <a:r>
              <a:rPr lang="zh-CN" altLang="en-US" dirty="0">
                <a:solidFill>
                  <a:srgbClr val="FF0000"/>
                </a:solidFill>
              </a:rPr>
              <a:t>变元的否定</a:t>
            </a:r>
            <a:r>
              <a:rPr lang="zh-CN" altLang="en-US" dirty="0"/>
              <a:t>称为</a:t>
            </a:r>
            <a:r>
              <a:rPr lang="zh-CN" altLang="en-US" dirty="0">
                <a:solidFill>
                  <a:srgbClr val="FF0000"/>
                </a:solidFill>
              </a:rPr>
              <a:t>文字</a:t>
            </a:r>
            <a:r>
              <a:rPr lang="zh-CN" altLang="en-US" dirty="0"/>
              <a:t>；</a:t>
            </a:r>
          </a:p>
          <a:p>
            <a:pPr lvl="1"/>
            <a:r>
              <a:rPr lang="zh-CN" altLang="en-US" dirty="0"/>
              <a:t>有限个文字的析取式称为</a:t>
            </a:r>
            <a:r>
              <a:rPr lang="zh-CN" altLang="en-US" dirty="0">
                <a:solidFill>
                  <a:srgbClr val="FF0000"/>
                </a:solidFill>
              </a:rPr>
              <a:t>简单析取式</a:t>
            </a:r>
            <a:r>
              <a:rPr lang="zh-CN" altLang="en-US" dirty="0"/>
              <a:t>，</a:t>
            </a:r>
            <a:br>
              <a:rPr lang="en-US" altLang="zh-CN" dirty="0"/>
            </a:br>
            <a:r>
              <a:rPr lang="zh-CN" altLang="en-US" dirty="0"/>
              <a:t>有限个文字的合取式称为</a:t>
            </a:r>
            <a:r>
              <a:rPr lang="zh-CN" altLang="en-US" dirty="0">
                <a:solidFill>
                  <a:srgbClr val="FF0000"/>
                </a:solidFill>
              </a:rPr>
              <a:t>简单合取式</a:t>
            </a:r>
            <a:r>
              <a:rPr lang="zh-CN" altLang="en-US" dirty="0"/>
              <a:t>；</a:t>
            </a:r>
          </a:p>
          <a:p>
            <a:pPr lvl="1"/>
            <a:r>
              <a:rPr lang="zh-CN" altLang="en-US" dirty="0"/>
              <a:t>由有限个简单合取式构成的析取式称为</a:t>
            </a:r>
            <a:r>
              <a:rPr lang="zh-CN" altLang="en-US" dirty="0">
                <a:solidFill>
                  <a:srgbClr val="FF0000"/>
                </a:solidFill>
              </a:rPr>
              <a:t>析取范式</a:t>
            </a:r>
            <a:r>
              <a:rPr lang="en-US" altLang="zh-CN" dirty="0"/>
              <a:t>(DNF</a:t>
            </a:r>
            <a:r>
              <a:rPr lang="zh-CN" altLang="en-US" dirty="0"/>
              <a:t>，</a:t>
            </a:r>
            <a:r>
              <a:rPr lang="en-US" altLang="zh-CN" dirty="0"/>
              <a:t>Disjunctive Normal From)</a:t>
            </a:r>
            <a:r>
              <a:rPr lang="zh-CN" altLang="en-US" dirty="0"/>
              <a:t>，</a:t>
            </a:r>
            <a:br>
              <a:rPr lang="en-US" altLang="zh-CN" dirty="0"/>
            </a:br>
            <a:r>
              <a:rPr lang="zh-CN" altLang="en-US" dirty="0"/>
              <a:t>由有限个简单析取式构成的合取式称为</a:t>
            </a:r>
            <a:r>
              <a:rPr lang="zh-CN" altLang="en-US" dirty="0">
                <a:solidFill>
                  <a:srgbClr val="FF0000"/>
                </a:solidFill>
              </a:rPr>
              <a:t>合取范式 </a:t>
            </a:r>
            <a:r>
              <a:rPr lang="en-US" altLang="zh-CN" dirty="0"/>
              <a:t>(CNF</a:t>
            </a:r>
            <a:r>
              <a:rPr lang="zh-CN" altLang="en-US" dirty="0"/>
              <a:t>，</a:t>
            </a:r>
            <a:r>
              <a:rPr lang="en-US" altLang="zh-CN" dirty="0"/>
              <a:t>Conjunctive Normal From)</a:t>
            </a:r>
            <a:r>
              <a:rPr lang="zh-CN" altLang="en-US" dirty="0"/>
              <a:t>。</a:t>
            </a:r>
            <a:endParaRPr lang="en-US" altLang="zh-CN" dirty="0"/>
          </a:p>
          <a:p>
            <a:endParaRPr lang="zh-CN" altLang="en-US"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36</a:t>
            </a:fld>
            <a:endParaRPr lang="zh-CN" altLang="en-US" dirty="0"/>
          </a:p>
        </p:txBody>
      </p:sp>
    </p:spTree>
    <p:extLst>
      <p:ext uri="{BB962C8B-B14F-4D97-AF65-F5344CB8AC3E}">
        <p14:creationId xmlns:p14="http://schemas.microsoft.com/office/powerpoint/2010/main" val="5771071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命题表达式的范式</a:t>
            </a:r>
          </a:p>
        </p:txBody>
      </p:sp>
      <p:sp>
        <p:nvSpPr>
          <p:cNvPr id="3" name="内容占位符 2"/>
          <p:cNvSpPr>
            <a:spLocks noGrp="1"/>
          </p:cNvSpPr>
          <p:nvPr>
            <p:ph sz="quarter" idx="1"/>
          </p:nvPr>
        </p:nvSpPr>
        <p:spPr>
          <a:xfrm>
            <a:off x="612648" y="1600200"/>
            <a:ext cx="8153400" cy="5069160"/>
          </a:xfrm>
        </p:spPr>
        <p:txBody>
          <a:bodyPr>
            <a:normAutofit/>
          </a:bodyPr>
          <a:lstStyle/>
          <a:p>
            <a:pPr marL="0" indent="0">
              <a:buNone/>
            </a:pPr>
            <a:r>
              <a:rPr lang="zh-CN" altLang="en-US" sz="2800" dirty="0">
                <a:latin typeface="Times New Roman" charset="0"/>
                <a:ea typeface="Times New Roman" charset="0"/>
                <a:cs typeface="Times New Roman" charset="0"/>
              </a:rPr>
              <a:t>例：  ①：</a:t>
            </a:r>
            <a:r>
              <a:rPr lang="en-US" altLang="zh-CN" sz="2800" i="1" dirty="0">
                <a:latin typeface="Times New Roman" charset="0"/>
                <a:ea typeface="Times New Roman" charset="0"/>
                <a:cs typeface="Times New Roman" charset="0"/>
              </a:rPr>
              <a:t>p</a:t>
            </a:r>
            <a:r>
              <a:rPr lang="zh-CN" altLang="en-US" sz="2800" dirty="0">
                <a:latin typeface="Times New Roman" charset="0"/>
                <a:ea typeface="Times New Roman" charset="0"/>
                <a:cs typeface="Times New Roman" charset="0"/>
              </a:rPr>
              <a:t>，</a:t>
            </a:r>
            <a:r>
              <a:rPr lang="en-US" altLang="zh-CN" sz="2800" dirty="0">
                <a:latin typeface="Times New Roman" charset="0"/>
                <a:ea typeface="Times New Roman" charset="0"/>
                <a:cs typeface="Times New Roman" charset="0"/>
              </a:rPr>
              <a:t>¬</a:t>
            </a:r>
            <a:r>
              <a:rPr lang="en-US" altLang="zh-CN" sz="2800" i="1" dirty="0">
                <a:latin typeface="Times New Roman" charset="0"/>
                <a:ea typeface="Times New Roman" charset="0"/>
                <a:cs typeface="Times New Roman" charset="0"/>
              </a:rPr>
              <a:t>p</a:t>
            </a:r>
            <a:r>
              <a:rPr lang="en-US" altLang="zh-CN" sz="2800" dirty="0">
                <a:latin typeface="Times New Roman" charset="0"/>
                <a:ea typeface="Times New Roman" charset="0"/>
                <a:cs typeface="Times New Roman" charset="0"/>
              </a:rPr>
              <a:t> </a:t>
            </a:r>
            <a:r>
              <a:rPr lang="zh-CN" altLang="en-US" sz="2800" dirty="0">
                <a:latin typeface="Times New Roman" charset="0"/>
                <a:ea typeface="Times New Roman" charset="0"/>
                <a:cs typeface="Times New Roman" charset="0"/>
              </a:rPr>
              <a:t>；</a:t>
            </a:r>
            <a:r>
              <a:rPr lang="en-US" altLang="zh-CN" sz="2800" dirty="0">
                <a:latin typeface="Times New Roman" charset="0"/>
                <a:ea typeface="Times New Roman" charset="0"/>
                <a:cs typeface="Times New Roman" charset="0"/>
              </a:rPr>
              <a:t>	</a:t>
            </a:r>
            <a:br>
              <a:rPr lang="en-US" altLang="zh-CN" sz="2800" dirty="0">
                <a:latin typeface="Times New Roman" charset="0"/>
                <a:ea typeface="Times New Roman" charset="0"/>
                <a:cs typeface="Times New Roman" charset="0"/>
              </a:rPr>
            </a:br>
            <a:r>
              <a:rPr lang="en-US" altLang="zh-CN" sz="2800" dirty="0">
                <a:latin typeface="Times New Roman" charset="0"/>
                <a:ea typeface="Times New Roman" charset="0"/>
                <a:cs typeface="Times New Roman" charset="0"/>
              </a:rPr>
              <a:t>	</a:t>
            </a:r>
            <a:r>
              <a:rPr lang="zh-CN" altLang="en-US" sz="2800" dirty="0">
                <a:latin typeface="Times New Roman" charset="0"/>
                <a:ea typeface="Times New Roman" charset="0"/>
                <a:cs typeface="Times New Roman" charset="0"/>
              </a:rPr>
              <a:t>②：</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a:latin typeface="Times New Roman" charset="0"/>
                <a:ea typeface="Times New Roman" charset="0"/>
                <a:cs typeface="Times New Roman" charset="0"/>
              </a:rPr>
              <a:t>∨ ¬</a:t>
            </a:r>
            <a:r>
              <a:rPr lang="en-US" altLang="zh-CN" sz="2800" i="1" dirty="0">
                <a:latin typeface="Times New Roman" charset="0"/>
                <a:ea typeface="Times New Roman" charset="0"/>
                <a:cs typeface="Times New Roman" charset="0"/>
              </a:rPr>
              <a:t>r</a:t>
            </a:r>
            <a:r>
              <a:rPr lang="zh-CN" altLang="en-US" sz="2800" dirty="0">
                <a:latin typeface="Times New Roman" charset="0"/>
                <a:ea typeface="Times New Roman" charset="0"/>
                <a:cs typeface="Times New Roman" charset="0"/>
              </a:rPr>
              <a:t>；</a:t>
            </a:r>
            <a:br>
              <a:rPr lang="en-US" altLang="zh-CN" sz="2800" dirty="0">
                <a:latin typeface="Times New Roman" charset="0"/>
                <a:ea typeface="Times New Roman" charset="0"/>
                <a:cs typeface="Times New Roman" charset="0"/>
              </a:rPr>
            </a:br>
            <a:r>
              <a:rPr lang="en-US" altLang="zh-CN" sz="2800" dirty="0">
                <a:latin typeface="Times New Roman" charset="0"/>
                <a:ea typeface="Times New Roman" charset="0"/>
                <a:cs typeface="Times New Roman" charset="0"/>
              </a:rPr>
              <a:t>	</a:t>
            </a:r>
            <a:r>
              <a:rPr lang="zh-CN" altLang="en-US" sz="2800" dirty="0">
                <a:latin typeface="Times New Roman" charset="0"/>
                <a:ea typeface="Times New Roman" charset="0"/>
                <a:cs typeface="Times New Roman" charset="0"/>
              </a:rPr>
              <a:t>③：</a:t>
            </a:r>
            <a:r>
              <a:rPr lang="en-US" altLang="zh-CN" sz="2800" dirty="0">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r</a:t>
            </a:r>
            <a:r>
              <a:rPr lang="zh-CN" altLang="en-US" sz="2800" dirty="0">
                <a:latin typeface="Times New Roman" charset="0"/>
                <a:ea typeface="Times New Roman" charset="0"/>
                <a:cs typeface="Times New Roman" charset="0"/>
              </a:rPr>
              <a:t>；</a:t>
            </a:r>
            <a:r>
              <a:rPr lang="en-US" altLang="zh-CN" sz="2800" dirty="0">
                <a:latin typeface="Times New Roman" charset="0"/>
                <a:ea typeface="Times New Roman" charset="0"/>
                <a:cs typeface="Times New Roman" charset="0"/>
              </a:rPr>
              <a:t>	</a:t>
            </a:r>
            <a:br>
              <a:rPr lang="en-US" altLang="zh-CN" sz="2800" dirty="0">
                <a:latin typeface="Times New Roman" charset="0"/>
                <a:ea typeface="Times New Roman" charset="0"/>
                <a:cs typeface="Times New Roman" charset="0"/>
              </a:rPr>
            </a:br>
            <a:r>
              <a:rPr lang="en-US" altLang="zh-CN" sz="2800" dirty="0">
                <a:latin typeface="Times New Roman" charset="0"/>
                <a:ea typeface="Times New Roman" charset="0"/>
                <a:cs typeface="Times New Roman" charset="0"/>
              </a:rPr>
              <a:t>	</a:t>
            </a:r>
            <a:r>
              <a:rPr lang="zh-CN" altLang="en-US" sz="2800" dirty="0">
                <a:latin typeface="Times New Roman" charset="0"/>
                <a:ea typeface="Times New Roman" charset="0"/>
                <a:cs typeface="Times New Roman" charset="0"/>
              </a:rPr>
              <a:t>④：</a:t>
            </a:r>
            <a:r>
              <a:rPr lang="en-US" altLang="zh-CN" sz="2800" dirty="0">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a:latin typeface="Times New Roman" charset="0"/>
                <a:ea typeface="Times New Roman" charset="0"/>
                <a:cs typeface="Times New Roman" charset="0"/>
              </a:rPr>
              <a:t>)</a:t>
            </a:r>
            <a:r>
              <a:rPr lang="zh-CN" altLang="en-US" sz="2800" dirty="0">
                <a:latin typeface="Times New Roman" charset="0"/>
                <a:ea typeface="Times New Roman" charset="0"/>
                <a:cs typeface="Times New Roman" charset="0"/>
              </a:rPr>
              <a:t>；</a:t>
            </a:r>
            <a:br>
              <a:rPr lang="en-US" altLang="zh-CN" sz="2800" dirty="0">
                <a:latin typeface="Times New Roman" charset="0"/>
                <a:ea typeface="Times New Roman" charset="0"/>
                <a:cs typeface="Times New Roman" charset="0"/>
              </a:rPr>
            </a:br>
            <a:r>
              <a:rPr lang="en-US" altLang="zh-CN" sz="2800" dirty="0">
                <a:latin typeface="Times New Roman" charset="0"/>
                <a:ea typeface="Times New Roman" charset="0"/>
                <a:cs typeface="Times New Roman" charset="0"/>
              </a:rPr>
              <a:t>	</a:t>
            </a:r>
            <a:r>
              <a:rPr lang="zh-CN" altLang="en-US" sz="2800" dirty="0">
                <a:latin typeface="Times New Roman" charset="0"/>
                <a:ea typeface="Times New Roman" charset="0"/>
                <a:cs typeface="Times New Roman" charset="0"/>
              </a:rPr>
              <a:t>⑤：</a:t>
            </a:r>
            <a:r>
              <a:rPr lang="en-US" altLang="zh-CN" sz="2800" dirty="0">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p</a:t>
            </a:r>
            <a:r>
              <a:rPr lang="en-US" altLang="zh-CN" sz="2800" dirty="0" err="1">
                <a:latin typeface="Times New Roman" charset="0"/>
                <a:ea typeface="Times New Roman" charset="0"/>
                <a:cs typeface="Times New Roman" charset="0"/>
              </a:rPr>
              <a:t>∨</a:t>
            </a:r>
            <a:r>
              <a:rPr lang="en-US" altLang="zh-CN" sz="2800" i="1" dirty="0" err="1">
                <a:latin typeface="Times New Roman" charset="0"/>
                <a:ea typeface="Times New Roman" charset="0"/>
                <a:cs typeface="Times New Roman" charset="0"/>
              </a:rPr>
              <a:t>q</a:t>
            </a:r>
            <a:r>
              <a:rPr lang="en-US" altLang="zh-CN" sz="2800" dirty="0">
                <a:latin typeface="Times New Roman" charset="0"/>
                <a:ea typeface="Times New Roman" charset="0"/>
                <a:cs typeface="Times New Roman" charset="0"/>
              </a:rPr>
              <a:t>)</a:t>
            </a:r>
            <a:r>
              <a:rPr lang="zh-CN" altLang="en-US" sz="2800" dirty="0">
                <a:latin typeface="Times New Roman" charset="0"/>
                <a:ea typeface="Times New Roman" charset="0"/>
                <a:cs typeface="Times New Roman" charset="0"/>
              </a:rPr>
              <a:t>；</a:t>
            </a:r>
            <a:endParaRPr lang="en-US" altLang="zh-CN" sz="2800" dirty="0">
              <a:latin typeface="Times New Roman" charset="0"/>
              <a:ea typeface="Times New Roman" charset="0"/>
              <a:cs typeface="Times New Roman" charset="0"/>
            </a:endParaRPr>
          </a:p>
          <a:p>
            <a:pPr marL="0" indent="0">
              <a:buNone/>
            </a:pPr>
            <a:endParaRPr lang="en-US" altLang="zh-CN" sz="1400" dirty="0">
              <a:latin typeface="Times New Roman" charset="0"/>
              <a:ea typeface="Times New Roman" charset="0"/>
              <a:cs typeface="Times New Roman" charset="0"/>
            </a:endParaRPr>
          </a:p>
          <a:p>
            <a:pPr marL="806450" lvl="1" indent="-457200">
              <a:spcBef>
                <a:spcPts val="600"/>
              </a:spcBef>
            </a:pPr>
            <a:r>
              <a:rPr lang="zh-CN" altLang="en-US" sz="2400" dirty="0">
                <a:latin typeface="+mn-ea"/>
              </a:rPr>
              <a:t>一个文字既是一个析取范式又是一个合取范式；</a:t>
            </a:r>
          </a:p>
          <a:p>
            <a:pPr marL="806450" lvl="1" indent="-457200">
              <a:spcBef>
                <a:spcPts val="600"/>
              </a:spcBef>
            </a:pPr>
            <a:r>
              <a:rPr lang="zh-CN" altLang="en-US" sz="2400" dirty="0">
                <a:latin typeface="+mn-ea"/>
              </a:rPr>
              <a:t>一个析取范式为矛盾式，当且仅当它的每个简单合取式是矛盾式；</a:t>
            </a:r>
          </a:p>
          <a:p>
            <a:pPr marL="806450" lvl="1" indent="-457200">
              <a:spcBef>
                <a:spcPts val="600"/>
              </a:spcBef>
            </a:pPr>
            <a:r>
              <a:rPr lang="zh-CN" altLang="en-US" sz="2400" dirty="0">
                <a:latin typeface="+mn-ea"/>
              </a:rPr>
              <a:t>一个合取范式为永真式，当且仅当它的每个简单析取式是永真式。</a:t>
            </a:r>
          </a:p>
          <a:p>
            <a:pPr marL="0" indent="0">
              <a:buNone/>
            </a:pPr>
            <a:endParaRPr lang="zh-CN" altLang="en-US" sz="2800"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37</a:t>
            </a:fld>
            <a:endParaRPr lang="zh-CN" altLang="en-US" dirty="0"/>
          </a:p>
        </p:txBody>
      </p:sp>
    </p:spTree>
    <p:extLst>
      <p:ext uri="{BB962C8B-B14F-4D97-AF65-F5344CB8AC3E}">
        <p14:creationId xmlns:p14="http://schemas.microsoft.com/office/powerpoint/2010/main" val="79197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
          <p:cNvSpPr>
            <a:spLocks noGrp="1"/>
          </p:cNvSpPr>
          <p:nvPr>
            <p:ph type="title"/>
          </p:nvPr>
        </p:nvSpPr>
        <p:spPr>
          <a:xfrm>
            <a:off x="457200" y="122238"/>
            <a:ext cx="7570788" cy="1295400"/>
          </a:xfrm>
        </p:spPr>
        <p:txBody>
          <a:bodyPr/>
          <a:lstStyle/>
          <a:p>
            <a:pPr eaLnBrk="1" hangingPunct="1"/>
            <a:r>
              <a:rPr lang="zh-CN" altLang="en-US"/>
              <a:t>析取（合取）范式的存在性</a:t>
            </a:r>
          </a:p>
        </p:txBody>
      </p:sp>
      <p:sp>
        <p:nvSpPr>
          <p:cNvPr id="43011" name="内容占位符 2"/>
          <p:cNvSpPr>
            <a:spLocks noGrp="1"/>
          </p:cNvSpPr>
          <p:nvPr>
            <p:ph idx="1"/>
          </p:nvPr>
        </p:nvSpPr>
        <p:spPr>
          <a:xfrm>
            <a:off x="323850" y="1719263"/>
            <a:ext cx="8640763" cy="4589462"/>
          </a:xfrm>
        </p:spPr>
        <p:txBody>
          <a:bodyPr>
            <a:normAutofit lnSpcReduction="10000"/>
          </a:bodyPr>
          <a:lstStyle/>
          <a:p>
            <a:r>
              <a:rPr lang="zh-CN" altLang="en-US" sz="2800" dirty="0">
                <a:solidFill>
                  <a:srgbClr val="FF0000"/>
                </a:solidFill>
              </a:rPr>
              <a:t>定理</a:t>
            </a:r>
            <a:r>
              <a:rPr lang="zh-CN" altLang="en-US" sz="2800" dirty="0"/>
              <a:t>：任一命题都存在着与之等价的析取范式与合取范式，但并不惟一</a:t>
            </a:r>
            <a:endParaRPr lang="en-US" altLang="zh-CN" sz="2800" dirty="0"/>
          </a:p>
          <a:p>
            <a:pPr lvl="1"/>
            <a:r>
              <a:rPr lang="zh-CN" altLang="en-US" sz="2400" dirty="0"/>
              <a:t>例：</a:t>
            </a:r>
            <a:r>
              <a:rPr lang="en-US" altLang="zh-CN" sz="2400" i="1" dirty="0">
                <a:latin typeface="Times New Roman" charset="0"/>
              </a:rPr>
              <a:t> </a:t>
            </a:r>
            <a:r>
              <a:rPr lang="en-US" altLang="zh-CN" sz="2400" i="1" dirty="0" err="1">
                <a:latin typeface="Times New Roman" charset="0"/>
              </a:rPr>
              <a:t>p</a:t>
            </a:r>
            <a:r>
              <a:rPr lang="en-US" altLang="zh-CN" sz="2400" dirty="0" err="1">
                <a:latin typeface="Times New Roman" charset="0"/>
                <a:sym typeface="Symbol" charset="2"/>
              </a:rPr>
              <a:t></a:t>
            </a:r>
            <a:r>
              <a:rPr lang="en-US" altLang="zh-CN" sz="2400" i="1" dirty="0" err="1">
                <a:latin typeface="Times New Roman" charset="0"/>
                <a:sym typeface="Symbol" charset="2"/>
              </a:rPr>
              <a:t>q</a:t>
            </a:r>
            <a:r>
              <a:rPr lang="en-US" altLang="zh-CN" sz="2400" dirty="0" err="1">
                <a:latin typeface="Times New Roman" charset="0"/>
                <a:sym typeface="Symbol" charset="2"/>
              </a:rPr>
              <a:t></a:t>
            </a:r>
            <a:r>
              <a:rPr kumimoji="1" lang="en-US" altLang="zh-CN" sz="2400" i="1" dirty="0" err="1">
                <a:latin typeface="Times New Roman" charset="0"/>
                <a:sym typeface="Symbol" charset="2"/>
              </a:rPr>
              <a:t>r</a:t>
            </a:r>
            <a:r>
              <a:rPr kumimoji="1" lang="en-US" altLang="zh-CN" sz="2400" i="1" dirty="0">
                <a:latin typeface="Times New Roman" charset="0"/>
                <a:sym typeface="Symbol" charset="2"/>
              </a:rPr>
              <a:t> </a:t>
            </a:r>
            <a:r>
              <a:rPr kumimoji="1" lang="zh-CN" altLang="en-US" sz="2400" dirty="0">
                <a:latin typeface="Times New Roman" charset="0"/>
                <a:sym typeface="Symbol" charset="2"/>
              </a:rPr>
              <a:t>与 </a:t>
            </a:r>
            <a:r>
              <a:rPr kumimoji="1" lang="en-US" altLang="zh-CN" sz="2400" i="1" dirty="0">
                <a:latin typeface="Times New Roman" charset="0"/>
                <a:sym typeface="Symbol" charset="2"/>
              </a:rPr>
              <a:t>(</a:t>
            </a:r>
            <a:r>
              <a:rPr lang="en-US" altLang="zh-CN" sz="2400" i="1" dirty="0">
                <a:latin typeface="Times New Roman" charset="0"/>
              </a:rPr>
              <a:t>p</a:t>
            </a:r>
            <a:r>
              <a:rPr lang="en-US" altLang="zh-CN" sz="2400" dirty="0">
                <a:latin typeface="Times New Roman" charset="0"/>
                <a:sym typeface="Symbol" charset="2"/>
              </a:rPr>
              <a:t></a:t>
            </a:r>
            <a:r>
              <a:rPr lang="en-US" altLang="zh-CN" sz="2400" dirty="0">
                <a:latin typeface="Times New Roman" charset="0"/>
              </a:rPr>
              <a:t>¬</a:t>
            </a:r>
            <a:r>
              <a:rPr lang="en-US" altLang="zh-CN" sz="2400" i="1" dirty="0">
                <a:latin typeface="Times New Roman" charset="0"/>
              </a:rPr>
              <a:t>q)</a:t>
            </a:r>
            <a:r>
              <a:rPr lang="en-US" altLang="zh-CN" sz="2400" dirty="0">
                <a:latin typeface="Times New Roman" charset="0"/>
                <a:sym typeface="Symbol" charset="2"/>
              </a:rPr>
              <a:t></a:t>
            </a:r>
            <a:r>
              <a:rPr lang="en-US" altLang="zh-CN" sz="2400" i="1" dirty="0" err="1">
                <a:latin typeface="Times New Roman" charset="0"/>
                <a:sym typeface="Symbol" charset="2"/>
              </a:rPr>
              <a:t>q</a:t>
            </a:r>
            <a:r>
              <a:rPr lang="en-US" altLang="zh-CN" sz="2400" dirty="0" err="1">
                <a:latin typeface="Times New Roman" charset="0"/>
                <a:sym typeface="Symbol" charset="2"/>
              </a:rPr>
              <a:t></a:t>
            </a:r>
            <a:r>
              <a:rPr kumimoji="1" lang="en-US" altLang="zh-CN" sz="2400" i="1" dirty="0" err="1">
                <a:latin typeface="Times New Roman" charset="0"/>
                <a:sym typeface="Symbol" charset="2"/>
              </a:rPr>
              <a:t>r</a:t>
            </a:r>
            <a:endParaRPr lang="zh-CN" altLang="en-US" sz="2400" dirty="0"/>
          </a:p>
          <a:p>
            <a:pPr lvl="1"/>
            <a:endParaRPr lang="zh-CN" altLang="en-US" sz="2500" dirty="0"/>
          </a:p>
          <a:p>
            <a:endParaRPr lang="zh-CN" altLang="en-US" sz="2800" dirty="0">
              <a:latin typeface="Times New Roman" charset="0"/>
            </a:endParaRPr>
          </a:p>
          <a:p>
            <a:pPr eaLnBrk="1" hangingPunct="1"/>
            <a:r>
              <a:rPr lang="zh-CN" altLang="en-US" sz="2800" b="1" dirty="0">
                <a:latin typeface="Times New Roman" charset="0"/>
              </a:rPr>
              <a:t>求 </a:t>
            </a:r>
            <a:r>
              <a:rPr kumimoji="1" lang="en-US" altLang="zh-CN" sz="2800" b="1" dirty="0">
                <a:latin typeface="Times New Roman" charset="0"/>
              </a:rPr>
              <a:t>(</a:t>
            </a:r>
            <a:r>
              <a:rPr kumimoji="1" lang="en-US" altLang="zh-CN" sz="2800" b="1" i="1" dirty="0" err="1">
                <a:latin typeface="Times New Roman" charset="0"/>
              </a:rPr>
              <a:t>p</a:t>
            </a:r>
            <a:r>
              <a:rPr kumimoji="1" lang="en-US" altLang="zh-CN" sz="2800" b="1" dirty="0" err="1">
                <a:latin typeface="Times New Roman" charset="0"/>
                <a:sym typeface="Symbol" charset="2"/>
              </a:rPr>
              <a:t></a:t>
            </a:r>
            <a:r>
              <a:rPr kumimoji="1" lang="en-US" altLang="zh-CN" sz="2800" b="1" i="1" dirty="0" err="1">
                <a:latin typeface="Times New Roman" charset="0"/>
                <a:sym typeface="Symbol" charset="2"/>
              </a:rPr>
              <a:t>q</a:t>
            </a:r>
            <a:r>
              <a:rPr kumimoji="1" lang="en-US" altLang="zh-CN" sz="2800" b="1" dirty="0">
                <a:latin typeface="Times New Roman" charset="0"/>
                <a:sym typeface="Symbol" charset="2"/>
              </a:rPr>
              <a:t>) </a:t>
            </a:r>
            <a:r>
              <a:rPr kumimoji="1" lang="en-US" altLang="zh-CN" sz="2800" b="1" i="1" dirty="0">
                <a:latin typeface="Times New Roman" charset="0"/>
                <a:sym typeface="Symbol" charset="2"/>
              </a:rPr>
              <a:t> r</a:t>
            </a:r>
            <a:r>
              <a:rPr kumimoji="1" lang="en-US" altLang="zh-CN" sz="2800" b="1" dirty="0">
                <a:latin typeface="Times New Roman" charset="0"/>
                <a:sym typeface="Symbol" charset="2"/>
              </a:rPr>
              <a:t> </a:t>
            </a:r>
            <a:r>
              <a:rPr kumimoji="1" lang="zh-CN" altLang="en-US" sz="2800" b="1" dirty="0">
                <a:latin typeface="Times New Roman" charset="0"/>
                <a:sym typeface="Symbol" charset="2"/>
              </a:rPr>
              <a:t>的析取范式</a:t>
            </a:r>
            <a:endParaRPr kumimoji="1" lang="en-US" altLang="zh-CN" sz="2800" b="1" dirty="0">
              <a:latin typeface="Times New Roman" charset="0"/>
              <a:sym typeface="Symbol" charset="2"/>
            </a:endParaRPr>
          </a:p>
          <a:p>
            <a:pPr lvl="1" eaLnBrk="1" hangingPunct="1"/>
            <a:r>
              <a:rPr kumimoji="1" lang="en-US" altLang="zh-CN" sz="2400" b="1" dirty="0">
                <a:latin typeface="Times New Roman" charset="0"/>
                <a:sym typeface="Symbol" charset="2"/>
              </a:rPr>
              <a:t>(</a:t>
            </a:r>
            <a:r>
              <a:rPr lang="en-US" altLang="zh-CN" sz="2400" b="1" dirty="0">
                <a:latin typeface="Times New Roman" charset="0"/>
              </a:rPr>
              <a:t>¬</a:t>
            </a:r>
            <a:r>
              <a:rPr lang="en-US" altLang="zh-CN" sz="2400" b="1" i="1" dirty="0" err="1">
                <a:latin typeface="Times New Roman" charset="0"/>
              </a:rPr>
              <a:t>p</a:t>
            </a:r>
            <a:r>
              <a:rPr lang="en-US" altLang="zh-CN" sz="2400" b="1" dirty="0" err="1">
                <a:latin typeface="Times New Roman" charset="0"/>
                <a:sym typeface="Symbol" charset="2"/>
              </a:rPr>
              <a:t></a:t>
            </a:r>
            <a:r>
              <a:rPr lang="en-US" altLang="zh-CN" sz="2400" b="1" i="1" dirty="0" err="1">
                <a:latin typeface="Times New Roman" charset="0"/>
                <a:sym typeface="Symbol" charset="2"/>
              </a:rPr>
              <a:t>q</a:t>
            </a:r>
            <a:r>
              <a:rPr lang="en-US" altLang="zh-CN" sz="2400" b="1" dirty="0">
                <a:latin typeface="Times New Roman" charset="0"/>
                <a:sym typeface="Symbol" charset="2"/>
              </a:rPr>
              <a:t>)</a:t>
            </a:r>
            <a:r>
              <a:rPr kumimoji="1" lang="en-US" altLang="zh-CN" sz="2400" b="1" dirty="0">
                <a:latin typeface="Times New Roman" charset="0"/>
                <a:sym typeface="Symbol" charset="2"/>
              </a:rPr>
              <a:t> </a:t>
            </a:r>
            <a:r>
              <a:rPr kumimoji="1" lang="en-US" altLang="zh-CN" sz="2400" b="1" i="1" dirty="0">
                <a:latin typeface="Times New Roman" charset="0"/>
                <a:sym typeface="Symbol" charset="2"/>
              </a:rPr>
              <a:t> r      			   </a:t>
            </a:r>
            <a:r>
              <a:rPr kumimoji="1" lang="zh-CN" altLang="en-US" sz="2400" b="1" dirty="0">
                <a:latin typeface="Times New Roman" charset="0"/>
                <a:sym typeface="Symbol" charset="2"/>
              </a:rPr>
              <a:t>（消去</a:t>
            </a:r>
            <a:r>
              <a:rPr kumimoji="1" lang="en-US" altLang="zh-CN" sz="2400" b="1" dirty="0">
                <a:latin typeface="Times New Roman" charset="0"/>
                <a:sym typeface="Symbol" charset="2"/>
              </a:rPr>
              <a:t></a:t>
            </a:r>
            <a:r>
              <a:rPr kumimoji="1" lang="zh-CN" altLang="en-US" sz="2400" b="1" dirty="0">
                <a:latin typeface="Times New Roman" charset="0"/>
                <a:sym typeface="Symbol" charset="2"/>
              </a:rPr>
              <a:t>）</a:t>
            </a:r>
            <a:endParaRPr kumimoji="1" lang="en-US" altLang="zh-CN" sz="2400" b="1" dirty="0">
              <a:latin typeface="Times New Roman" charset="0"/>
              <a:sym typeface="Symbol" charset="2"/>
            </a:endParaRPr>
          </a:p>
          <a:p>
            <a:pPr lvl="1" eaLnBrk="1" hangingPunct="1"/>
            <a:r>
              <a:rPr kumimoji="1" lang="en-US" altLang="zh-CN" sz="2400" b="1" dirty="0">
                <a:latin typeface="Times New Roman" charset="0"/>
                <a:sym typeface="Symbol" charset="2"/>
              </a:rPr>
              <a:t>((</a:t>
            </a:r>
            <a:r>
              <a:rPr lang="en-US" altLang="zh-CN" sz="2400" b="1" dirty="0">
                <a:latin typeface="Times New Roman" charset="0"/>
              </a:rPr>
              <a:t>¬</a:t>
            </a:r>
            <a:r>
              <a:rPr lang="en-US" altLang="zh-CN" sz="2400" b="1" i="1" dirty="0" err="1">
                <a:latin typeface="Times New Roman" charset="0"/>
              </a:rPr>
              <a:t>p</a:t>
            </a:r>
            <a:r>
              <a:rPr lang="en-US" altLang="zh-CN" sz="2400" b="1" dirty="0" err="1">
                <a:latin typeface="Times New Roman" charset="0"/>
                <a:sym typeface="Symbol" charset="2"/>
              </a:rPr>
              <a:t></a:t>
            </a:r>
            <a:r>
              <a:rPr lang="en-US" altLang="zh-CN" sz="2400" b="1" i="1" dirty="0" err="1">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 </a:t>
            </a:r>
            <a:r>
              <a:rPr kumimoji="1" lang="en-US" altLang="zh-CN" sz="2400" b="1" i="1" dirty="0">
                <a:latin typeface="Times New Roman" charset="0"/>
                <a:sym typeface="Symbol" charset="2"/>
              </a:rPr>
              <a:t>r</a:t>
            </a:r>
            <a:r>
              <a:rPr kumimoji="1" lang="en-US" altLang="zh-CN" sz="2400" b="1" dirty="0">
                <a:latin typeface="Times New Roman" charset="0"/>
                <a:sym typeface="Symbol" charset="2"/>
              </a:rPr>
              <a:t>) </a:t>
            </a:r>
            <a:r>
              <a:rPr lang="en-US" altLang="zh-CN" sz="2400" b="1" dirty="0">
                <a:latin typeface="Times New Roman" charset="0"/>
                <a:sym typeface="Symbol" charset="2"/>
              </a:rPr>
              <a:t></a:t>
            </a:r>
            <a:r>
              <a:rPr kumimoji="1" lang="en-US" altLang="zh-CN" sz="2400" b="1" dirty="0">
                <a:latin typeface="Times New Roman" charset="0"/>
                <a:sym typeface="Symbol" charset="2"/>
              </a:rPr>
              <a:t> (</a:t>
            </a:r>
            <a:r>
              <a:rPr lang="en-US" altLang="zh-CN" sz="2400" b="1" dirty="0">
                <a:latin typeface="Times New Roman" charset="0"/>
              </a:rPr>
              <a:t>¬</a:t>
            </a:r>
            <a:r>
              <a:rPr kumimoji="1" lang="en-US" altLang="zh-CN" sz="2400" b="1" dirty="0">
                <a:latin typeface="Times New Roman" charset="0"/>
                <a:sym typeface="Symbol" charset="2"/>
              </a:rPr>
              <a:t>(</a:t>
            </a:r>
            <a:r>
              <a:rPr lang="en-US" altLang="zh-CN" sz="2400" b="1" dirty="0">
                <a:latin typeface="Times New Roman" charset="0"/>
              </a:rPr>
              <a:t>¬</a:t>
            </a:r>
            <a:r>
              <a:rPr lang="en-US" altLang="zh-CN" sz="2400" b="1" i="1" dirty="0" err="1">
                <a:latin typeface="Times New Roman" charset="0"/>
              </a:rPr>
              <a:t>p</a:t>
            </a:r>
            <a:r>
              <a:rPr lang="en-US" altLang="zh-CN" sz="2400" b="1" dirty="0" err="1">
                <a:latin typeface="Times New Roman" charset="0"/>
                <a:sym typeface="Symbol" charset="2"/>
              </a:rPr>
              <a:t></a:t>
            </a:r>
            <a:r>
              <a:rPr lang="en-US" altLang="zh-CN" sz="2400" b="1" i="1" dirty="0" err="1">
                <a:latin typeface="Times New Roman" charset="0"/>
                <a:sym typeface="Symbol" charset="2"/>
              </a:rPr>
              <a:t>q</a:t>
            </a:r>
            <a:r>
              <a:rPr lang="en-US" altLang="zh-CN" sz="2400" b="1" dirty="0">
                <a:latin typeface="Times New Roman" charset="0"/>
                <a:sym typeface="Symbol" charset="2"/>
              </a:rPr>
              <a:t>) </a:t>
            </a:r>
            <a:r>
              <a:rPr kumimoji="1" lang="en-US" altLang="zh-CN" sz="2400" b="1" i="1" dirty="0">
                <a:latin typeface="Times New Roman" charset="0"/>
                <a:sym typeface="Symbol" charset="2"/>
              </a:rPr>
              <a:t> </a:t>
            </a:r>
            <a:r>
              <a:rPr lang="en-US" altLang="zh-CN" sz="2400" b="1" dirty="0">
                <a:latin typeface="Times New Roman" charset="0"/>
              </a:rPr>
              <a:t>¬</a:t>
            </a:r>
            <a:r>
              <a:rPr kumimoji="1" lang="en-US" altLang="zh-CN" sz="2400" b="1" i="1" dirty="0">
                <a:latin typeface="Times New Roman" charset="0"/>
                <a:sym typeface="Symbol" charset="2"/>
              </a:rPr>
              <a:t>r</a:t>
            </a:r>
            <a:r>
              <a:rPr lang="en-US" altLang="zh-CN" sz="2400" b="1" dirty="0">
                <a:latin typeface="Times New Roman" charset="0"/>
                <a:sym typeface="Symbol" charset="2"/>
              </a:rPr>
              <a:t> ) 	   </a:t>
            </a:r>
            <a:r>
              <a:rPr kumimoji="1" lang="zh-CN" altLang="en-US" sz="2400" b="1" dirty="0">
                <a:latin typeface="Times New Roman" charset="0"/>
                <a:sym typeface="Symbol" charset="2"/>
              </a:rPr>
              <a:t>（消去</a:t>
            </a:r>
            <a:r>
              <a:rPr kumimoji="1" lang="en-US" altLang="zh-CN" sz="2400" b="1" dirty="0">
                <a:latin typeface="Times New Roman" charset="0"/>
                <a:sym typeface="Symbol" charset="2"/>
              </a:rPr>
              <a:t> </a:t>
            </a:r>
            <a:r>
              <a:rPr kumimoji="1" lang="zh-CN" altLang="en-US" sz="2400" b="1" dirty="0">
                <a:latin typeface="Times New Roman" charset="0"/>
                <a:sym typeface="Symbol" charset="2"/>
              </a:rPr>
              <a:t>）</a:t>
            </a:r>
            <a:endParaRPr kumimoji="1" lang="en-US" altLang="zh-CN" sz="2400" b="1" dirty="0">
              <a:latin typeface="Times New Roman" charset="0"/>
              <a:sym typeface="Symbol" charset="2"/>
            </a:endParaRPr>
          </a:p>
          <a:p>
            <a:pPr lvl="1" eaLnBrk="1" hangingPunct="1"/>
            <a:r>
              <a:rPr kumimoji="1" lang="en-US" altLang="zh-CN" sz="2400" b="1" dirty="0">
                <a:latin typeface="Times New Roman" charset="0"/>
                <a:sym typeface="Symbol" charset="2"/>
              </a:rPr>
              <a:t>((</a:t>
            </a:r>
            <a:r>
              <a:rPr lang="en-US" altLang="zh-CN" sz="2400" b="1" dirty="0">
                <a:latin typeface="Times New Roman" charset="0"/>
              </a:rPr>
              <a:t>¬</a:t>
            </a:r>
            <a:r>
              <a:rPr lang="en-US" altLang="zh-CN" sz="2400" b="1" i="1" dirty="0" err="1">
                <a:latin typeface="Times New Roman" charset="0"/>
              </a:rPr>
              <a:t>p</a:t>
            </a:r>
            <a:r>
              <a:rPr lang="en-US" altLang="zh-CN" sz="2400" b="1" dirty="0" err="1">
                <a:latin typeface="Times New Roman" charset="0"/>
                <a:sym typeface="Symbol" charset="2"/>
              </a:rPr>
              <a:t></a:t>
            </a:r>
            <a:r>
              <a:rPr lang="en-US" altLang="zh-CN" sz="2400" b="1" i="1" dirty="0" err="1">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 </a:t>
            </a:r>
            <a:r>
              <a:rPr kumimoji="1" lang="en-US" altLang="zh-CN" sz="2400" b="1" i="1" dirty="0">
                <a:latin typeface="Times New Roman" charset="0"/>
                <a:sym typeface="Symbol" charset="2"/>
              </a:rPr>
              <a:t>r</a:t>
            </a:r>
            <a:r>
              <a:rPr kumimoji="1" lang="en-US" altLang="zh-CN" sz="2400" b="1" dirty="0">
                <a:latin typeface="Times New Roman" charset="0"/>
                <a:sym typeface="Symbol" charset="2"/>
              </a:rPr>
              <a:t>) </a:t>
            </a:r>
            <a:r>
              <a:rPr lang="en-US" altLang="zh-CN" sz="2400" b="1" dirty="0">
                <a:latin typeface="Times New Roman" charset="0"/>
                <a:sym typeface="Symbol" charset="2"/>
              </a:rPr>
              <a:t></a:t>
            </a:r>
            <a:r>
              <a:rPr kumimoji="1" lang="en-US" altLang="zh-CN" sz="2400" b="1" dirty="0">
                <a:latin typeface="Times New Roman" charset="0"/>
                <a:sym typeface="Symbol" charset="2"/>
              </a:rPr>
              <a:t> (</a:t>
            </a:r>
            <a:r>
              <a:rPr lang="en-US" altLang="zh-CN" sz="2400" b="1" dirty="0">
                <a:latin typeface="Times New Roman" charset="0"/>
              </a:rPr>
              <a:t> </a:t>
            </a:r>
            <a:r>
              <a:rPr kumimoji="1" lang="en-US" altLang="zh-CN" sz="2400" b="1" dirty="0">
                <a:latin typeface="Times New Roman" charset="0"/>
                <a:sym typeface="Symbol" charset="2"/>
              </a:rPr>
              <a:t>(</a:t>
            </a:r>
            <a:r>
              <a:rPr lang="en-US" altLang="zh-CN" sz="2400" b="1" i="1" dirty="0">
                <a:latin typeface="Times New Roman" charset="0"/>
              </a:rPr>
              <a:t>p</a:t>
            </a:r>
            <a:r>
              <a:rPr lang="en-US" altLang="zh-CN" sz="2400" b="1" dirty="0">
                <a:latin typeface="Times New Roman" charset="0"/>
                <a:sym typeface="Symbol" charset="2"/>
              </a:rPr>
              <a:t></a:t>
            </a:r>
            <a:r>
              <a:rPr lang="en-US" altLang="zh-CN" sz="2400" b="1" dirty="0">
                <a:latin typeface="Times New Roman" charset="0"/>
              </a:rPr>
              <a:t>¬</a:t>
            </a:r>
            <a:r>
              <a:rPr lang="en-US" altLang="zh-CN" sz="2400" b="1" dirty="0">
                <a:latin typeface="Times New Roman" charset="0"/>
                <a:sym typeface="Symbol" charset="2"/>
              </a:rPr>
              <a:t> </a:t>
            </a:r>
            <a:r>
              <a:rPr lang="en-US" altLang="zh-CN" sz="2400" b="1" i="1" dirty="0">
                <a:latin typeface="Times New Roman" charset="0"/>
                <a:sym typeface="Symbol" charset="2"/>
              </a:rPr>
              <a:t>q</a:t>
            </a:r>
            <a:r>
              <a:rPr lang="en-US" altLang="zh-CN" sz="2400" b="1" dirty="0">
                <a:latin typeface="Times New Roman" charset="0"/>
                <a:sym typeface="Symbol" charset="2"/>
              </a:rPr>
              <a:t>) </a:t>
            </a:r>
            <a:r>
              <a:rPr kumimoji="1" lang="en-US" altLang="zh-CN" sz="2400" b="1" i="1" dirty="0">
                <a:latin typeface="Times New Roman" charset="0"/>
                <a:sym typeface="Symbol" charset="2"/>
              </a:rPr>
              <a:t> </a:t>
            </a:r>
            <a:r>
              <a:rPr lang="en-US" altLang="zh-CN" sz="2400" b="1" dirty="0">
                <a:latin typeface="Times New Roman" charset="0"/>
              </a:rPr>
              <a:t>¬</a:t>
            </a:r>
            <a:r>
              <a:rPr kumimoji="1" lang="en-US" altLang="zh-CN" sz="2400" b="1" i="1" dirty="0">
                <a:latin typeface="Times New Roman" charset="0"/>
                <a:sym typeface="Symbol" charset="2"/>
              </a:rPr>
              <a:t>r</a:t>
            </a:r>
            <a:r>
              <a:rPr lang="en-US" altLang="zh-CN" sz="2400" b="1" dirty="0">
                <a:latin typeface="Times New Roman" charset="0"/>
                <a:sym typeface="Symbol" charset="2"/>
              </a:rPr>
              <a:t> )     </a:t>
            </a:r>
            <a:r>
              <a:rPr lang="zh-CN" altLang="en-US" sz="2400" b="1" dirty="0">
                <a:latin typeface="Times New Roman" charset="0"/>
                <a:sym typeface="Symbol" charset="2"/>
              </a:rPr>
              <a:t>（</a:t>
            </a:r>
            <a:r>
              <a:rPr kumimoji="1" lang="zh-CN" altLang="en-US" sz="2400" b="1" dirty="0">
                <a:latin typeface="Times New Roman" charset="0"/>
                <a:sym typeface="Symbol" charset="2"/>
              </a:rPr>
              <a:t>否定号内移）</a:t>
            </a:r>
            <a:endParaRPr kumimoji="1" lang="en-US" altLang="zh-CN" sz="2400" b="1" dirty="0">
              <a:latin typeface="Times New Roman" charset="0"/>
              <a:sym typeface="Symbol" charset="2"/>
            </a:endParaRPr>
          </a:p>
          <a:p>
            <a:pPr lvl="1" eaLnBrk="1" hangingPunct="1"/>
            <a:r>
              <a:rPr kumimoji="1" lang="en-US" altLang="zh-CN" sz="2400" b="1" dirty="0">
                <a:latin typeface="Times New Roman" charset="0"/>
                <a:sym typeface="Symbol" charset="2"/>
              </a:rPr>
              <a:t>(</a:t>
            </a:r>
            <a:r>
              <a:rPr lang="en-US" altLang="zh-CN" sz="2400" b="1" dirty="0">
                <a:latin typeface="Times New Roman" charset="0"/>
              </a:rPr>
              <a:t>¬</a:t>
            </a:r>
            <a:r>
              <a:rPr lang="en-US" altLang="zh-CN" sz="2400" b="1" i="1" dirty="0">
                <a:latin typeface="Times New Roman" charset="0"/>
              </a:rPr>
              <a:t>p</a:t>
            </a:r>
            <a:r>
              <a:rPr lang="en-US" altLang="zh-CN" sz="2400" b="1" dirty="0">
                <a:latin typeface="Times New Roman" charset="0"/>
                <a:sym typeface="Symbol" charset="2"/>
              </a:rPr>
              <a:t> </a:t>
            </a:r>
            <a:r>
              <a:rPr kumimoji="1" lang="en-US" altLang="zh-CN" sz="2400" b="1" i="1" dirty="0">
                <a:latin typeface="Times New Roman" charset="0"/>
                <a:sym typeface="Symbol" charset="2"/>
              </a:rPr>
              <a:t>r</a:t>
            </a:r>
            <a:r>
              <a:rPr kumimoji="1" lang="en-US" altLang="zh-CN" sz="2400" b="1" dirty="0">
                <a:latin typeface="Times New Roman" charset="0"/>
                <a:sym typeface="Symbol" charset="2"/>
              </a:rPr>
              <a:t>) </a:t>
            </a:r>
            <a:r>
              <a:rPr lang="en-US" altLang="zh-CN" sz="2400" b="1" dirty="0">
                <a:latin typeface="Times New Roman" charset="0"/>
                <a:sym typeface="Symbol" charset="2"/>
              </a:rPr>
              <a:t> (</a:t>
            </a:r>
            <a:r>
              <a:rPr lang="en-US" altLang="zh-CN" sz="2400" b="1" i="1" dirty="0">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 </a:t>
            </a:r>
            <a:r>
              <a:rPr kumimoji="1" lang="en-US" altLang="zh-CN" sz="2400" b="1" i="1" dirty="0">
                <a:latin typeface="Times New Roman" charset="0"/>
                <a:sym typeface="Symbol" charset="2"/>
              </a:rPr>
              <a:t>r</a:t>
            </a:r>
            <a:r>
              <a:rPr kumimoji="1" lang="en-US" altLang="zh-CN" sz="2400" b="1" dirty="0">
                <a:latin typeface="Times New Roman" charset="0"/>
                <a:sym typeface="Symbol" charset="2"/>
              </a:rPr>
              <a:t>) </a:t>
            </a:r>
            <a:r>
              <a:rPr lang="en-US" altLang="zh-CN" sz="2400" b="1" dirty="0">
                <a:latin typeface="Times New Roman" charset="0"/>
                <a:sym typeface="Symbol" charset="2"/>
              </a:rPr>
              <a:t></a:t>
            </a:r>
            <a:r>
              <a:rPr kumimoji="1" lang="en-US" altLang="zh-CN" sz="2400" b="1" dirty="0">
                <a:latin typeface="Times New Roman" charset="0"/>
                <a:sym typeface="Symbol" charset="2"/>
              </a:rPr>
              <a:t> (</a:t>
            </a:r>
            <a:r>
              <a:rPr lang="en-US" altLang="zh-CN" sz="2400" b="1" i="1" dirty="0">
                <a:latin typeface="Times New Roman" charset="0"/>
              </a:rPr>
              <a:t>p</a:t>
            </a:r>
            <a:r>
              <a:rPr lang="en-US" altLang="zh-CN" sz="2400" b="1" dirty="0">
                <a:latin typeface="Times New Roman" charset="0"/>
                <a:sym typeface="Symbol" charset="2"/>
              </a:rPr>
              <a:t></a:t>
            </a:r>
            <a:r>
              <a:rPr lang="en-US" altLang="zh-CN" sz="2400" b="1" dirty="0">
                <a:latin typeface="Times New Roman" charset="0"/>
              </a:rPr>
              <a:t>¬</a:t>
            </a:r>
            <a:r>
              <a:rPr lang="en-US" altLang="zh-CN" sz="2400" b="1" i="1" dirty="0">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a:t>
            </a:r>
            <a:r>
              <a:rPr kumimoji="1" lang="en-US" altLang="zh-CN" sz="2400" b="1" i="1" dirty="0">
                <a:latin typeface="Times New Roman" charset="0"/>
                <a:sym typeface="Symbol" charset="2"/>
              </a:rPr>
              <a:t>r</a:t>
            </a:r>
            <a:r>
              <a:rPr lang="en-US" altLang="zh-CN" sz="2400" b="1" dirty="0">
                <a:latin typeface="Times New Roman" charset="0"/>
                <a:sym typeface="Symbol" charset="2"/>
              </a:rPr>
              <a:t> )     </a:t>
            </a:r>
            <a:r>
              <a:rPr lang="zh-CN" altLang="en-US" sz="2400" b="1" dirty="0">
                <a:latin typeface="Times New Roman" charset="0"/>
                <a:sym typeface="Symbol" charset="2"/>
              </a:rPr>
              <a:t>（分配律、结合律）</a:t>
            </a:r>
            <a:endParaRPr kumimoji="1" lang="en-US" altLang="zh-CN" sz="2400" b="1" dirty="0">
              <a:latin typeface="Times New Roman" charset="0"/>
              <a:sym typeface="Symbol" charset="2"/>
            </a:endParaRPr>
          </a:p>
        </p:txBody>
      </p:sp>
    </p:spTree>
    <p:extLst>
      <p:ext uri="{BB962C8B-B14F-4D97-AF65-F5344CB8AC3E}">
        <p14:creationId xmlns:p14="http://schemas.microsoft.com/office/powerpoint/2010/main" val="148072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011">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011">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011">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0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457200" y="122238"/>
            <a:ext cx="8686800" cy="1295400"/>
          </a:xfrm>
        </p:spPr>
        <p:txBody>
          <a:bodyPr>
            <a:normAutofit/>
          </a:bodyPr>
          <a:lstStyle/>
          <a:p>
            <a:pPr eaLnBrk="1" hangingPunct="1"/>
            <a:r>
              <a:rPr lang="zh-CN" altLang="en-US" dirty="0"/>
              <a:t>主析取（主合取）范式的唯一性</a:t>
            </a:r>
          </a:p>
        </p:txBody>
      </p:sp>
      <p:sp>
        <p:nvSpPr>
          <p:cNvPr id="36867" name="内容占位符 2"/>
          <p:cNvSpPr>
            <a:spLocks noGrp="1"/>
          </p:cNvSpPr>
          <p:nvPr>
            <p:ph idx="1"/>
          </p:nvPr>
        </p:nvSpPr>
        <p:spPr>
          <a:xfrm>
            <a:off x="179388" y="1719263"/>
            <a:ext cx="8964612" cy="4950098"/>
          </a:xfrm>
        </p:spPr>
        <p:txBody>
          <a:bodyPr>
            <a:normAutofit/>
          </a:bodyPr>
          <a:lstStyle/>
          <a:p>
            <a:r>
              <a:rPr lang="zh-CN" altLang="en-US" sz="2800" dirty="0">
                <a:solidFill>
                  <a:srgbClr val="FF0000"/>
                </a:solidFill>
                <a:latin typeface="+mn-ea"/>
                <a:sym typeface="Wingdings" charset="2"/>
              </a:rPr>
              <a:t>定理</a:t>
            </a:r>
            <a:r>
              <a:rPr lang="zh-CN" altLang="en-US" sz="2800" dirty="0">
                <a:latin typeface="+mn-ea"/>
                <a:sym typeface="Wingdings" charset="2"/>
              </a:rPr>
              <a:t>：任何命题公式的主析取范式和主合取范式存在且唯一，即任何命题公式都有且仅有一个与之等价的主合取范式和主析取范式。</a:t>
            </a:r>
          </a:p>
          <a:p>
            <a:pPr lvl="1" eaLnBrk="1" hangingPunct="1"/>
            <a:endParaRPr kumimoji="1" lang="en-US" altLang="zh-CN" b="1" dirty="0">
              <a:latin typeface="Times New Roman" charset="0"/>
              <a:sym typeface="Symbol" charset="2"/>
            </a:endParaRPr>
          </a:p>
          <a:p>
            <a:pPr lvl="1"/>
            <a:r>
              <a:rPr lang="zh-CN" altLang="en-US" sz="2400" dirty="0">
                <a:latin typeface="+mn-ea"/>
                <a:sym typeface="Wingdings" charset="2"/>
              </a:rPr>
              <a:t>包含所有命题变元或其否定一次且仅一次的简单合取式，称为</a:t>
            </a:r>
            <a:r>
              <a:rPr lang="zh-CN" altLang="en-US" sz="2400" dirty="0">
                <a:solidFill>
                  <a:srgbClr val="C00000"/>
                </a:solidFill>
                <a:latin typeface="+mn-ea"/>
                <a:sym typeface="Wingdings" charset="2"/>
              </a:rPr>
              <a:t>极小项</a:t>
            </a:r>
            <a:endParaRPr lang="en-US" altLang="zh-CN" sz="2400" dirty="0">
              <a:solidFill>
                <a:srgbClr val="C00000"/>
              </a:solidFill>
              <a:latin typeface="+mn-ea"/>
              <a:sym typeface="Wingdings" charset="2"/>
            </a:endParaRPr>
          </a:p>
          <a:p>
            <a:pPr lvl="1"/>
            <a:r>
              <a:rPr lang="zh-CN" altLang="en-US" sz="2400" dirty="0">
                <a:latin typeface="+mn-ea"/>
                <a:sym typeface="Wingdings" charset="2"/>
              </a:rPr>
              <a:t>包含所有命题变元或其否定一次且仅一次的简单析取式，称为</a:t>
            </a:r>
            <a:r>
              <a:rPr lang="zh-CN" altLang="en-US" sz="2400" dirty="0">
                <a:solidFill>
                  <a:srgbClr val="C00000"/>
                </a:solidFill>
                <a:latin typeface="+mn-ea"/>
                <a:sym typeface="Wingdings" charset="2"/>
              </a:rPr>
              <a:t>极大项</a:t>
            </a:r>
            <a:endParaRPr lang="en-US" altLang="zh-CN" sz="2400" dirty="0">
              <a:solidFill>
                <a:srgbClr val="C00000"/>
              </a:solidFill>
              <a:latin typeface="+mn-ea"/>
              <a:sym typeface="Wingdings" charset="2"/>
            </a:endParaRPr>
          </a:p>
          <a:p>
            <a:pPr lvl="1"/>
            <a:r>
              <a:rPr lang="zh-CN" altLang="en-US" sz="2400" dirty="0">
                <a:latin typeface="+mn-ea"/>
                <a:sym typeface="Wingdings" charset="2"/>
              </a:rPr>
              <a:t>由有限个极小项组成的析取范式称为</a:t>
            </a:r>
            <a:r>
              <a:rPr lang="zh-CN" altLang="en-US" sz="2400" dirty="0">
                <a:solidFill>
                  <a:srgbClr val="C00000"/>
                </a:solidFill>
                <a:latin typeface="+mn-ea"/>
                <a:sym typeface="Wingdings" charset="2"/>
              </a:rPr>
              <a:t>主析取范式</a:t>
            </a:r>
            <a:endParaRPr lang="en-US" altLang="zh-CN" sz="2400" dirty="0">
              <a:latin typeface="+mn-ea"/>
              <a:sym typeface="Wingdings" charset="2"/>
            </a:endParaRPr>
          </a:p>
          <a:p>
            <a:pPr lvl="1"/>
            <a:r>
              <a:rPr lang="zh-CN" altLang="en-US" sz="2400" dirty="0">
                <a:latin typeface="+mn-ea"/>
                <a:sym typeface="Wingdings" charset="2"/>
              </a:rPr>
              <a:t>由有限个极大项组成的合取范式称为</a:t>
            </a:r>
            <a:r>
              <a:rPr lang="zh-CN" altLang="en-US" sz="2400" dirty="0">
                <a:solidFill>
                  <a:srgbClr val="C00000"/>
                </a:solidFill>
                <a:latin typeface="+mn-ea"/>
                <a:sym typeface="Wingdings" charset="2"/>
              </a:rPr>
              <a:t>主合取范式</a:t>
            </a:r>
            <a:endParaRPr lang="zh-CN" altLang="en-US" sz="2400" dirty="0">
              <a:latin typeface="+mn-ea"/>
              <a:sym typeface="Wingdings" charset="2"/>
            </a:endParaRPr>
          </a:p>
          <a:p>
            <a:pPr lvl="1"/>
            <a:endParaRPr kumimoji="1" lang="en-US" altLang="zh-CN" b="1" dirty="0">
              <a:latin typeface="Times New Roman" charset="0"/>
              <a:sym typeface="Symbol" charset="2"/>
            </a:endParaRPr>
          </a:p>
        </p:txBody>
      </p:sp>
    </p:spTree>
    <p:extLst>
      <p:ext uri="{BB962C8B-B14F-4D97-AF65-F5344CB8AC3E}">
        <p14:creationId xmlns:p14="http://schemas.microsoft.com/office/powerpoint/2010/main" val="1794461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p:txBody>
          <a:bodyPr>
            <a:normAutofit/>
          </a:bodyPr>
          <a:lstStyle/>
          <a:p>
            <a:r>
              <a:rPr lang="zh-CN" altLang="en-US" dirty="0"/>
              <a:t>什么是逻辑？</a:t>
            </a:r>
            <a:endParaRPr lang="en-US" altLang="zh-CN" dirty="0"/>
          </a:p>
          <a:p>
            <a:pPr lvl="1"/>
            <a:r>
              <a:rPr lang="zh-CN" altLang="en-US" dirty="0"/>
              <a:t>形式化：研究某个形式语言的有效推理</a:t>
            </a:r>
            <a:endParaRPr lang="en-US" altLang="zh-CN" dirty="0"/>
          </a:p>
          <a:p>
            <a:pPr lvl="2"/>
            <a:r>
              <a:rPr lang="zh-CN" altLang="en-US" dirty="0"/>
              <a:t>如某个数学定理是否成立</a:t>
            </a:r>
            <a:endParaRPr lang="en-US" altLang="zh-CN" dirty="0"/>
          </a:p>
          <a:p>
            <a:pPr lvl="1"/>
            <a:r>
              <a:rPr lang="zh-CN" altLang="en-US" dirty="0"/>
              <a:t>非形式化：研究自然语言中的论证</a:t>
            </a:r>
          </a:p>
          <a:p>
            <a:pPr lvl="1"/>
            <a:endParaRPr lang="en-US" altLang="zh-CN" dirty="0"/>
          </a:p>
          <a:p>
            <a:r>
              <a:rPr lang="zh-CN" altLang="en-US" dirty="0"/>
              <a:t>逻辑有什么作用？</a:t>
            </a:r>
          </a:p>
          <a:p>
            <a:pPr lvl="1"/>
            <a:r>
              <a:rPr lang="zh-CN" altLang="en-US" dirty="0"/>
              <a:t>用来做分析与论证</a:t>
            </a:r>
            <a:endParaRPr lang="en-US" altLang="zh-CN" dirty="0"/>
          </a:p>
          <a:p>
            <a:pPr lvl="1"/>
            <a:r>
              <a:rPr lang="zh-CN" altLang="en-US" dirty="0"/>
              <a:t>逻辑引导人们通过推理获得事物的本质</a:t>
            </a:r>
            <a:endParaRPr lang="en-US" altLang="zh-CN" dirty="0"/>
          </a:p>
          <a:p>
            <a:pPr lvl="1"/>
            <a:r>
              <a:rPr lang="zh-CN" altLang="en-US" dirty="0"/>
              <a:t>逻辑让描述变得严谨、 无歧义 </a:t>
            </a:r>
            <a:endParaRPr lang="en-US" altLang="zh-CN"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a:t>
            </a:fld>
            <a:endParaRPr lang="zh-CN" altLang="en-US" dirty="0"/>
          </a:p>
        </p:txBody>
      </p:sp>
      <p:sp>
        <p:nvSpPr>
          <p:cNvPr id="5" name="Title 4"/>
          <p:cNvSpPr>
            <a:spLocks noGrp="1"/>
          </p:cNvSpPr>
          <p:nvPr>
            <p:ph type="title"/>
          </p:nvPr>
        </p:nvSpPr>
        <p:spPr/>
        <p:txBody>
          <a:bodyPr/>
          <a:lstStyle/>
          <a:p>
            <a:r>
              <a:rPr lang="zh-CN" altLang="en-US" dirty="0"/>
              <a:t>逻辑</a:t>
            </a:r>
            <a:endParaRPr lang="en-US" dirty="0"/>
          </a:p>
        </p:txBody>
      </p:sp>
    </p:spTree>
    <p:extLst>
      <p:ext uri="{BB962C8B-B14F-4D97-AF65-F5344CB8AC3E}">
        <p14:creationId xmlns:p14="http://schemas.microsoft.com/office/powerpoint/2010/main" val="121996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wipe(down)">
                                      <p:cBhvr>
                                        <p:cTn id="7" dur="500"/>
                                        <p:tgtEl>
                                          <p:spTgt spid="3">
                                            <p:txEl>
                                              <p:pRg st="5" end="5"/>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wipe(down)">
                                      <p:cBhvr>
                                        <p:cTn id="10" dur="500"/>
                                        <p:tgtEl>
                                          <p:spTgt spid="3">
                                            <p:txEl>
                                              <p:pRg st="6" end="6"/>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wipe(down)">
                                      <p:cBhvr>
                                        <p:cTn id="13" dur="500"/>
                                        <p:tgtEl>
                                          <p:spTgt spid="3">
                                            <p:txEl>
                                              <p:pRg st="7" end="7"/>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wipe(down)">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457200" y="122238"/>
            <a:ext cx="8686800" cy="1295400"/>
          </a:xfrm>
        </p:spPr>
        <p:txBody>
          <a:bodyPr>
            <a:normAutofit/>
          </a:bodyPr>
          <a:lstStyle/>
          <a:p>
            <a:pPr eaLnBrk="1" hangingPunct="1"/>
            <a:r>
              <a:rPr lang="zh-CN" altLang="en-US" dirty="0"/>
              <a:t>极小项与极大项</a:t>
            </a:r>
          </a:p>
        </p:txBody>
      </p:sp>
      <p:graphicFrame>
        <p:nvGraphicFramePr>
          <p:cNvPr id="6" name="Group 72">
            <a:extLst>
              <a:ext uri="{FF2B5EF4-FFF2-40B4-BE49-F238E27FC236}">
                <a16:creationId xmlns:a16="http://schemas.microsoft.com/office/drawing/2014/main" id="{4692641D-F7BA-4041-B32A-6E3384CD5B42}"/>
              </a:ext>
            </a:extLst>
          </p:cNvPr>
          <p:cNvGraphicFramePr>
            <a:graphicFrameLocks noGrp="1"/>
          </p:cNvGraphicFramePr>
          <p:nvPr>
            <p:ph sz="quarter" idx="1"/>
            <p:extLst>
              <p:ext uri="{D42A27DB-BD31-4B8C-83A1-F6EECF244321}">
                <p14:modId xmlns:p14="http://schemas.microsoft.com/office/powerpoint/2010/main" val="1023259842"/>
              </p:ext>
            </p:extLst>
          </p:nvPr>
        </p:nvGraphicFramePr>
        <p:xfrm>
          <a:off x="490601" y="1844824"/>
          <a:ext cx="8229599" cy="3777933"/>
        </p:xfrm>
        <a:graphic>
          <a:graphicData uri="http://schemas.openxmlformats.org/drawingml/2006/table">
            <a:tbl>
              <a:tblPr/>
              <a:tblGrid>
                <a:gridCol w="793977">
                  <a:extLst>
                    <a:ext uri="{9D8B030D-6E8A-4147-A177-3AD203B41FA5}">
                      <a16:colId xmlns:a16="http://schemas.microsoft.com/office/drawing/2014/main" val="20000"/>
                    </a:ext>
                  </a:extLst>
                </a:gridCol>
                <a:gridCol w="1112383">
                  <a:extLst>
                    <a:ext uri="{9D8B030D-6E8A-4147-A177-3AD203B41FA5}">
                      <a16:colId xmlns:a16="http://schemas.microsoft.com/office/drawing/2014/main" val="20001"/>
                    </a:ext>
                  </a:extLst>
                </a:gridCol>
                <a:gridCol w="951139">
                  <a:extLst>
                    <a:ext uri="{9D8B030D-6E8A-4147-A177-3AD203B41FA5}">
                      <a16:colId xmlns:a16="http://schemas.microsoft.com/office/drawing/2014/main" val="20002"/>
                    </a:ext>
                  </a:extLst>
                </a:gridCol>
                <a:gridCol w="2628900">
                  <a:extLst>
                    <a:ext uri="{9D8B030D-6E8A-4147-A177-3AD203B41FA5}">
                      <a16:colId xmlns:a16="http://schemas.microsoft.com/office/drawing/2014/main" val="20003"/>
                    </a:ext>
                  </a:extLst>
                </a:gridCol>
                <a:gridCol w="2743200">
                  <a:extLst>
                    <a:ext uri="{9D8B030D-6E8A-4147-A177-3AD203B41FA5}">
                      <a16:colId xmlns:a16="http://schemas.microsoft.com/office/drawing/2014/main" val="20004"/>
                    </a:ext>
                  </a:extLst>
                </a:gridCol>
              </a:tblGrid>
              <a:tr h="608013">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a:ln>
                            <a:noFill/>
                          </a:ln>
                          <a:solidFill>
                            <a:srgbClr val="0000FF"/>
                          </a:solidFill>
                          <a:effectLst/>
                          <a:latin typeface="Times New Roman" charset="0"/>
                          <a:ea typeface="黑体" charset="-122"/>
                          <a:sym typeface="Wingdings" charset="2"/>
                        </a:rPr>
                        <a:t>P</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rgbClr val="0000FF"/>
                          </a:solidFill>
                          <a:effectLst/>
                          <a:latin typeface="Times New Roman" charset="0"/>
                          <a:ea typeface="黑体" charset="-122"/>
                          <a:sym typeface="Wingdings" charset="2"/>
                        </a:rPr>
                        <a:t>Q</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a:ln>
                            <a:noFill/>
                          </a:ln>
                          <a:solidFill>
                            <a:srgbClr val="0000FF"/>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a:ln>
                            <a:noFill/>
                          </a:ln>
                          <a:solidFill>
                            <a:srgbClr val="0000FF"/>
                          </a:solidFill>
                          <a:effectLst/>
                          <a:latin typeface="Times New Roman" charset="0"/>
                          <a:ea typeface="黑体" charset="-122"/>
                          <a:sym typeface="Wingdings" charset="2"/>
                        </a:rPr>
                        <a:t>极小项</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FF"/>
                          </a:solidFill>
                          <a:effectLst/>
                          <a:latin typeface="Times New Roman" charset="0"/>
                          <a:ea typeface="黑体" charset="-122"/>
                          <a:sym typeface="Wingdings" charset="2"/>
                        </a:rPr>
                        <a:t>极大项</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m0=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M0= P∨Q∨R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extLst>
                  <a:ext uri="{0D108BD9-81ED-4DB2-BD59-A6C34878D82A}">
                    <a16:rowId xmlns:a16="http://schemas.microsoft.com/office/drawing/2014/main" val="10001"/>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m1=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M1= P∨Q∨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extLst>
                  <a:ext uri="{0D108BD9-81ED-4DB2-BD59-A6C34878D82A}">
                    <a16:rowId xmlns:a16="http://schemas.microsoft.com/office/drawing/2014/main" val="10002"/>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m2=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M2= 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extLst>
                  <a:ext uri="{0D108BD9-81ED-4DB2-BD59-A6C34878D82A}">
                    <a16:rowId xmlns:a16="http://schemas.microsoft.com/office/drawing/2014/main" val="10003"/>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m3=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M3= 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extLst>
                  <a:ext uri="{0D108BD9-81ED-4DB2-BD59-A6C34878D82A}">
                    <a16:rowId xmlns:a16="http://schemas.microsoft.com/office/drawing/2014/main" val="10004"/>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m4= 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M4=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extLst>
                  <a:ext uri="{0D108BD9-81ED-4DB2-BD59-A6C34878D82A}">
                    <a16:rowId xmlns:a16="http://schemas.microsoft.com/office/drawing/2014/main" val="10005"/>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m5= 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M5=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extLst>
                  <a:ext uri="{0D108BD9-81ED-4DB2-BD59-A6C34878D82A}">
                    <a16:rowId xmlns:a16="http://schemas.microsoft.com/office/drawing/2014/main" val="10006"/>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0</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m6= P∧Q∧</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M6= </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P∨</a:t>
                      </a:r>
                      <a:r>
                        <a:rPr kumimoji="0" lang="en-US" altLang="zh-CN" sz="2000" b="1" i="0" u="none" strike="noStrike" cap="none" normalizeH="0" baseline="0">
                          <a:ln>
                            <a:noFill/>
                          </a:ln>
                          <a:solidFill>
                            <a:schemeClr val="tx1"/>
                          </a:solidFill>
                          <a:effectLst/>
                          <a:latin typeface="Arial" charset="0"/>
                          <a:ea typeface="黑体" charset="-122"/>
                          <a:sym typeface="Wingdings" charset="2"/>
                        </a:rPr>
                        <a:t>¬</a:t>
                      </a: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extLst>
                  <a:ext uri="{0D108BD9-81ED-4DB2-BD59-A6C34878D82A}">
                    <a16:rowId xmlns:a16="http://schemas.microsoft.com/office/drawing/2014/main" val="10007"/>
                  </a:ext>
                </a:extLst>
              </a:tr>
              <a:tr h="371475">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1</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a:ln>
                            <a:noFill/>
                          </a:ln>
                          <a:solidFill>
                            <a:schemeClr val="tx1"/>
                          </a:solidFill>
                          <a:effectLst/>
                          <a:latin typeface="Times New Roman" charset="0"/>
                          <a:ea typeface="黑体" charset="-122"/>
                          <a:sym typeface="Wingdings" charset="2"/>
                        </a:rPr>
                        <a:t>m7= P∧Q∧R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c>
                  <a:txBody>
                    <a:bodyPr/>
                    <a:lstStyle>
                      <a:lvl1pPr>
                        <a:lnSpc>
                          <a:spcPct val="87000"/>
                        </a:lnSpc>
                        <a:spcBef>
                          <a:spcPct val="34000"/>
                        </a:spcBef>
                        <a:buClr>
                          <a:srgbClr val="A50021"/>
                        </a:buClr>
                        <a:buSzPct val="114000"/>
                        <a:defRPr sz="2800">
                          <a:solidFill>
                            <a:schemeClr val="tx1"/>
                          </a:solidFill>
                          <a:latin typeface="Times New Roman" charset="0"/>
                          <a:ea typeface="宋体" charset="-122"/>
                        </a:defRPr>
                      </a:lvl1pPr>
                      <a:lvl2pPr marL="742950" indent="-285750">
                        <a:lnSpc>
                          <a:spcPct val="87000"/>
                        </a:lnSpc>
                        <a:spcBef>
                          <a:spcPct val="34000"/>
                        </a:spcBef>
                        <a:defRPr sz="2000">
                          <a:solidFill>
                            <a:schemeClr val="tx1"/>
                          </a:solidFill>
                          <a:latin typeface="Times New Roman" charset="0"/>
                          <a:ea typeface="宋体" charset="-122"/>
                        </a:defRPr>
                      </a:lvl2pPr>
                      <a:lvl3pPr marL="1143000" indent="-228600">
                        <a:lnSpc>
                          <a:spcPct val="87000"/>
                        </a:lnSpc>
                        <a:spcBef>
                          <a:spcPct val="34000"/>
                        </a:spcBef>
                        <a:buClr>
                          <a:srgbClr val="A50021"/>
                        </a:buClr>
                        <a:buSzPct val="114000"/>
                        <a:defRPr>
                          <a:solidFill>
                            <a:schemeClr val="tx1"/>
                          </a:solidFill>
                          <a:latin typeface="Times New Roman" charset="0"/>
                          <a:ea typeface="宋体" charset="-122"/>
                        </a:defRPr>
                      </a:lvl3pPr>
                      <a:lvl4pPr marL="1600200" indent="-228600">
                        <a:spcBef>
                          <a:spcPct val="20000"/>
                        </a:spcBef>
                        <a:defRPr sz="1400">
                          <a:solidFill>
                            <a:schemeClr val="tx1"/>
                          </a:solidFill>
                          <a:latin typeface="Garamond" charset="0"/>
                          <a:ea typeface="宋体" charset="-122"/>
                        </a:defRPr>
                      </a:lvl4pPr>
                      <a:lvl5pPr marL="2057400" indent="-228600">
                        <a:spcBef>
                          <a:spcPct val="20000"/>
                        </a:spcBef>
                        <a:defRPr sz="1400">
                          <a:solidFill>
                            <a:schemeClr val="tx1"/>
                          </a:solidFill>
                          <a:latin typeface="Garamond" charset="0"/>
                          <a:ea typeface="宋体" charset="-122"/>
                        </a:defRPr>
                      </a:lvl5pPr>
                      <a:lvl6pPr marL="2514600" indent="-228600" eaLnBrk="0" fontAlgn="base" hangingPunct="0">
                        <a:spcBef>
                          <a:spcPct val="20000"/>
                        </a:spcBef>
                        <a:spcAft>
                          <a:spcPct val="0"/>
                        </a:spcAft>
                        <a:defRPr sz="1400">
                          <a:solidFill>
                            <a:schemeClr val="tx1"/>
                          </a:solidFill>
                          <a:latin typeface="Garamond" charset="0"/>
                          <a:ea typeface="宋体" charset="-122"/>
                        </a:defRPr>
                      </a:lvl6pPr>
                      <a:lvl7pPr marL="2971800" indent="-228600" eaLnBrk="0" fontAlgn="base" hangingPunct="0">
                        <a:spcBef>
                          <a:spcPct val="20000"/>
                        </a:spcBef>
                        <a:spcAft>
                          <a:spcPct val="0"/>
                        </a:spcAft>
                        <a:defRPr sz="1400">
                          <a:solidFill>
                            <a:schemeClr val="tx1"/>
                          </a:solidFill>
                          <a:latin typeface="Garamond" charset="0"/>
                          <a:ea typeface="宋体" charset="-122"/>
                        </a:defRPr>
                      </a:lvl7pPr>
                      <a:lvl8pPr marL="3429000" indent="-228600" eaLnBrk="0" fontAlgn="base" hangingPunct="0">
                        <a:spcBef>
                          <a:spcPct val="20000"/>
                        </a:spcBef>
                        <a:spcAft>
                          <a:spcPct val="0"/>
                        </a:spcAft>
                        <a:defRPr sz="1400">
                          <a:solidFill>
                            <a:schemeClr val="tx1"/>
                          </a:solidFill>
                          <a:latin typeface="Garamond" charset="0"/>
                          <a:ea typeface="宋体" charset="-122"/>
                        </a:defRPr>
                      </a:lvl8pPr>
                      <a:lvl9pPr marL="3886200" indent="-228600" eaLnBrk="0" fontAlgn="base" hangingPunct="0">
                        <a:spcBef>
                          <a:spcPct val="20000"/>
                        </a:spcBef>
                        <a:spcAft>
                          <a:spcPct val="0"/>
                        </a:spcAft>
                        <a:defRPr sz="1400">
                          <a:solidFill>
                            <a:schemeClr val="tx1"/>
                          </a:solidFill>
                          <a:latin typeface="Garamond" charset="0"/>
                          <a:ea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a:ln>
                            <a:noFill/>
                          </a:ln>
                          <a:solidFill>
                            <a:schemeClr val="tx1"/>
                          </a:solidFill>
                          <a:effectLst/>
                          <a:latin typeface="Times New Roman" charset="0"/>
                          <a:ea typeface="黑体" charset="-122"/>
                          <a:sym typeface="Wingdings" charset="2"/>
                        </a:rPr>
                        <a:t>M7= </a:t>
                      </a:r>
                      <a:r>
                        <a:rPr kumimoji="0" lang="en-US" altLang="zh-CN" sz="2000" b="1" i="0" u="none" strike="noStrike" cap="none" normalizeH="0" baseline="0" dirty="0">
                          <a:ln>
                            <a:noFill/>
                          </a:ln>
                          <a:solidFill>
                            <a:schemeClr val="tx1"/>
                          </a:solidFill>
                          <a:effectLst/>
                          <a:latin typeface="Arial" charset="0"/>
                          <a:ea typeface="黑体" charset="-122"/>
                          <a:sym typeface="Wingdings" charset="2"/>
                        </a:rPr>
                        <a:t>¬</a:t>
                      </a:r>
                      <a:r>
                        <a:rPr kumimoji="0" lang="en-US" altLang="zh-CN" sz="2000" b="1" i="0" u="none" strike="noStrike" cap="none" normalizeH="0" baseline="0" dirty="0">
                          <a:ln>
                            <a:noFill/>
                          </a:ln>
                          <a:solidFill>
                            <a:schemeClr val="tx1"/>
                          </a:solidFill>
                          <a:effectLst/>
                          <a:latin typeface="Times New Roman" charset="0"/>
                          <a:ea typeface="黑体" charset="-122"/>
                          <a:sym typeface="Wingdings" charset="2"/>
                        </a:rPr>
                        <a:t>P∨</a:t>
                      </a:r>
                      <a:r>
                        <a:rPr kumimoji="0" lang="en-US" altLang="zh-CN" sz="2000" b="1" i="0" u="none" strike="noStrike" cap="none" normalizeH="0" baseline="0" dirty="0">
                          <a:ln>
                            <a:noFill/>
                          </a:ln>
                          <a:solidFill>
                            <a:schemeClr val="tx1"/>
                          </a:solidFill>
                          <a:effectLst/>
                          <a:latin typeface="Arial" charset="0"/>
                          <a:ea typeface="黑体" charset="-122"/>
                          <a:sym typeface="Wingdings" charset="2"/>
                        </a:rPr>
                        <a:t>¬</a:t>
                      </a:r>
                      <a:r>
                        <a:rPr kumimoji="0" lang="en-US" altLang="zh-CN" sz="2000" b="1" i="0" u="none" strike="noStrike" cap="none" normalizeH="0" baseline="0" dirty="0">
                          <a:ln>
                            <a:noFill/>
                          </a:ln>
                          <a:solidFill>
                            <a:schemeClr val="tx1"/>
                          </a:solidFill>
                          <a:effectLst/>
                          <a:latin typeface="Times New Roman" charset="0"/>
                          <a:ea typeface="黑体" charset="-122"/>
                          <a:sym typeface="Wingdings" charset="2"/>
                        </a:rPr>
                        <a:t>Q∨</a:t>
                      </a:r>
                      <a:r>
                        <a:rPr kumimoji="0" lang="en-US" altLang="zh-CN" sz="2000" b="1" i="0" u="none" strike="noStrike" cap="none" normalizeH="0" baseline="0" dirty="0">
                          <a:ln>
                            <a:noFill/>
                          </a:ln>
                          <a:solidFill>
                            <a:schemeClr val="tx1"/>
                          </a:solidFill>
                          <a:effectLst/>
                          <a:latin typeface="Arial" charset="0"/>
                          <a:ea typeface="黑体" charset="-122"/>
                          <a:sym typeface="Wingdings" charset="2"/>
                        </a:rPr>
                        <a:t>¬</a:t>
                      </a:r>
                      <a:r>
                        <a:rPr kumimoji="0" lang="en-US" altLang="zh-CN" sz="2000" b="1" i="0" u="none" strike="noStrike" cap="none" normalizeH="0" baseline="0" dirty="0">
                          <a:ln>
                            <a:noFill/>
                          </a:ln>
                          <a:solidFill>
                            <a:schemeClr val="tx1"/>
                          </a:solidFill>
                          <a:effectLst/>
                          <a:latin typeface="Times New Roman" charset="0"/>
                          <a:ea typeface="黑体" charset="-122"/>
                          <a:sym typeface="Wingdings" charset="2"/>
                        </a:rPr>
                        <a:t>R</a:t>
                      </a:r>
                    </a:p>
                  </a:txBody>
                  <a:tcPr marL="117566" marR="11756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extLst>
                  <a:ext uri="{0D108BD9-81ED-4DB2-BD59-A6C34878D82A}">
                    <a16:rowId xmlns:a16="http://schemas.microsoft.com/office/drawing/2014/main" val="10008"/>
                  </a:ext>
                </a:extLst>
              </a:tr>
            </a:tbl>
          </a:graphicData>
        </a:graphic>
      </p:graphicFrame>
      <p:sp>
        <p:nvSpPr>
          <p:cNvPr id="7" name="Rectangle 2">
            <a:extLst>
              <a:ext uri="{FF2B5EF4-FFF2-40B4-BE49-F238E27FC236}">
                <a16:creationId xmlns:a16="http://schemas.microsoft.com/office/drawing/2014/main" id="{DDDF3C13-8203-476B-A958-036FF85D3B3F}"/>
              </a:ext>
            </a:extLst>
          </p:cNvPr>
          <p:cNvSpPr/>
          <p:nvPr/>
        </p:nvSpPr>
        <p:spPr>
          <a:xfrm>
            <a:off x="968996" y="5849888"/>
            <a:ext cx="7272808" cy="400110"/>
          </a:xfrm>
          <a:prstGeom prst="rect">
            <a:avLst/>
          </a:prstGeom>
        </p:spPr>
        <p:txBody>
          <a:bodyPr wrap="square">
            <a:spAutoFit/>
          </a:bodyPr>
          <a:lstStyle/>
          <a:p>
            <a:r>
              <a:rPr lang="en-US" altLang="zh-CN" b="1" dirty="0">
                <a:latin typeface="+mn-ea"/>
                <a:ea typeface="+mn-ea"/>
                <a:sym typeface="Wingdings" charset="2"/>
              </a:rPr>
              <a:t> </a:t>
            </a:r>
            <a:r>
              <a:rPr lang="zh-CN" altLang="en-US" sz="2000" b="1" dirty="0">
                <a:latin typeface="+mn-ea"/>
                <a:ea typeface="+mn-ea"/>
                <a:sym typeface="Wingdings" charset="2"/>
              </a:rPr>
              <a:t>三个命题变元的真值取值与极小项和极大项的对应对位关系表</a:t>
            </a:r>
            <a:endParaRPr lang="en-US" sz="2000" dirty="0">
              <a:latin typeface="+mn-ea"/>
              <a:ea typeface="+mn-ea"/>
            </a:endParaRPr>
          </a:p>
        </p:txBody>
      </p:sp>
    </p:spTree>
    <p:extLst>
      <p:ext uri="{BB962C8B-B14F-4D97-AF65-F5344CB8AC3E}">
        <p14:creationId xmlns:p14="http://schemas.microsoft.com/office/powerpoint/2010/main" val="2024435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457200" y="122238"/>
            <a:ext cx="8686800" cy="1295400"/>
          </a:xfrm>
        </p:spPr>
        <p:txBody>
          <a:bodyPr>
            <a:normAutofit/>
          </a:bodyPr>
          <a:lstStyle/>
          <a:p>
            <a:pPr eaLnBrk="1" hangingPunct="1"/>
            <a:r>
              <a:rPr lang="zh-CN" altLang="en-US" dirty="0"/>
              <a:t>求主析取（主合取）范式</a:t>
            </a:r>
          </a:p>
        </p:txBody>
      </p:sp>
      <p:sp>
        <p:nvSpPr>
          <p:cNvPr id="36867" name="内容占位符 2"/>
          <p:cNvSpPr>
            <a:spLocks noGrp="1"/>
          </p:cNvSpPr>
          <p:nvPr>
            <p:ph idx="1"/>
          </p:nvPr>
        </p:nvSpPr>
        <p:spPr>
          <a:xfrm>
            <a:off x="179388" y="1719263"/>
            <a:ext cx="8964612" cy="4950098"/>
          </a:xfrm>
        </p:spPr>
        <p:txBody>
          <a:bodyPr>
            <a:normAutofit/>
          </a:bodyPr>
          <a:lstStyle/>
          <a:p>
            <a:pPr eaLnBrk="1" hangingPunct="1"/>
            <a:r>
              <a:rPr lang="zh-CN" altLang="en-US" sz="2800" b="1" dirty="0">
                <a:latin typeface="Times New Roman" charset="0"/>
              </a:rPr>
              <a:t>求 </a:t>
            </a:r>
            <a:r>
              <a:rPr kumimoji="1" lang="en-US" altLang="zh-CN" sz="2800" b="1" dirty="0">
                <a:latin typeface="Times New Roman" charset="0"/>
              </a:rPr>
              <a:t>(</a:t>
            </a:r>
            <a:r>
              <a:rPr kumimoji="1" lang="en-US" altLang="zh-CN" sz="2800" b="1" i="1" dirty="0" err="1">
                <a:latin typeface="Times New Roman" charset="0"/>
              </a:rPr>
              <a:t>p</a:t>
            </a:r>
            <a:r>
              <a:rPr kumimoji="1" lang="en-US" altLang="zh-CN" sz="2800" b="1" dirty="0" err="1">
                <a:latin typeface="Times New Roman" charset="0"/>
                <a:sym typeface="Symbol" charset="2"/>
              </a:rPr>
              <a:t></a:t>
            </a:r>
            <a:r>
              <a:rPr kumimoji="1" lang="en-US" altLang="zh-CN" sz="2800" b="1" i="1" dirty="0" err="1">
                <a:latin typeface="Times New Roman" charset="0"/>
                <a:sym typeface="Symbol" charset="2"/>
              </a:rPr>
              <a:t>q</a:t>
            </a:r>
            <a:r>
              <a:rPr kumimoji="1" lang="en-US" altLang="zh-CN" sz="2800" b="1" dirty="0">
                <a:latin typeface="Times New Roman" charset="0"/>
                <a:sym typeface="Symbol" charset="2"/>
              </a:rPr>
              <a:t>) </a:t>
            </a:r>
            <a:r>
              <a:rPr kumimoji="1" lang="en-US" altLang="zh-CN" sz="2800" b="1" i="1" dirty="0">
                <a:latin typeface="Times New Roman" charset="0"/>
                <a:sym typeface="Symbol" charset="2"/>
              </a:rPr>
              <a:t> r</a:t>
            </a:r>
            <a:r>
              <a:rPr kumimoji="1" lang="en-US" altLang="zh-CN" sz="2800" b="1" dirty="0">
                <a:latin typeface="Times New Roman" charset="0"/>
                <a:sym typeface="Symbol" charset="2"/>
              </a:rPr>
              <a:t> </a:t>
            </a:r>
            <a:r>
              <a:rPr kumimoji="1" lang="zh-CN" altLang="en-US" sz="2800" b="1" dirty="0">
                <a:latin typeface="Times New Roman" charset="0"/>
                <a:sym typeface="Symbol" charset="2"/>
              </a:rPr>
              <a:t>的主析取范式</a:t>
            </a:r>
            <a:endParaRPr kumimoji="1" lang="en-US" altLang="zh-CN" sz="2800" b="1" dirty="0">
              <a:latin typeface="Times New Roman" charset="0"/>
              <a:sym typeface="Symbol" charset="2"/>
            </a:endParaRPr>
          </a:p>
          <a:p>
            <a:pPr lvl="1" eaLnBrk="1" hangingPunct="1"/>
            <a:r>
              <a:rPr kumimoji="1" lang="en-US" altLang="zh-CN" sz="2400" b="1" dirty="0">
                <a:solidFill>
                  <a:srgbClr val="FF0000"/>
                </a:solidFill>
                <a:latin typeface="Times New Roman" charset="0"/>
                <a:sym typeface="Symbol" charset="2"/>
              </a:rPr>
              <a:t>(</a:t>
            </a:r>
            <a:r>
              <a:rPr lang="en-US" altLang="zh-CN" sz="2400" b="1" dirty="0">
                <a:solidFill>
                  <a:srgbClr val="FF0000"/>
                </a:solidFill>
                <a:latin typeface="Times New Roman" charset="0"/>
              </a:rPr>
              <a:t>¬</a:t>
            </a:r>
            <a:r>
              <a:rPr lang="en-US" altLang="zh-CN" sz="2400" b="1" i="1" dirty="0">
                <a:solidFill>
                  <a:srgbClr val="FF0000"/>
                </a:solidFill>
                <a:latin typeface="Times New Roman" charset="0"/>
              </a:rPr>
              <a:t>p</a:t>
            </a:r>
            <a:r>
              <a:rPr lang="en-US" altLang="zh-CN" sz="2400" b="1" dirty="0">
                <a:solidFill>
                  <a:srgbClr val="FF0000"/>
                </a:solidFill>
                <a:latin typeface="Times New Roman" charset="0"/>
                <a:sym typeface="Symbol" charset="2"/>
              </a:rPr>
              <a:t> </a:t>
            </a:r>
            <a:r>
              <a:rPr kumimoji="1" lang="en-US" altLang="zh-CN" sz="2400" b="1" i="1" dirty="0">
                <a:solidFill>
                  <a:srgbClr val="FF0000"/>
                </a:solidFill>
                <a:latin typeface="Times New Roman" charset="0"/>
                <a:sym typeface="Symbol" charset="2"/>
              </a:rPr>
              <a:t>r</a:t>
            </a:r>
            <a:r>
              <a:rPr kumimoji="1" lang="en-US" altLang="zh-CN" sz="2400" b="1" dirty="0">
                <a:solidFill>
                  <a:srgbClr val="FF0000"/>
                </a:solidFill>
                <a:latin typeface="Times New Roman" charset="0"/>
                <a:sym typeface="Symbol" charset="2"/>
              </a:rPr>
              <a:t>) </a:t>
            </a:r>
            <a:r>
              <a:rPr lang="en-US" altLang="zh-CN" sz="2400" b="1" dirty="0">
                <a:latin typeface="Times New Roman" charset="0"/>
                <a:sym typeface="Symbol" charset="2"/>
              </a:rPr>
              <a:t> </a:t>
            </a:r>
            <a:r>
              <a:rPr lang="en-US" altLang="zh-CN" sz="2400" b="1" dirty="0">
                <a:solidFill>
                  <a:srgbClr val="FF0000"/>
                </a:solidFill>
                <a:latin typeface="Times New Roman" charset="0"/>
                <a:sym typeface="Symbol" charset="2"/>
              </a:rPr>
              <a:t>(</a:t>
            </a:r>
            <a:r>
              <a:rPr lang="en-US" altLang="zh-CN" sz="2400" b="1" i="1" dirty="0">
                <a:solidFill>
                  <a:srgbClr val="FF0000"/>
                </a:solidFill>
                <a:latin typeface="Times New Roman" charset="0"/>
                <a:sym typeface="Symbol" charset="2"/>
              </a:rPr>
              <a:t>q</a:t>
            </a:r>
            <a:r>
              <a:rPr lang="en-US" altLang="zh-CN" sz="2400" b="1" dirty="0">
                <a:solidFill>
                  <a:srgbClr val="FF0000"/>
                </a:solidFill>
                <a:latin typeface="Times New Roman" charset="0"/>
                <a:sym typeface="Symbol" charset="2"/>
              </a:rPr>
              <a:t></a:t>
            </a:r>
            <a:r>
              <a:rPr lang="en-US" altLang="zh-CN" sz="2400" b="1" dirty="0">
                <a:solidFill>
                  <a:srgbClr val="FF0000"/>
                </a:solidFill>
                <a:latin typeface="Times New Roman" charset="0"/>
              </a:rPr>
              <a:t> </a:t>
            </a:r>
            <a:r>
              <a:rPr kumimoji="1" lang="en-US" altLang="zh-CN" sz="2400" b="1" i="1" dirty="0">
                <a:solidFill>
                  <a:srgbClr val="FF0000"/>
                </a:solidFill>
                <a:latin typeface="Times New Roman" charset="0"/>
                <a:sym typeface="Symbol" charset="2"/>
              </a:rPr>
              <a:t>r</a:t>
            </a:r>
            <a:r>
              <a:rPr kumimoji="1" lang="en-US" altLang="zh-CN" sz="2400" b="1" dirty="0">
                <a:solidFill>
                  <a:srgbClr val="FF0000"/>
                </a:solidFill>
                <a:latin typeface="Times New Roman" charset="0"/>
                <a:sym typeface="Symbol" charset="2"/>
              </a:rPr>
              <a:t>) </a:t>
            </a:r>
            <a:r>
              <a:rPr lang="en-US" altLang="zh-CN" sz="2400" b="1" dirty="0">
                <a:latin typeface="Times New Roman" charset="0"/>
                <a:sym typeface="Symbol" charset="2"/>
              </a:rPr>
              <a:t></a:t>
            </a:r>
            <a:r>
              <a:rPr kumimoji="1" lang="en-US" altLang="zh-CN" sz="2400" b="1" dirty="0">
                <a:latin typeface="Times New Roman" charset="0"/>
                <a:sym typeface="Symbol" charset="2"/>
              </a:rPr>
              <a:t> (</a:t>
            </a:r>
            <a:r>
              <a:rPr lang="en-US" altLang="zh-CN" sz="2400" b="1" i="1" dirty="0">
                <a:latin typeface="Times New Roman" charset="0"/>
              </a:rPr>
              <a:t>p</a:t>
            </a:r>
            <a:r>
              <a:rPr lang="en-US" altLang="zh-CN" sz="2400" b="1" dirty="0">
                <a:latin typeface="Times New Roman" charset="0"/>
                <a:sym typeface="Symbol" charset="2"/>
              </a:rPr>
              <a:t></a:t>
            </a:r>
            <a:r>
              <a:rPr lang="en-US" altLang="zh-CN" sz="2400" b="1" dirty="0">
                <a:latin typeface="Times New Roman" charset="0"/>
              </a:rPr>
              <a:t>¬</a:t>
            </a:r>
            <a:r>
              <a:rPr lang="en-US" altLang="zh-CN" sz="2400" b="1" i="1" dirty="0">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a:t>
            </a:r>
            <a:r>
              <a:rPr kumimoji="1" lang="en-US" altLang="zh-CN" sz="2400" b="1" i="1" dirty="0">
                <a:latin typeface="Times New Roman" charset="0"/>
                <a:sym typeface="Symbol" charset="2"/>
              </a:rPr>
              <a:t>r</a:t>
            </a:r>
            <a:r>
              <a:rPr lang="en-US" altLang="zh-CN" sz="2400" b="1" dirty="0">
                <a:latin typeface="Times New Roman" charset="0"/>
                <a:sym typeface="Symbol" charset="2"/>
              </a:rPr>
              <a:t> ) </a:t>
            </a:r>
            <a:r>
              <a:rPr lang="zh-CN" altLang="en-US" sz="2400" b="1" dirty="0">
                <a:latin typeface="Times New Roman" charset="0"/>
                <a:sym typeface="Symbol" charset="2"/>
              </a:rPr>
              <a:t>（析取范式）</a:t>
            </a:r>
            <a:endParaRPr lang="en-US" altLang="zh-CN" sz="2400" b="1" dirty="0">
              <a:latin typeface="Times New Roman" charset="0"/>
              <a:sym typeface="Symbol" charset="2"/>
            </a:endParaRPr>
          </a:p>
          <a:p>
            <a:pPr lvl="1" eaLnBrk="1" hangingPunct="1"/>
            <a:endParaRPr lang="en-US" altLang="zh-CN" b="1" dirty="0">
              <a:solidFill>
                <a:srgbClr val="FF0000"/>
              </a:solidFill>
              <a:latin typeface="Times New Roman" charset="0"/>
            </a:endParaRPr>
          </a:p>
          <a:p>
            <a:pPr lvl="1" eaLnBrk="1" hangingPunct="1"/>
            <a:endParaRPr lang="en-US" altLang="zh-CN" b="1" dirty="0">
              <a:solidFill>
                <a:srgbClr val="FF0000"/>
              </a:solidFill>
              <a:latin typeface="Times New Roman" charset="0"/>
            </a:endParaRPr>
          </a:p>
          <a:p>
            <a:pPr lvl="1" eaLnBrk="1" hangingPunct="1"/>
            <a:endParaRPr lang="en-US" altLang="zh-CN" b="1" dirty="0">
              <a:solidFill>
                <a:srgbClr val="FF0000"/>
              </a:solidFill>
              <a:latin typeface="Times New Roman" charset="0"/>
            </a:endParaRPr>
          </a:p>
          <a:p>
            <a:pPr lvl="1" eaLnBrk="1" hangingPunct="1"/>
            <a:endParaRPr lang="en-US" altLang="zh-CN" b="1" dirty="0">
              <a:solidFill>
                <a:srgbClr val="FF0000"/>
              </a:solidFill>
              <a:latin typeface="Times New Roman" charset="0"/>
            </a:endParaRPr>
          </a:p>
          <a:p>
            <a:pPr lvl="1" eaLnBrk="1" hangingPunct="1"/>
            <a:r>
              <a:rPr lang="en-US" altLang="zh-CN" sz="2400" b="1" dirty="0">
                <a:solidFill>
                  <a:srgbClr val="FF0000"/>
                </a:solidFill>
                <a:latin typeface="Times New Roman" charset="0"/>
              </a:rPr>
              <a:t>(¬</a:t>
            </a:r>
            <a:r>
              <a:rPr lang="en-US" altLang="zh-CN" sz="2400" b="1" i="1" dirty="0">
                <a:solidFill>
                  <a:srgbClr val="FF0000"/>
                </a:solidFill>
                <a:latin typeface="Times New Roman" charset="0"/>
              </a:rPr>
              <a:t>p </a:t>
            </a:r>
            <a:r>
              <a:rPr lang="en-US" altLang="zh-CN" sz="2400" b="1" dirty="0">
                <a:solidFill>
                  <a:srgbClr val="FF0000"/>
                </a:solidFill>
                <a:latin typeface="Times New Roman" charset="0"/>
                <a:sym typeface="Symbol" charset="2"/>
              </a:rPr>
              <a:t></a:t>
            </a:r>
            <a:r>
              <a:rPr lang="en-US" altLang="zh-CN" sz="2400" b="1" dirty="0">
                <a:solidFill>
                  <a:srgbClr val="FF0000"/>
                </a:solidFill>
                <a:latin typeface="Times New Roman" charset="0"/>
              </a:rPr>
              <a:t>¬</a:t>
            </a:r>
            <a:r>
              <a:rPr lang="en-US" altLang="zh-CN" sz="2400" b="1" i="1" dirty="0">
                <a:solidFill>
                  <a:srgbClr val="FF0000"/>
                </a:solidFill>
                <a:latin typeface="Times New Roman" charset="0"/>
              </a:rPr>
              <a:t>q</a:t>
            </a:r>
            <a:r>
              <a:rPr lang="en-US" altLang="zh-CN" sz="2400" b="1" dirty="0">
                <a:solidFill>
                  <a:srgbClr val="FF0000"/>
                </a:solidFill>
                <a:latin typeface="Times New Roman" charset="0"/>
                <a:sym typeface="Symbol" charset="2"/>
              </a:rPr>
              <a:t>  </a:t>
            </a:r>
            <a:r>
              <a:rPr kumimoji="1" lang="en-US" altLang="zh-CN" sz="2400" b="1" i="1" dirty="0">
                <a:solidFill>
                  <a:srgbClr val="FF0000"/>
                </a:solidFill>
                <a:latin typeface="Times New Roman" charset="0"/>
                <a:sym typeface="Symbol" charset="2"/>
              </a:rPr>
              <a:t>r</a:t>
            </a:r>
            <a:r>
              <a:rPr kumimoji="1" lang="en-US" altLang="zh-CN" sz="2400" b="1" dirty="0">
                <a:solidFill>
                  <a:srgbClr val="FF0000"/>
                </a:solidFill>
                <a:latin typeface="Times New Roman" charset="0"/>
                <a:sym typeface="Wingdings" charset="2"/>
              </a:rPr>
              <a:t>)</a:t>
            </a:r>
            <a:r>
              <a:rPr lang="en-US" altLang="zh-CN" sz="2400" b="1" dirty="0">
                <a:solidFill>
                  <a:srgbClr val="FF0000"/>
                </a:solidFill>
                <a:latin typeface="Times New Roman" charset="0"/>
                <a:sym typeface="Symbol" charset="2"/>
              </a:rPr>
              <a:t>  </a:t>
            </a:r>
            <a:r>
              <a:rPr lang="en-US" altLang="zh-CN" sz="2400" b="1" dirty="0">
                <a:solidFill>
                  <a:srgbClr val="FF0000"/>
                </a:solidFill>
                <a:latin typeface="Times New Roman" charset="0"/>
              </a:rPr>
              <a:t>(¬</a:t>
            </a:r>
            <a:r>
              <a:rPr lang="en-US" altLang="zh-CN" sz="2400" b="1" i="1" dirty="0">
                <a:solidFill>
                  <a:srgbClr val="FF0000"/>
                </a:solidFill>
                <a:latin typeface="Times New Roman" charset="0"/>
              </a:rPr>
              <a:t>p </a:t>
            </a:r>
            <a:r>
              <a:rPr lang="en-US" altLang="zh-CN" sz="2400" b="1" dirty="0">
                <a:solidFill>
                  <a:srgbClr val="FF0000"/>
                </a:solidFill>
                <a:latin typeface="Times New Roman" charset="0"/>
                <a:sym typeface="Symbol" charset="2"/>
              </a:rPr>
              <a:t> </a:t>
            </a:r>
            <a:r>
              <a:rPr lang="en-US" altLang="zh-CN" sz="2400" b="1" i="1" dirty="0">
                <a:solidFill>
                  <a:srgbClr val="FF0000"/>
                </a:solidFill>
                <a:latin typeface="Times New Roman" charset="0"/>
              </a:rPr>
              <a:t>q</a:t>
            </a:r>
            <a:r>
              <a:rPr lang="en-US" altLang="zh-CN" sz="2400" b="1" dirty="0">
                <a:solidFill>
                  <a:srgbClr val="FF0000"/>
                </a:solidFill>
                <a:latin typeface="Times New Roman" charset="0"/>
                <a:sym typeface="Symbol" charset="2"/>
              </a:rPr>
              <a:t>  </a:t>
            </a:r>
            <a:r>
              <a:rPr kumimoji="1" lang="en-US" altLang="zh-CN" sz="2400" b="1" i="1" dirty="0">
                <a:solidFill>
                  <a:srgbClr val="FF0000"/>
                </a:solidFill>
                <a:latin typeface="Times New Roman" charset="0"/>
                <a:sym typeface="Symbol" charset="2"/>
              </a:rPr>
              <a:t>r</a:t>
            </a:r>
            <a:r>
              <a:rPr kumimoji="1" lang="en-US" altLang="zh-CN" sz="2400" b="1" dirty="0">
                <a:solidFill>
                  <a:srgbClr val="FF0000"/>
                </a:solidFill>
                <a:latin typeface="Times New Roman" charset="0"/>
                <a:sym typeface="Wingdings" charset="2"/>
              </a:rPr>
              <a:t>)</a:t>
            </a:r>
            <a:r>
              <a:rPr lang="en-US" altLang="zh-CN" sz="2400" b="1" dirty="0">
                <a:solidFill>
                  <a:srgbClr val="FF0000"/>
                </a:solidFill>
                <a:latin typeface="Times New Roman" charset="0"/>
                <a:sym typeface="Symbol" charset="2"/>
              </a:rPr>
              <a:t>  </a:t>
            </a:r>
            <a:r>
              <a:rPr lang="en-US" altLang="zh-CN" sz="2400" b="1" dirty="0">
                <a:solidFill>
                  <a:srgbClr val="FF0000"/>
                </a:solidFill>
                <a:latin typeface="Times New Roman" charset="0"/>
              </a:rPr>
              <a:t>(</a:t>
            </a:r>
            <a:r>
              <a:rPr lang="en-US" altLang="zh-CN" sz="2400" b="1" i="1" dirty="0">
                <a:solidFill>
                  <a:srgbClr val="FF0000"/>
                </a:solidFill>
                <a:latin typeface="Times New Roman" charset="0"/>
              </a:rPr>
              <a:t>p </a:t>
            </a:r>
            <a:r>
              <a:rPr lang="en-US" altLang="zh-CN" sz="2400" b="1" dirty="0">
                <a:solidFill>
                  <a:srgbClr val="FF0000"/>
                </a:solidFill>
                <a:latin typeface="Times New Roman" charset="0"/>
                <a:sym typeface="Symbol" charset="2"/>
              </a:rPr>
              <a:t> </a:t>
            </a:r>
            <a:r>
              <a:rPr lang="en-US" altLang="zh-CN" sz="2400" b="1" i="1" dirty="0">
                <a:solidFill>
                  <a:srgbClr val="FF0000"/>
                </a:solidFill>
                <a:latin typeface="Times New Roman" charset="0"/>
              </a:rPr>
              <a:t>q</a:t>
            </a:r>
            <a:r>
              <a:rPr lang="en-US" altLang="zh-CN" sz="2400" b="1" dirty="0">
                <a:solidFill>
                  <a:srgbClr val="FF0000"/>
                </a:solidFill>
                <a:latin typeface="Times New Roman" charset="0"/>
                <a:sym typeface="Symbol" charset="2"/>
              </a:rPr>
              <a:t>  </a:t>
            </a:r>
            <a:r>
              <a:rPr kumimoji="1" lang="en-US" altLang="zh-CN" sz="2400" b="1" i="1" dirty="0">
                <a:solidFill>
                  <a:srgbClr val="FF0000"/>
                </a:solidFill>
                <a:latin typeface="Times New Roman" charset="0"/>
                <a:sym typeface="Symbol" charset="2"/>
              </a:rPr>
              <a:t>r</a:t>
            </a:r>
            <a:r>
              <a:rPr kumimoji="1" lang="en-US" altLang="zh-CN" sz="2400" b="1" dirty="0">
                <a:solidFill>
                  <a:srgbClr val="FF0000"/>
                </a:solidFill>
                <a:latin typeface="Times New Roman" charset="0"/>
                <a:sym typeface="Wingdings" charset="2"/>
              </a:rPr>
              <a:t>)</a:t>
            </a:r>
            <a:r>
              <a:rPr lang="en-US" altLang="zh-CN" sz="2400" b="1" dirty="0">
                <a:solidFill>
                  <a:srgbClr val="FF0000"/>
                </a:solidFill>
                <a:latin typeface="Times New Roman" charset="0"/>
                <a:sym typeface="Symbol" charset="2"/>
              </a:rPr>
              <a:t> </a:t>
            </a:r>
            <a:r>
              <a:rPr lang="en-US" altLang="zh-CN" sz="2400" b="1" dirty="0">
                <a:latin typeface="Times New Roman" charset="0"/>
                <a:sym typeface="Symbol" charset="2"/>
              </a:rPr>
              <a:t> </a:t>
            </a:r>
            <a:r>
              <a:rPr kumimoji="1" lang="en-US" altLang="zh-CN" sz="2400" b="1" dirty="0">
                <a:latin typeface="Times New Roman" charset="0"/>
                <a:sym typeface="Symbol" charset="2"/>
              </a:rPr>
              <a:t>(</a:t>
            </a:r>
            <a:r>
              <a:rPr lang="en-US" altLang="zh-CN" sz="2400" b="1" i="1" dirty="0">
                <a:latin typeface="Times New Roman" charset="0"/>
              </a:rPr>
              <a:t>p </a:t>
            </a:r>
            <a:r>
              <a:rPr lang="en-US" altLang="zh-CN" sz="2400" b="1" dirty="0">
                <a:latin typeface="Times New Roman" charset="0"/>
                <a:sym typeface="Symbol" charset="2"/>
              </a:rPr>
              <a:t></a:t>
            </a:r>
            <a:r>
              <a:rPr lang="en-US" altLang="zh-CN" sz="2400" b="1" dirty="0">
                <a:latin typeface="Times New Roman" charset="0"/>
              </a:rPr>
              <a:t>¬</a:t>
            </a:r>
            <a:r>
              <a:rPr lang="en-US" altLang="zh-CN" sz="2400" b="1" i="1" dirty="0">
                <a:latin typeface="Times New Roman" charset="0"/>
                <a:sym typeface="Symbol" charset="2"/>
              </a:rPr>
              <a:t>q</a:t>
            </a:r>
            <a:r>
              <a:rPr lang="en-US" altLang="zh-CN" sz="2400" b="1" dirty="0">
                <a:latin typeface="Times New Roman" charset="0"/>
                <a:sym typeface="Symbol" charset="2"/>
              </a:rPr>
              <a:t></a:t>
            </a:r>
            <a:r>
              <a:rPr lang="en-US" altLang="zh-CN" sz="2400" b="1" dirty="0">
                <a:latin typeface="Times New Roman" charset="0"/>
              </a:rPr>
              <a:t>¬</a:t>
            </a:r>
            <a:r>
              <a:rPr kumimoji="1" lang="en-US" altLang="zh-CN" sz="2400" b="1" i="1" dirty="0">
                <a:latin typeface="Times New Roman" charset="0"/>
                <a:sym typeface="Symbol" charset="2"/>
              </a:rPr>
              <a:t>r</a:t>
            </a:r>
            <a:r>
              <a:rPr lang="en-US" altLang="zh-CN" sz="2400" b="1" dirty="0">
                <a:latin typeface="Times New Roman" charset="0"/>
                <a:sym typeface="Symbol" charset="2"/>
              </a:rPr>
              <a:t> ) </a:t>
            </a:r>
          </a:p>
          <a:p>
            <a:pPr lvl="1" eaLnBrk="1" hangingPunct="1">
              <a:buFont typeface="Wingdings 2" charset="2"/>
              <a:buNone/>
            </a:pPr>
            <a:r>
              <a:rPr kumimoji="1" lang="en-US" altLang="zh-CN" sz="2400" b="1" dirty="0">
                <a:latin typeface="Times New Roman" charset="0"/>
                <a:sym typeface="Wingdings" charset="2"/>
              </a:rPr>
              <a:t>	     001 (m1) 	011 (m3)         111 (m7)</a:t>
            </a:r>
            <a:r>
              <a:rPr kumimoji="1" lang="en-US" altLang="zh-CN" sz="2400" dirty="0">
                <a:latin typeface="Times New Roman" charset="0"/>
                <a:sym typeface="Wingdings" charset="2"/>
              </a:rPr>
              <a:t>	</a:t>
            </a:r>
            <a:r>
              <a:rPr kumimoji="1" lang="en-US" altLang="zh-CN" sz="2400" b="1" dirty="0">
                <a:latin typeface="Times New Roman" charset="0"/>
                <a:sym typeface="Wingdings" charset="2"/>
              </a:rPr>
              <a:t>100 (m4)</a:t>
            </a:r>
            <a:r>
              <a:rPr lang="en-US" altLang="zh-CN" sz="2400" b="1" dirty="0">
                <a:latin typeface="Times New Roman" charset="0"/>
                <a:sym typeface="Symbol" charset="2"/>
              </a:rPr>
              <a:t> </a:t>
            </a:r>
          </a:p>
          <a:p>
            <a:pPr lvl="1"/>
            <a:r>
              <a:rPr lang="en-US" altLang="zh-CN" sz="2400" dirty="0">
                <a:latin typeface="Times New Roman" charset="0"/>
              </a:rPr>
              <a:t>(</a:t>
            </a:r>
            <a:r>
              <a:rPr lang="en-US" altLang="zh-CN" sz="2400" i="1" dirty="0" err="1">
                <a:latin typeface="Times New Roman" charset="0"/>
              </a:rPr>
              <a:t>p</a:t>
            </a:r>
            <a:r>
              <a:rPr lang="en-US" altLang="zh-CN" sz="2400" dirty="0" err="1">
                <a:latin typeface="Times New Roman" charset="0"/>
                <a:sym typeface="Symbol" charset="2"/>
              </a:rPr>
              <a:t></a:t>
            </a:r>
            <a:r>
              <a:rPr lang="en-US" altLang="zh-CN" sz="2400" i="1" dirty="0" err="1">
                <a:latin typeface="Times New Roman" charset="0"/>
              </a:rPr>
              <a:t>q</a:t>
            </a:r>
            <a:r>
              <a:rPr lang="en-US" altLang="zh-CN" sz="2400" dirty="0" err="1">
                <a:latin typeface="Times New Roman" charset="0"/>
                <a:sym typeface="Symbol" charset="2"/>
              </a:rPr>
              <a:t></a:t>
            </a:r>
            <a:r>
              <a:rPr kumimoji="1" lang="en-US" altLang="zh-CN" sz="2400" i="1" dirty="0" err="1">
                <a:latin typeface="Times New Roman" charset="0"/>
                <a:sym typeface="Symbol" charset="2"/>
              </a:rPr>
              <a:t>r</a:t>
            </a:r>
            <a:r>
              <a:rPr kumimoji="1" lang="en-US" altLang="zh-CN" sz="2400" dirty="0">
                <a:latin typeface="Times New Roman" charset="0"/>
                <a:sym typeface="Wingdings" charset="2"/>
              </a:rPr>
              <a:t>)</a:t>
            </a:r>
            <a:r>
              <a:rPr lang="en-US" altLang="zh-CN" sz="2400" dirty="0">
                <a:latin typeface="Times New Roman" charset="0"/>
                <a:sym typeface="Symbol" charset="2"/>
              </a:rPr>
              <a:t>  </a:t>
            </a:r>
            <a:r>
              <a:rPr lang="en-US" altLang="zh-CN" sz="2400" dirty="0">
                <a:latin typeface="Times New Roman" charset="0"/>
              </a:rPr>
              <a:t>(</a:t>
            </a:r>
            <a:r>
              <a:rPr lang="en-US" altLang="zh-CN" sz="2400" i="1" dirty="0">
                <a:latin typeface="Times New Roman" charset="0"/>
              </a:rPr>
              <a:t>p</a:t>
            </a:r>
            <a:r>
              <a:rPr lang="en-US" altLang="zh-CN" sz="2400" dirty="0">
                <a:latin typeface="Times New Roman" charset="0"/>
                <a:sym typeface="Symbol" charset="2"/>
              </a:rPr>
              <a:t></a:t>
            </a:r>
            <a:r>
              <a:rPr lang="en-US" altLang="zh-CN" sz="2400" dirty="0">
                <a:latin typeface="Times New Roman" charset="0"/>
              </a:rPr>
              <a:t>¬</a:t>
            </a:r>
            <a:r>
              <a:rPr lang="en-US" altLang="zh-CN" sz="2400" i="1" dirty="0">
                <a:latin typeface="Times New Roman" charset="0"/>
              </a:rPr>
              <a:t>q</a:t>
            </a:r>
            <a:r>
              <a:rPr lang="en-US" altLang="zh-CN" sz="2400" dirty="0">
                <a:latin typeface="Times New Roman" charset="0"/>
                <a:sym typeface="Symbol" charset="2"/>
              </a:rPr>
              <a:t> </a:t>
            </a:r>
            <a:r>
              <a:rPr kumimoji="1" lang="en-US" altLang="zh-CN" sz="2400" i="1" dirty="0">
                <a:latin typeface="Times New Roman" charset="0"/>
                <a:sym typeface="Symbol" charset="2"/>
              </a:rPr>
              <a:t>r</a:t>
            </a:r>
            <a:r>
              <a:rPr kumimoji="1" lang="en-US" altLang="zh-CN" sz="2400" dirty="0">
                <a:latin typeface="Times New Roman" charset="0"/>
                <a:sym typeface="Wingdings" charset="2"/>
              </a:rPr>
              <a:t>)</a:t>
            </a:r>
            <a:r>
              <a:rPr lang="en-US" altLang="zh-CN" sz="2400" dirty="0">
                <a:latin typeface="Times New Roman" charset="0"/>
                <a:sym typeface="Symbol" charset="2"/>
              </a:rPr>
              <a:t>  </a:t>
            </a:r>
            <a:r>
              <a:rPr lang="en-US" altLang="zh-CN" sz="2400" dirty="0">
                <a:latin typeface="Times New Roman" charset="0"/>
              </a:rPr>
              <a:t>(¬</a:t>
            </a:r>
            <a:r>
              <a:rPr lang="en-US" altLang="zh-CN" sz="2400" i="1" dirty="0" err="1">
                <a:latin typeface="Times New Roman" charset="0"/>
              </a:rPr>
              <a:t>p</a:t>
            </a:r>
            <a:r>
              <a:rPr lang="en-US" altLang="zh-CN" sz="2400" dirty="0" err="1">
                <a:latin typeface="Times New Roman" charset="0"/>
                <a:sym typeface="Symbol" charset="2"/>
              </a:rPr>
              <a:t></a:t>
            </a:r>
            <a:r>
              <a:rPr lang="en-US" altLang="zh-CN" sz="2400" i="1" dirty="0" err="1">
                <a:latin typeface="Times New Roman" charset="0"/>
              </a:rPr>
              <a:t>q</a:t>
            </a:r>
            <a:r>
              <a:rPr lang="en-US" altLang="zh-CN" sz="2400" dirty="0">
                <a:latin typeface="Times New Roman" charset="0"/>
                <a:sym typeface="Symbol" charset="2"/>
              </a:rPr>
              <a:t></a:t>
            </a:r>
            <a:r>
              <a:rPr lang="en-US" altLang="zh-CN" sz="2400" dirty="0">
                <a:latin typeface="Times New Roman" charset="0"/>
              </a:rPr>
              <a:t>¬</a:t>
            </a:r>
            <a:r>
              <a:rPr kumimoji="1" lang="en-US" altLang="zh-CN" sz="2400" i="1" dirty="0">
                <a:latin typeface="Times New Roman" charset="0"/>
                <a:sym typeface="Symbol" charset="2"/>
              </a:rPr>
              <a:t>r</a:t>
            </a:r>
            <a:r>
              <a:rPr kumimoji="1" lang="en-US" altLang="zh-CN" sz="2400" dirty="0">
                <a:latin typeface="Times New Roman" charset="0"/>
                <a:sym typeface="Wingdings" charset="2"/>
              </a:rPr>
              <a:t>)</a:t>
            </a:r>
            <a:r>
              <a:rPr lang="en-US" altLang="zh-CN" sz="2400" dirty="0">
                <a:latin typeface="Times New Roman" charset="0"/>
                <a:sym typeface="Symbol" charset="2"/>
              </a:rPr>
              <a:t>  </a:t>
            </a:r>
            <a:r>
              <a:rPr kumimoji="1" lang="en-US" altLang="zh-CN" sz="2400" dirty="0">
                <a:latin typeface="Times New Roman" charset="0"/>
                <a:sym typeface="Symbol" charset="2"/>
              </a:rPr>
              <a:t>(</a:t>
            </a:r>
            <a:r>
              <a:rPr lang="en-US" altLang="zh-CN" sz="2400" dirty="0">
                <a:latin typeface="Times New Roman" charset="0"/>
              </a:rPr>
              <a:t>¬</a:t>
            </a:r>
            <a:r>
              <a:rPr lang="en-US" altLang="zh-CN" sz="2400" i="1" dirty="0">
                <a:latin typeface="Times New Roman" charset="0"/>
              </a:rPr>
              <a:t>p</a:t>
            </a:r>
            <a:r>
              <a:rPr lang="en-US" altLang="zh-CN" sz="2400" dirty="0">
                <a:latin typeface="Times New Roman" charset="0"/>
                <a:sym typeface="Symbol" charset="2"/>
              </a:rPr>
              <a:t></a:t>
            </a:r>
            <a:r>
              <a:rPr lang="en-US" altLang="zh-CN" sz="2400" dirty="0">
                <a:latin typeface="Times New Roman" charset="0"/>
              </a:rPr>
              <a:t>¬</a:t>
            </a:r>
            <a:r>
              <a:rPr lang="en-US" altLang="zh-CN" sz="2400" i="1" dirty="0" err="1">
                <a:latin typeface="Times New Roman" charset="0"/>
                <a:sym typeface="Symbol" charset="2"/>
              </a:rPr>
              <a:t>q</a:t>
            </a:r>
            <a:r>
              <a:rPr lang="en-US" altLang="zh-CN" sz="2400" dirty="0" err="1">
                <a:latin typeface="Times New Roman" charset="0"/>
                <a:sym typeface="Symbol" charset="2"/>
              </a:rPr>
              <a:t></a:t>
            </a:r>
            <a:r>
              <a:rPr kumimoji="1" lang="en-US" altLang="zh-CN" sz="2400" i="1" dirty="0" err="1">
                <a:latin typeface="Times New Roman" charset="0"/>
                <a:sym typeface="Symbol" charset="2"/>
              </a:rPr>
              <a:t>r</a:t>
            </a:r>
            <a:r>
              <a:rPr lang="en-US" altLang="zh-CN" sz="2400" dirty="0">
                <a:latin typeface="Times New Roman" charset="0"/>
                <a:sym typeface="Symbol" charset="2"/>
              </a:rPr>
              <a:t> ) </a:t>
            </a:r>
          </a:p>
          <a:p>
            <a:pPr marL="365760" lvl="1" indent="0">
              <a:buNone/>
            </a:pPr>
            <a:r>
              <a:rPr kumimoji="1" lang="en-US" altLang="zh-CN" sz="2400" dirty="0">
                <a:latin typeface="Times New Roman" charset="0"/>
                <a:sym typeface="Wingdings" charset="2"/>
              </a:rPr>
              <a:t>	(M0)        (M2)	   (M5)		(M6)</a:t>
            </a:r>
            <a:endParaRPr kumimoji="1" lang="en-US" altLang="zh-CN" sz="2400" b="1" dirty="0">
              <a:latin typeface="Times New Roman" charset="0"/>
              <a:sym typeface="Symbol" charset="2"/>
            </a:endParaRPr>
          </a:p>
        </p:txBody>
      </p:sp>
      <p:sp>
        <p:nvSpPr>
          <p:cNvPr id="4" name="矩形标注 3"/>
          <p:cNvSpPr>
            <a:spLocks noChangeArrowheads="1"/>
          </p:cNvSpPr>
          <p:nvPr/>
        </p:nvSpPr>
        <p:spPr bwMode="auto">
          <a:xfrm>
            <a:off x="899592" y="3068960"/>
            <a:ext cx="6696075" cy="1223962"/>
          </a:xfrm>
          <a:prstGeom prst="wedgeRectCallout">
            <a:avLst>
              <a:gd name="adj1" fmla="val -29366"/>
              <a:gd name="adj2" fmla="val -7065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marL="342900" indent="-342900">
              <a:spcBef>
                <a:spcPct val="20000"/>
              </a:spcBef>
              <a:buClr>
                <a:schemeClr val="tx2"/>
              </a:buClr>
              <a:buSzPct val="50000"/>
              <a:buFont typeface="Wingdings 2" charset="2"/>
              <a:buChar char="ß"/>
              <a:defRPr sz="3200">
                <a:solidFill>
                  <a:schemeClr val="tx1"/>
                </a:solidFill>
                <a:latin typeface="Franklin Gothic Book" charset="0"/>
                <a:ea typeface="黑体" charset="0"/>
              </a:defRPr>
            </a:lvl1pPr>
            <a:lvl2pPr>
              <a:spcBef>
                <a:spcPct val="20000"/>
              </a:spcBef>
              <a:buClr>
                <a:schemeClr val="tx2"/>
              </a:buClr>
              <a:buSzPct val="50000"/>
              <a:buFont typeface="Wingdings 2" charset="2"/>
              <a:buChar char="Þ"/>
              <a:defRPr sz="2800">
                <a:solidFill>
                  <a:schemeClr val="tx1"/>
                </a:solidFill>
                <a:latin typeface="Franklin Gothic Book" charset="0"/>
                <a:ea typeface="黑体" charset="0"/>
              </a:defRPr>
            </a:lvl2pPr>
            <a:lvl3pPr marL="1143000" indent="-228600">
              <a:spcBef>
                <a:spcPct val="20000"/>
              </a:spcBef>
              <a:buClr>
                <a:schemeClr val="tx2"/>
              </a:buClr>
              <a:buSzPct val="50000"/>
              <a:buFont typeface="Wingdings 2" charset="2"/>
              <a:buChar char=""/>
              <a:defRPr sz="2400">
                <a:solidFill>
                  <a:schemeClr val="tx1"/>
                </a:solidFill>
                <a:latin typeface="Franklin Gothic Book" charset="0"/>
                <a:ea typeface="黑体" charset="0"/>
              </a:defRPr>
            </a:lvl3pPr>
            <a:lvl4pPr marL="16002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4pPr>
            <a:lvl5pPr marL="2057400" indent="-228600">
              <a:spcBef>
                <a:spcPct val="20000"/>
              </a:spcBef>
              <a:buClr>
                <a:schemeClr val="tx2"/>
              </a:buClr>
              <a:buSzPct val="50000"/>
              <a:buFont typeface="Wingdings 2" charset="2"/>
              <a:buChar char=""/>
              <a:defRPr sz="2000">
                <a:solidFill>
                  <a:schemeClr val="tx1"/>
                </a:solidFill>
                <a:latin typeface="Franklin Gothic Book" charset="0"/>
                <a:ea typeface="黑体" charset="0"/>
              </a:defRPr>
            </a:lvl5pPr>
            <a:lvl6pPr marL="25146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6pPr>
            <a:lvl7pPr marL="29718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7pPr>
            <a:lvl8pPr marL="34290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8pPr>
            <a:lvl9pPr marL="3886200" indent="-228600" eaLnBrk="0" fontAlgn="base" hangingPunct="0">
              <a:spcBef>
                <a:spcPct val="20000"/>
              </a:spcBef>
              <a:spcAft>
                <a:spcPct val="0"/>
              </a:spcAft>
              <a:buClr>
                <a:schemeClr val="tx2"/>
              </a:buClr>
              <a:buSzPct val="50000"/>
              <a:buFont typeface="Wingdings 2" charset="2"/>
              <a:buChar char=""/>
              <a:defRPr sz="2000">
                <a:solidFill>
                  <a:schemeClr val="tx1"/>
                </a:solidFill>
                <a:latin typeface="Franklin Gothic Book" charset="0"/>
                <a:ea typeface="黑体" charset="0"/>
              </a:defRPr>
            </a:lvl9pPr>
          </a:lstStyle>
          <a:p>
            <a:pPr lvl="1" eaLnBrk="1" hangingPunct="1">
              <a:spcBef>
                <a:spcPct val="0"/>
              </a:spcBef>
              <a:buClrTx/>
              <a:buSzTx/>
              <a:buFontTx/>
              <a:buNone/>
            </a:pPr>
            <a:r>
              <a:rPr lang="en-US" altLang="zh-CN" sz="2400" b="1" dirty="0">
                <a:latin typeface="Times New Roman" charset="0"/>
                <a:ea typeface="宋体" charset="0"/>
                <a:cs typeface="Arial" charset="0"/>
              </a:rPr>
              <a:t>¬</a:t>
            </a:r>
            <a:r>
              <a:rPr lang="en-US" altLang="zh-CN" sz="2400" b="1" i="1" dirty="0">
                <a:latin typeface="Times New Roman" charset="0"/>
                <a:ea typeface="宋体" charset="0"/>
                <a:cs typeface="Arial" charset="0"/>
              </a:rPr>
              <a:t>p </a:t>
            </a:r>
            <a:r>
              <a:rPr lang="en-US" altLang="zh-CN" sz="2400" b="1" dirty="0">
                <a:latin typeface="Times New Roman" charset="0"/>
                <a:ea typeface="宋体" charset="0"/>
                <a:cs typeface="Arial" charset="0"/>
                <a:sym typeface="Symbol" charset="2"/>
              </a:rPr>
              <a:t> </a:t>
            </a:r>
            <a:r>
              <a:rPr kumimoji="1" lang="en-US" altLang="zh-CN" sz="2400" b="1" i="1" dirty="0">
                <a:latin typeface="Times New Roman" charset="0"/>
                <a:ea typeface="宋体" charset="0"/>
                <a:cs typeface="Arial" charset="0"/>
                <a:sym typeface="Symbol" charset="2"/>
              </a:rPr>
              <a:t>r</a:t>
            </a:r>
            <a:r>
              <a:rPr kumimoji="1" lang="en-US" altLang="zh-CN" sz="2400" b="1" dirty="0">
                <a:latin typeface="Times New Roman" charset="0"/>
                <a:ea typeface="宋体" charset="0"/>
                <a:cs typeface="Arial" charset="0"/>
                <a:sym typeface="Symbol" charset="2"/>
              </a:rPr>
              <a:t> </a:t>
            </a:r>
            <a:r>
              <a:rPr kumimoji="1" lang="en-US" altLang="zh-CN" sz="2400" b="1" dirty="0">
                <a:latin typeface="Times New Roman" charset="0"/>
                <a:ea typeface="宋体" charset="0"/>
                <a:cs typeface="Arial" charset="0"/>
                <a:sym typeface="Wingdings" charset="2"/>
              </a:rPr>
              <a:t> </a:t>
            </a:r>
            <a:r>
              <a:rPr lang="en-US" altLang="zh-CN" sz="2400" b="1" dirty="0">
                <a:latin typeface="Times New Roman" charset="0"/>
                <a:ea typeface="宋体" charset="0"/>
                <a:cs typeface="Arial" charset="0"/>
              </a:rPr>
              <a:t>¬</a:t>
            </a:r>
            <a:r>
              <a:rPr lang="en-US" altLang="zh-CN" sz="2400" b="1" i="1" dirty="0">
                <a:latin typeface="Times New Roman" charset="0"/>
                <a:ea typeface="宋体" charset="0"/>
                <a:cs typeface="Arial" charset="0"/>
              </a:rPr>
              <a:t>p </a:t>
            </a:r>
            <a:r>
              <a:rPr lang="en-US" altLang="zh-CN" sz="2400" b="1" dirty="0">
                <a:latin typeface="Times New Roman" charset="0"/>
                <a:ea typeface="宋体" charset="0"/>
                <a:cs typeface="Arial" charset="0"/>
                <a:sym typeface="Symbol" charset="2"/>
              </a:rPr>
              <a:t> </a:t>
            </a:r>
            <a:r>
              <a:rPr kumimoji="1" lang="en-US" altLang="zh-CN" sz="2400" b="1" dirty="0">
                <a:latin typeface="Times New Roman" charset="0"/>
                <a:ea typeface="宋体" charset="0"/>
                <a:cs typeface="Arial" charset="0"/>
                <a:sym typeface="Symbol" charset="2"/>
              </a:rPr>
              <a:t>(</a:t>
            </a:r>
            <a:r>
              <a:rPr lang="en-US" altLang="zh-CN" sz="2400" b="1" dirty="0">
                <a:latin typeface="Times New Roman" charset="0"/>
                <a:ea typeface="宋体" charset="0"/>
                <a:cs typeface="Arial" charset="0"/>
              </a:rPr>
              <a:t>¬</a:t>
            </a:r>
            <a:r>
              <a:rPr lang="en-US" altLang="zh-CN" sz="2400" b="1" i="1" dirty="0">
                <a:latin typeface="Times New Roman" charset="0"/>
                <a:ea typeface="宋体" charset="0"/>
                <a:cs typeface="Arial" charset="0"/>
              </a:rPr>
              <a:t>q </a:t>
            </a:r>
            <a:r>
              <a:rPr lang="en-US" altLang="zh-CN" sz="2400" b="1" dirty="0">
                <a:latin typeface="Times New Roman" charset="0"/>
                <a:ea typeface="宋体" charset="0"/>
                <a:cs typeface="Arial" charset="0"/>
                <a:sym typeface="Symbol" charset="2"/>
              </a:rPr>
              <a:t> </a:t>
            </a:r>
            <a:r>
              <a:rPr lang="en-US" altLang="zh-CN" sz="2400" b="1" i="1" dirty="0">
                <a:latin typeface="Times New Roman" charset="0"/>
                <a:ea typeface="宋体" charset="0"/>
                <a:cs typeface="Arial" charset="0"/>
                <a:sym typeface="Symbol" charset="2"/>
              </a:rPr>
              <a:t>q</a:t>
            </a:r>
            <a:r>
              <a:rPr lang="en-US" altLang="zh-CN" sz="2400" b="1" dirty="0">
                <a:latin typeface="Times New Roman" charset="0"/>
                <a:ea typeface="宋体" charset="0"/>
                <a:cs typeface="Arial" charset="0"/>
                <a:sym typeface="Symbol" charset="2"/>
              </a:rPr>
              <a:t>)  </a:t>
            </a:r>
            <a:r>
              <a:rPr kumimoji="1" lang="en-US" altLang="zh-CN" sz="2400" b="1" i="1" dirty="0">
                <a:latin typeface="Times New Roman" charset="0"/>
                <a:ea typeface="宋体" charset="0"/>
                <a:cs typeface="Arial" charset="0"/>
                <a:sym typeface="Symbol" charset="2"/>
              </a:rPr>
              <a:t>r</a:t>
            </a:r>
            <a:r>
              <a:rPr kumimoji="1" lang="en-US" altLang="zh-CN" sz="2400" b="1" dirty="0">
                <a:latin typeface="Times New Roman" charset="0"/>
                <a:ea typeface="宋体" charset="0"/>
                <a:cs typeface="Arial" charset="0"/>
                <a:sym typeface="Wingdings" charset="2"/>
              </a:rPr>
              <a:t> </a:t>
            </a:r>
          </a:p>
          <a:p>
            <a:pPr lvl="1" eaLnBrk="1" hangingPunct="1">
              <a:spcBef>
                <a:spcPct val="0"/>
              </a:spcBef>
              <a:buClrTx/>
              <a:buSzTx/>
              <a:buFontTx/>
              <a:buNone/>
            </a:pPr>
            <a:r>
              <a:rPr kumimoji="1" lang="en-US" altLang="zh-CN" sz="2400" b="1" dirty="0">
                <a:latin typeface="Times New Roman" charset="0"/>
                <a:ea typeface="宋体" charset="0"/>
                <a:cs typeface="Arial" charset="0"/>
                <a:sym typeface="Wingdings" charset="2"/>
              </a:rPr>
              <a:t> 	     </a:t>
            </a:r>
            <a:r>
              <a:rPr kumimoji="1" lang="en-US" altLang="zh-CN" sz="2400" b="1" dirty="0">
                <a:latin typeface="Times New Roman" charset="0"/>
                <a:ea typeface="宋体" charset="0"/>
                <a:cs typeface="Arial" charset="0"/>
                <a:sym typeface="Symbol" charset="2"/>
              </a:rPr>
              <a:t></a:t>
            </a:r>
            <a:r>
              <a:rPr lang="en-US" altLang="zh-CN" sz="2400" b="1" dirty="0">
                <a:latin typeface="Times New Roman" charset="0"/>
                <a:ea typeface="宋体" charset="0"/>
                <a:cs typeface="Arial" charset="0"/>
              </a:rPr>
              <a:t> </a:t>
            </a:r>
            <a:r>
              <a:rPr lang="en-US" altLang="zh-CN" sz="2400" b="1" dirty="0">
                <a:solidFill>
                  <a:srgbClr val="FF0000"/>
                </a:solidFill>
                <a:latin typeface="Times New Roman" charset="0"/>
                <a:ea typeface="宋体" charset="0"/>
                <a:cs typeface="Arial" charset="0"/>
              </a:rPr>
              <a:t>(¬</a:t>
            </a:r>
            <a:r>
              <a:rPr lang="en-US" altLang="zh-CN" sz="2400" b="1" i="1" dirty="0">
                <a:solidFill>
                  <a:srgbClr val="FF0000"/>
                </a:solidFill>
                <a:latin typeface="Times New Roman" charset="0"/>
                <a:ea typeface="宋体" charset="0"/>
                <a:cs typeface="Arial" charset="0"/>
              </a:rPr>
              <a:t>p </a:t>
            </a:r>
            <a:r>
              <a:rPr lang="en-US" altLang="zh-CN" sz="2400" b="1" dirty="0">
                <a:solidFill>
                  <a:srgbClr val="FF0000"/>
                </a:solidFill>
                <a:latin typeface="Times New Roman" charset="0"/>
                <a:ea typeface="宋体" charset="0"/>
                <a:cs typeface="Arial" charset="0"/>
                <a:sym typeface="Symbol" charset="2"/>
              </a:rPr>
              <a:t> </a:t>
            </a:r>
            <a:r>
              <a:rPr lang="en-US" altLang="zh-CN" sz="2400" b="1" dirty="0">
                <a:solidFill>
                  <a:srgbClr val="FF0000"/>
                </a:solidFill>
                <a:latin typeface="Times New Roman" charset="0"/>
                <a:ea typeface="宋体" charset="0"/>
                <a:cs typeface="Arial" charset="0"/>
              </a:rPr>
              <a:t>¬</a:t>
            </a:r>
            <a:r>
              <a:rPr lang="en-US" altLang="zh-CN" sz="2400" b="1" i="1" dirty="0">
                <a:solidFill>
                  <a:srgbClr val="FF0000"/>
                </a:solidFill>
                <a:latin typeface="Times New Roman" charset="0"/>
                <a:ea typeface="宋体" charset="0"/>
                <a:cs typeface="Arial" charset="0"/>
              </a:rPr>
              <a:t>q</a:t>
            </a:r>
            <a:r>
              <a:rPr lang="en-US" altLang="zh-CN" sz="2400" b="1" dirty="0">
                <a:solidFill>
                  <a:srgbClr val="FF0000"/>
                </a:solidFill>
                <a:latin typeface="Times New Roman" charset="0"/>
                <a:ea typeface="宋体" charset="0"/>
                <a:cs typeface="Arial" charset="0"/>
                <a:sym typeface="Symbol" charset="2"/>
              </a:rPr>
              <a:t>  </a:t>
            </a:r>
            <a:r>
              <a:rPr kumimoji="1" lang="en-US" altLang="zh-CN" sz="2400" b="1" i="1" dirty="0">
                <a:solidFill>
                  <a:srgbClr val="FF0000"/>
                </a:solidFill>
                <a:latin typeface="Times New Roman" charset="0"/>
                <a:ea typeface="宋体" charset="0"/>
                <a:cs typeface="Arial" charset="0"/>
                <a:sym typeface="Symbol" charset="2"/>
              </a:rPr>
              <a:t>r</a:t>
            </a:r>
            <a:r>
              <a:rPr kumimoji="1" lang="en-US" altLang="zh-CN" sz="2400" b="1" dirty="0">
                <a:solidFill>
                  <a:srgbClr val="FF0000"/>
                </a:solidFill>
                <a:latin typeface="Times New Roman" charset="0"/>
                <a:ea typeface="宋体" charset="0"/>
                <a:cs typeface="Arial" charset="0"/>
                <a:sym typeface="Wingdings" charset="2"/>
              </a:rPr>
              <a:t> )</a:t>
            </a:r>
            <a:r>
              <a:rPr lang="en-US" altLang="zh-CN" sz="2400" b="1" dirty="0">
                <a:solidFill>
                  <a:srgbClr val="FF0000"/>
                </a:solidFill>
                <a:latin typeface="Times New Roman" charset="0"/>
                <a:ea typeface="宋体" charset="0"/>
                <a:cs typeface="Arial" charset="0"/>
                <a:sym typeface="Symbol" charset="2"/>
              </a:rPr>
              <a:t>  </a:t>
            </a:r>
            <a:r>
              <a:rPr lang="en-US" altLang="zh-CN" sz="2400" b="1" dirty="0">
                <a:solidFill>
                  <a:srgbClr val="FF0000"/>
                </a:solidFill>
                <a:latin typeface="Times New Roman" charset="0"/>
                <a:ea typeface="宋体" charset="0"/>
                <a:cs typeface="Arial" charset="0"/>
              </a:rPr>
              <a:t>(¬</a:t>
            </a:r>
            <a:r>
              <a:rPr lang="en-US" altLang="zh-CN" sz="2400" b="1" i="1" dirty="0">
                <a:solidFill>
                  <a:srgbClr val="FF0000"/>
                </a:solidFill>
                <a:latin typeface="Times New Roman" charset="0"/>
                <a:ea typeface="宋体" charset="0"/>
                <a:cs typeface="Arial" charset="0"/>
              </a:rPr>
              <a:t>p </a:t>
            </a:r>
            <a:r>
              <a:rPr lang="en-US" altLang="zh-CN" sz="2400" b="1" dirty="0">
                <a:solidFill>
                  <a:srgbClr val="FF0000"/>
                </a:solidFill>
                <a:latin typeface="Times New Roman" charset="0"/>
                <a:ea typeface="宋体" charset="0"/>
                <a:cs typeface="Arial" charset="0"/>
                <a:sym typeface="Symbol" charset="2"/>
              </a:rPr>
              <a:t> </a:t>
            </a:r>
            <a:r>
              <a:rPr lang="en-US" altLang="zh-CN" sz="2400" b="1" i="1" dirty="0">
                <a:solidFill>
                  <a:srgbClr val="FF0000"/>
                </a:solidFill>
                <a:latin typeface="Times New Roman" charset="0"/>
                <a:ea typeface="宋体" charset="0"/>
                <a:cs typeface="Arial" charset="0"/>
              </a:rPr>
              <a:t>q</a:t>
            </a:r>
            <a:r>
              <a:rPr lang="en-US" altLang="zh-CN" sz="2400" b="1" dirty="0">
                <a:solidFill>
                  <a:srgbClr val="FF0000"/>
                </a:solidFill>
                <a:latin typeface="Times New Roman" charset="0"/>
                <a:ea typeface="宋体" charset="0"/>
                <a:cs typeface="Arial" charset="0"/>
                <a:sym typeface="Symbol" charset="2"/>
              </a:rPr>
              <a:t>  </a:t>
            </a:r>
            <a:r>
              <a:rPr kumimoji="1" lang="en-US" altLang="zh-CN" sz="2400" b="1" i="1" dirty="0">
                <a:solidFill>
                  <a:srgbClr val="FF0000"/>
                </a:solidFill>
                <a:latin typeface="Times New Roman" charset="0"/>
                <a:ea typeface="宋体" charset="0"/>
                <a:cs typeface="Arial" charset="0"/>
                <a:sym typeface="Symbol" charset="2"/>
              </a:rPr>
              <a:t>r</a:t>
            </a:r>
            <a:r>
              <a:rPr kumimoji="1" lang="en-US" altLang="zh-CN" sz="2400" b="1" dirty="0">
                <a:solidFill>
                  <a:srgbClr val="FF0000"/>
                </a:solidFill>
                <a:latin typeface="Times New Roman" charset="0"/>
                <a:ea typeface="宋体" charset="0"/>
                <a:cs typeface="Arial" charset="0"/>
                <a:sym typeface="Wingdings" charset="2"/>
              </a:rPr>
              <a:t> )</a:t>
            </a:r>
            <a:r>
              <a:rPr lang="en-US" altLang="zh-CN" sz="2400" b="1" dirty="0">
                <a:solidFill>
                  <a:srgbClr val="FF0000"/>
                </a:solidFill>
                <a:latin typeface="Times New Roman" charset="0"/>
                <a:ea typeface="宋体" charset="0"/>
                <a:cs typeface="Arial" charset="0"/>
                <a:sym typeface="Symbol" charset="2"/>
              </a:rPr>
              <a:t> </a:t>
            </a:r>
          </a:p>
          <a:p>
            <a:pPr lvl="1" eaLnBrk="1" hangingPunct="1">
              <a:spcBef>
                <a:spcPct val="0"/>
              </a:spcBef>
              <a:buClrTx/>
              <a:buSzTx/>
              <a:buFontTx/>
              <a:buNone/>
            </a:pPr>
            <a:r>
              <a:rPr lang="en-US" altLang="zh-CN" sz="2400" b="1" i="1" dirty="0">
                <a:latin typeface="Times New Roman" charset="0"/>
                <a:ea typeface="宋体" charset="0"/>
                <a:cs typeface="Arial" charset="0"/>
              </a:rPr>
              <a:t>  q </a:t>
            </a:r>
            <a:r>
              <a:rPr lang="en-US" altLang="zh-CN" sz="2400" b="1" dirty="0">
                <a:latin typeface="Times New Roman" charset="0"/>
                <a:ea typeface="宋体" charset="0"/>
                <a:cs typeface="Arial" charset="0"/>
                <a:sym typeface="Symbol" charset="2"/>
              </a:rPr>
              <a:t> </a:t>
            </a:r>
            <a:r>
              <a:rPr kumimoji="1" lang="en-US" altLang="zh-CN" sz="2400" b="1" i="1" dirty="0">
                <a:latin typeface="Times New Roman" charset="0"/>
                <a:ea typeface="宋体" charset="0"/>
                <a:cs typeface="Arial" charset="0"/>
                <a:sym typeface="Symbol" charset="2"/>
              </a:rPr>
              <a:t>r </a:t>
            </a:r>
            <a:r>
              <a:rPr kumimoji="1" lang="en-US" altLang="zh-CN" sz="2400" b="1" dirty="0">
                <a:latin typeface="Times New Roman" charset="0"/>
                <a:ea typeface="宋体" charset="0"/>
                <a:cs typeface="Arial" charset="0"/>
                <a:sym typeface="Symbol" charset="2"/>
              </a:rPr>
              <a:t></a:t>
            </a:r>
            <a:r>
              <a:rPr lang="en-US" altLang="zh-CN" sz="2400" b="1" dirty="0">
                <a:latin typeface="Times New Roman" charset="0"/>
                <a:ea typeface="宋体" charset="0"/>
                <a:cs typeface="Arial" charset="0"/>
              </a:rPr>
              <a:t>  </a:t>
            </a:r>
            <a:r>
              <a:rPr lang="en-US" altLang="zh-CN" sz="2400" b="1" dirty="0">
                <a:solidFill>
                  <a:srgbClr val="FF0000"/>
                </a:solidFill>
                <a:latin typeface="Times New Roman" charset="0"/>
                <a:ea typeface="宋体" charset="0"/>
                <a:cs typeface="Arial" charset="0"/>
              </a:rPr>
              <a:t>( </a:t>
            </a:r>
            <a:r>
              <a:rPr lang="en-US" altLang="zh-CN" sz="2400" b="1" i="1" dirty="0">
                <a:solidFill>
                  <a:srgbClr val="FF0000"/>
                </a:solidFill>
                <a:latin typeface="Times New Roman" charset="0"/>
                <a:ea typeface="宋体" charset="0"/>
                <a:cs typeface="Arial" charset="0"/>
              </a:rPr>
              <a:t>p </a:t>
            </a:r>
            <a:r>
              <a:rPr lang="en-US" altLang="zh-CN" sz="2400" b="1" dirty="0">
                <a:solidFill>
                  <a:srgbClr val="FF0000"/>
                </a:solidFill>
                <a:latin typeface="Times New Roman" charset="0"/>
                <a:ea typeface="宋体" charset="0"/>
                <a:cs typeface="Arial" charset="0"/>
                <a:sym typeface="Symbol" charset="2"/>
              </a:rPr>
              <a:t> </a:t>
            </a:r>
            <a:r>
              <a:rPr lang="en-US" altLang="zh-CN" sz="2400" b="1" i="1" dirty="0">
                <a:solidFill>
                  <a:srgbClr val="FF0000"/>
                </a:solidFill>
                <a:latin typeface="Times New Roman" charset="0"/>
                <a:ea typeface="宋体" charset="0"/>
                <a:cs typeface="Arial" charset="0"/>
              </a:rPr>
              <a:t>q</a:t>
            </a:r>
            <a:r>
              <a:rPr lang="en-US" altLang="zh-CN" sz="2400" b="1" dirty="0">
                <a:solidFill>
                  <a:srgbClr val="FF0000"/>
                </a:solidFill>
                <a:latin typeface="Times New Roman" charset="0"/>
                <a:ea typeface="宋体" charset="0"/>
                <a:cs typeface="Arial" charset="0"/>
                <a:sym typeface="Symbol" charset="2"/>
              </a:rPr>
              <a:t>  </a:t>
            </a:r>
            <a:r>
              <a:rPr kumimoji="1" lang="en-US" altLang="zh-CN" sz="2400" b="1" i="1" dirty="0">
                <a:solidFill>
                  <a:srgbClr val="FF0000"/>
                </a:solidFill>
                <a:latin typeface="Times New Roman" charset="0"/>
                <a:ea typeface="宋体" charset="0"/>
                <a:cs typeface="Arial" charset="0"/>
                <a:sym typeface="Symbol" charset="2"/>
              </a:rPr>
              <a:t>r</a:t>
            </a:r>
            <a:r>
              <a:rPr kumimoji="1" lang="en-US" altLang="zh-CN" sz="2400" b="1" dirty="0">
                <a:solidFill>
                  <a:srgbClr val="FF0000"/>
                </a:solidFill>
                <a:latin typeface="Times New Roman" charset="0"/>
                <a:ea typeface="宋体" charset="0"/>
                <a:cs typeface="Arial" charset="0"/>
                <a:sym typeface="Wingdings" charset="2"/>
              </a:rPr>
              <a:t> )</a:t>
            </a:r>
            <a:r>
              <a:rPr lang="en-US" altLang="zh-CN" sz="2400" b="1" dirty="0">
                <a:solidFill>
                  <a:srgbClr val="FF0000"/>
                </a:solidFill>
                <a:latin typeface="Times New Roman" charset="0"/>
                <a:ea typeface="宋体" charset="0"/>
                <a:cs typeface="Arial" charset="0"/>
                <a:sym typeface="Symbol" charset="2"/>
              </a:rPr>
              <a:t>  </a:t>
            </a:r>
            <a:r>
              <a:rPr lang="en-US" altLang="zh-CN" sz="2400" b="1" dirty="0">
                <a:solidFill>
                  <a:srgbClr val="FF0000"/>
                </a:solidFill>
                <a:latin typeface="Times New Roman" charset="0"/>
                <a:ea typeface="宋体" charset="0"/>
                <a:cs typeface="Arial" charset="0"/>
              </a:rPr>
              <a:t>(¬</a:t>
            </a:r>
            <a:r>
              <a:rPr lang="en-US" altLang="zh-CN" sz="2400" b="1" i="1" dirty="0">
                <a:solidFill>
                  <a:srgbClr val="FF0000"/>
                </a:solidFill>
                <a:latin typeface="Times New Roman" charset="0"/>
                <a:ea typeface="宋体" charset="0"/>
                <a:cs typeface="Arial" charset="0"/>
              </a:rPr>
              <a:t>p </a:t>
            </a:r>
            <a:r>
              <a:rPr lang="en-US" altLang="zh-CN" sz="2400" b="1" dirty="0">
                <a:solidFill>
                  <a:srgbClr val="FF0000"/>
                </a:solidFill>
                <a:latin typeface="Times New Roman" charset="0"/>
                <a:ea typeface="宋体" charset="0"/>
                <a:cs typeface="Arial" charset="0"/>
                <a:sym typeface="Symbol" charset="2"/>
              </a:rPr>
              <a:t> </a:t>
            </a:r>
            <a:r>
              <a:rPr lang="en-US" altLang="zh-CN" sz="2400" b="1" i="1" dirty="0">
                <a:solidFill>
                  <a:srgbClr val="FF0000"/>
                </a:solidFill>
                <a:latin typeface="Times New Roman" charset="0"/>
                <a:ea typeface="宋体" charset="0"/>
                <a:cs typeface="Arial" charset="0"/>
              </a:rPr>
              <a:t>q</a:t>
            </a:r>
            <a:r>
              <a:rPr lang="en-US" altLang="zh-CN" sz="2400" b="1" dirty="0">
                <a:solidFill>
                  <a:srgbClr val="FF0000"/>
                </a:solidFill>
                <a:latin typeface="Times New Roman" charset="0"/>
                <a:ea typeface="宋体" charset="0"/>
                <a:cs typeface="Arial" charset="0"/>
                <a:sym typeface="Symbol" charset="2"/>
              </a:rPr>
              <a:t>  </a:t>
            </a:r>
            <a:r>
              <a:rPr kumimoji="1" lang="en-US" altLang="zh-CN" sz="2400" b="1" i="1" dirty="0">
                <a:solidFill>
                  <a:srgbClr val="FF0000"/>
                </a:solidFill>
                <a:latin typeface="Times New Roman" charset="0"/>
                <a:ea typeface="宋体" charset="0"/>
                <a:cs typeface="Arial" charset="0"/>
                <a:sym typeface="Symbol" charset="2"/>
              </a:rPr>
              <a:t>r</a:t>
            </a:r>
            <a:r>
              <a:rPr kumimoji="1" lang="en-US" altLang="zh-CN" sz="2400" b="1" dirty="0">
                <a:solidFill>
                  <a:srgbClr val="FF0000"/>
                </a:solidFill>
                <a:latin typeface="Times New Roman" charset="0"/>
                <a:ea typeface="宋体" charset="0"/>
                <a:cs typeface="Arial" charset="0"/>
                <a:sym typeface="Wingdings" charset="2"/>
              </a:rPr>
              <a:t> )</a:t>
            </a:r>
            <a:r>
              <a:rPr lang="en-US" altLang="zh-CN" sz="2400" b="1" dirty="0">
                <a:solidFill>
                  <a:srgbClr val="FF0000"/>
                </a:solidFill>
                <a:latin typeface="Times New Roman" charset="0"/>
                <a:ea typeface="宋体" charset="0"/>
                <a:cs typeface="Arial" charset="0"/>
                <a:sym typeface="Symbol" charset="2"/>
              </a:rPr>
              <a:t> </a:t>
            </a:r>
          </a:p>
        </p:txBody>
      </p:sp>
    </p:spTree>
    <p:extLst>
      <p:ext uri="{BB962C8B-B14F-4D97-AF65-F5344CB8AC3E}">
        <p14:creationId xmlns:p14="http://schemas.microsoft.com/office/powerpoint/2010/main" val="15237167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36867">
                                            <p:txEl>
                                              <p:pRg st="6" end="6"/>
                                            </p:txEl>
                                          </p:spTgt>
                                        </p:tgtEl>
                                        <p:attrNameLst>
                                          <p:attrName>style.visibility</p:attrName>
                                        </p:attrNameLst>
                                      </p:cBhvr>
                                      <p:to>
                                        <p:strVal val="visible"/>
                                      </p:to>
                                    </p:set>
                                    <p:animEffect transition="in" filter="box(in)">
                                      <p:cBhvr>
                                        <p:cTn id="20" dur="500"/>
                                        <p:tgtEl>
                                          <p:spTgt spid="36867">
                                            <p:txEl>
                                              <p:pRg st="6" end="6"/>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36867">
                                            <p:txEl>
                                              <p:pRg st="7" end="7"/>
                                            </p:txEl>
                                          </p:spTgt>
                                        </p:tgtEl>
                                        <p:attrNameLst>
                                          <p:attrName>style.visibility</p:attrName>
                                        </p:attrNameLst>
                                      </p:cBhvr>
                                      <p:to>
                                        <p:strVal val="visible"/>
                                      </p:to>
                                    </p:set>
                                    <p:animEffect transition="in" filter="box(in)">
                                      <p:cBhvr>
                                        <p:cTn id="23" dur="500"/>
                                        <p:tgtEl>
                                          <p:spTgt spid="36867">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36867">
                                            <p:txEl>
                                              <p:pRg st="8" end="8"/>
                                            </p:txEl>
                                          </p:spTgt>
                                        </p:tgtEl>
                                        <p:attrNameLst>
                                          <p:attrName>style.visibility</p:attrName>
                                        </p:attrNameLst>
                                      </p:cBhvr>
                                      <p:to>
                                        <p:strVal val="visible"/>
                                      </p:to>
                                    </p:set>
                                    <p:animEffect transition="in" filter="box(in)">
                                      <p:cBhvr>
                                        <p:cTn id="28" dur="500"/>
                                        <p:tgtEl>
                                          <p:spTgt spid="36867">
                                            <p:txEl>
                                              <p:pRg st="8" end="8"/>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36867">
                                            <p:txEl>
                                              <p:pRg st="9" end="9"/>
                                            </p:txEl>
                                          </p:spTgt>
                                        </p:tgtEl>
                                        <p:attrNameLst>
                                          <p:attrName>style.visibility</p:attrName>
                                        </p:attrNameLst>
                                      </p:cBhvr>
                                      <p:to>
                                        <p:strVal val="visible"/>
                                      </p:to>
                                    </p:set>
                                    <p:animEffect transition="in" filter="box(in)">
                                      <p:cBhvr>
                                        <p:cTn id="31" dur="500"/>
                                        <p:tgtEl>
                                          <p:spTgt spid="3686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本节小结</a:t>
            </a:r>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42</a:t>
            </a:fld>
            <a:endParaRPr lang="zh-CN" altLang="en-US" dirty="0"/>
          </a:p>
        </p:txBody>
      </p:sp>
      <p:sp>
        <p:nvSpPr>
          <p:cNvPr id="5" name="文本框 4"/>
          <p:cNvSpPr txBox="1"/>
          <p:nvPr/>
        </p:nvSpPr>
        <p:spPr>
          <a:xfrm>
            <a:off x="648108" y="1700808"/>
            <a:ext cx="8388388" cy="1938992"/>
          </a:xfrm>
          <a:prstGeom prst="rect">
            <a:avLst/>
          </a:prstGeom>
          <a:noFill/>
        </p:spPr>
        <p:txBody>
          <a:bodyPr wrap="square" rtlCol="0">
            <a:spAutoFit/>
          </a:bodyPr>
          <a:lstStyle/>
          <a:p>
            <a:r>
              <a:rPr lang="zh-CN" altLang="en-US" sz="3200" b="1" dirty="0"/>
              <a:t>问题</a:t>
            </a:r>
            <a:r>
              <a:rPr lang="en-US" altLang="zh-CN" sz="3200" b="1" dirty="0"/>
              <a:t>1</a:t>
            </a:r>
            <a:r>
              <a:rPr lang="zh-CN" altLang="en-US" sz="3200" b="1" dirty="0"/>
              <a:t>：什么是命题逻辑？</a:t>
            </a:r>
            <a:endParaRPr lang="en-US" altLang="zh-CN" sz="3200" b="1" dirty="0"/>
          </a:p>
          <a:p>
            <a:pPr marL="457200" indent="-457200">
              <a:buFontTx/>
              <a:buChar char="-"/>
            </a:pPr>
            <a:r>
              <a:rPr lang="zh-CN" altLang="en-US" sz="2800" b="1" dirty="0">
                <a:solidFill>
                  <a:srgbClr val="0000CC"/>
                </a:solidFill>
                <a:latin typeface="华文仿宋" panose="02010600040101010101" pitchFamily="2" charset="-122"/>
              </a:rPr>
              <a:t>与命题真假有关的判断</a:t>
            </a:r>
            <a:endParaRPr lang="en-US" altLang="zh-CN" sz="2800" b="1" dirty="0">
              <a:solidFill>
                <a:srgbClr val="0000CC"/>
              </a:solidFill>
            </a:endParaRPr>
          </a:p>
          <a:p>
            <a:r>
              <a:rPr lang="zh-CN" altLang="en-US" sz="3200" b="1" dirty="0"/>
              <a:t>问题</a:t>
            </a:r>
            <a:r>
              <a:rPr lang="en-US" altLang="zh-CN" sz="3200" b="1" dirty="0"/>
              <a:t>2</a:t>
            </a:r>
            <a:r>
              <a:rPr lang="zh-CN" altLang="en-US" sz="3200" b="1" dirty="0"/>
              <a:t>：如何判定命题可满足？</a:t>
            </a:r>
            <a:endParaRPr lang="en-US" altLang="zh-CN" sz="3200" b="1" dirty="0"/>
          </a:p>
          <a:p>
            <a:pPr marL="457200" indent="-457200">
              <a:buFontTx/>
              <a:buChar char="-"/>
            </a:pPr>
            <a:r>
              <a:rPr lang="zh-CN" altLang="en-US" sz="2800" b="1" dirty="0">
                <a:solidFill>
                  <a:srgbClr val="0000CC"/>
                </a:solidFill>
              </a:rPr>
              <a:t>真值表与逻辑等价；范式与主范式</a:t>
            </a:r>
            <a:endParaRPr lang="en-US" altLang="zh-CN" sz="2800" b="1" dirty="0">
              <a:solidFill>
                <a:srgbClr val="0000CC"/>
              </a:solidFill>
            </a:endParaRPr>
          </a:p>
        </p:txBody>
      </p:sp>
    </p:spTree>
    <p:extLst>
      <p:ext uri="{BB962C8B-B14F-4D97-AF65-F5344CB8AC3E}">
        <p14:creationId xmlns:p14="http://schemas.microsoft.com/office/powerpoint/2010/main" val="32630551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normAutofit/>
          </a:bodyPr>
          <a:lstStyle/>
          <a:p>
            <a:pPr>
              <a:lnSpc>
                <a:spcPct val="120000"/>
              </a:lnSpc>
              <a:spcBef>
                <a:spcPct val="30000"/>
              </a:spcBef>
            </a:pPr>
            <a:r>
              <a:rPr lang="zh-CN" altLang="en-US" dirty="0">
                <a:latin typeface="华文仿宋" panose="02010600040101010101" pitchFamily="2" charset="-122"/>
                <a:ea typeface="华文仿宋" panose="02010600040101010101" pitchFamily="2" charset="-122"/>
              </a:rPr>
              <a:t>命题逻辑就是涉及命题的逻辑领域</a:t>
            </a:r>
          </a:p>
        </p:txBody>
      </p:sp>
      <p:sp>
        <p:nvSpPr>
          <p:cNvPr id="2" name="标题 1"/>
          <p:cNvSpPr>
            <a:spLocks noGrp="1"/>
          </p:cNvSpPr>
          <p:nvPr>
            <p:ph type="title"/>
          </p:nvPr>
        </p:nvSpPr>
        <p:spPr/>
        <p:txBody>
          <a:bodyPr/>
          <a:lstStyle/>
          <a:p>
            <a:r>
              <a:rPr lang="zh-CN" altLang="en-US" dirty="0"/>
              <a:t>本节小结</a:t>
            </a:r>
          </a:p>
        </p:txBody>
      </p:sp>
      <p:sp>
        <p:nvSpPr>
          <p:cNvPr id="4" name="矩形 3">
            <a:extLst>
              <a:ext uri="{FF2B5EF4-FFF2-40B4-BE49-F238E27FC236}">
                <a16:creationId xmlns:a16="http://schemas.microsoft.com/office/drawing/2014/main" id="{D52A2FCC-29D8-4262-AD8F-5A5CA751C3F2}"/>
              </a:ext>
            </a:extLst>
          </p:cNvPr>
          <p:cNvSpPr/>
          <p:nvPr/>
        </p:nvSpPr>
        <p:spPr>
          <a:xfrm>
            <a:off x="827584" y="2341117"/>
            <a:ext cx="8153400" cy="3477875"/>
          </a:xfrm>
          <a:prstGeom prst="rect">
            <a:avLst/>
          </a:prstGeom>
        </p:spPr>
        <p:txBody>
          <a:bodyPr wrap="square">
            <a:spAutoFit/>
          </a:bodyPr>
          <a:lstStyle/>
          <a:p>
            <a:r>
              <a:rPr lang="zh-CN" altLang="en-US" sz="2000" b="1" dirty="0">
                <a:solidFill>
                  <a:srgbClr val="202122"/>
                </a:solidFill>
                <a:latin typeface="Arial" panose="020B0604020202020204" pitchFamily="34" charset="0"/>
              </a:rPr>
              <a:t>命题逻辑是逻辑学的一个分支。它也称为命题演算、句子演算、句子逻辑，有时也称为零阶逻辑。它涉及命题（可以是真或假）和命题之间的关系，包括基于它们的论证的构建。</a:t>
            </a:r>
            <a:endParaRPr lang="en-US" altLang="zh-CN" sz="2000" b="1" dirty="0">
              <a:solidFill>
                <a:srgbClr val="202122"/>
              </a:solidFill>
              <a:latin typeface="Arial" panose="020B0604020202020204" pitchFamily="34" charset="0"/>
            </a:endParaRPr>
          </a:p>
          <a:p>
            <a:endParaRPr lang="en-US" altLang="zh-CN" sz="2000" b="1" dirty="0">
              <a:solidFill>
                <a:srgbClr val="202122"/>
              </a:solidFill>
              <a:latin typeface="Arial" panose="020B0604020202020204" pitchFamily="34" charset="0"/>
            </a:endParaRPr>
          </a:p>
          <a:p>
            <a:r>
              <a:rPr lang="zh-CN" altLang="en-US" sz="2000" b="1" dirty="0">
                <a:solidFill>
                  <a:srgbClr val="202122"/>
                </a:solidFill>
                <a:latin typeface="Arial" panose="020B0604020202020204" pitchFamily="34" charset="0"/>
              </a:rPr>
              <a:t>与一阶逻辑不同，命题逻辑不处理非逻辑对象、以及关于它们的谓词或量词。然而，命题逻辑的所有机制都包含在一阶逻辑和高阶逻辑中。从这个意义上说，命题逻辑是一阶逻辑和高阶逻辑的基础。</a:t>
            </a:r>
            <a:endParaRPr lang="en-US" altLang="zh-CN" sz="2000" b="1" dirty="0">
              <a:solidFill>
                <a:srgbClr val="202122"/>
              </a:solidFill>
              <a:latin typeface="Arial" panose="020B0604020202020204" pitchFamily="34" charset="0"/>
            </a:endParaRPr>
          </a:p>
          <a:p>
            <a:endParaRPr lang="en-US" altLang="zh-CN" sz="2000" b="1" dirty="0">
              <a:solidFill>
                <a:srgbClr val="202122"/>
              </a:solidFill>
              <a:latin typeface="Arial" panose="020B0604020202020204" pitchFamily="34" charset="0"/>
            </a:endParaRPr>
          </a:p>
          <a:p>
            <a:r>
              <a:rPr lang="zh-CN" altLang="en-US" sz="2000" b="1" dirty="0">
                <a:solidFill>
                  <a:srgbClr val="202122"/>
                </a:solidFill>
                <a:latin typeface="Arial" panose="020B0604020202020204" pitchFamily="34" charset="0"/>
              </a:rPr>
              <a:t>命题逻辑是一个形式系统</a:t>
            </a:r>
            <a:r>
              <a:rPr lang="en-US" altLang="zh-CN" sz="2000" b="1" dirty="0">
                <a:solidFill>
                  <a:srgbClr val="202122"/>
                </a:solidFill>
                <a:latin typeface="Arial" panose="020B0604020202020204" pitchFamily="34" charset="0"/>
              </a:rPr>
              <a:t>, </a:t>
            </a:r>
            <a:r>
              <a:rPr lang="zh-CN" altLang="en-US" sz="2000" b="1" dirty="0">
                <a:solidFill>
                  <a:srgbClr val="202122"/>
                </a:solidFill>
                <a:latin typeface="Arial" panose="020B0604020202020204" pitchFamily="34" charset="0"/>
              </a:rPr>
              <a:t>有可以由以逻辑运算符结合原子命题来构成代表“命题”的公式，以及允许某些公式建构成“定理”的一套形式“证明规则”。</a:t>
            </a:r>
          </a:p>
        </p:txBody>
      </p:sp>
    </p:spTree>
    <p:extLst>
      <p:ext uri="{BB962C8B-B14F-4D97-AF65-F5344CB8AC3E}">
        <p14:creationId xmlns:p14="http://schemas.microsoft.com/office/powerpoint/2010/main" val="30360959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p:txBody>
          <a:bodyPr/>
          <a:lstStyle/>
          <a:p>
            <a:r>
              <a:rPr lang="zh-CN" altLang="en-US"/>
              <a:t>作业</a:t>
            </a:r>
          </a:p>
        </p:txBody>
      </p:sp>
      <p:sp>
        <p:nvSpPr>
          <p:cNvPr id="45059" name="内容占位符 2"/>
          <p:cNvSpPr>
            <a:spLocks noGrp="1"/>
          </p:cNvSpPr>
          <p:nvPr>
            <p:ph idx="1"/>
          </p:nvPr>
        </p:nvSpPr>
        <p:spPr/>
        <p:txBody>
          <a:bodyPr/>
          <a:lstStyle/>
          <a:p>
            <a:r>
              <a:rPr lang="zh-CN" altLang="en-US" dirty="0"/>
              <a:t>见课程主页</a:t>
            </a:r>
            <a:endParaRPr lang="en-US" altLang="zh-CN" dirty="0"/>
          </a:p>
        </p:txBody>
      </p:sp>
    </p:spTree>
    <p:extLst>
      <p:ext uri="{BB962C8B-B14F-4D97-AF65-F5344CB8AC3E}">
        <p14:creationId xmlns:p14="http://schemas.microsoft.com/office/powerpoint/2010/main" val="3345885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逻辑</a:t>
            </a:r>
          </a:p>
        </p:txBody>
      </p:sp>
      <p:sp>
        <p:nvSpPr>
          <p:cNvPr id="3" name="内容占位符 2"/>
          <p:cNvSpPr>
            <a:spLocks noGrp="1"/>
          </p:cNvSpPr>
          <p:nvPr>
            <p:ph sz="quarter" idx="1"/>
          </p:nvPr>
        </p:nvSpPr>
        <p:spPr/>
        <p:txBody>
          <a:bodyPr>
            <a:normAutofit/>
          </a:bodyPr>
          <a:lstStyle/>
          <a:p>
            <a:r>
              <a:rPr lang="zh-CN" altLang="en-US" dirty="0"/>
              <a:t>日常生活中的逻辑：</a:t>
            </a:r>
            <a:endParaRPr lang="en-US" altLang="zh-CN" dirty="0"/>
          </a:p>
          <a:p>
            <a:pPr lvl="1"/>
            <a:r>
              <a:rPr lang="zh-CN" altLang="en-US" dirty="0"/>
              <a:t>父子对话：</a:t>
            </a:r>
            <a:endParaRPr lang="en-US" altLang="zh-CN" dirty="0"/>
          </a:p>
          <a:p>
            <a:pPr lvl="2"/>
            <a:r>
              <a:rPr lang="zh-CN" altLang="en-US" sz="2400" dirty="0"/>
              <a:t>子：爸爸，我要玩游戏</a:t>
            </a:r>
            <a:endParaRPr lang="en-US" altLang="zh-CN" sz="2400" dirty="0"/>
          </a:p>
          <a:p>
            <a:pPr lvl="2"/>
            <a:r>
              <a:rPr lang="zh-CN" altLang="en-US" sz="2400" dirty="0"/>
              <a:t>父：不做完作业不能玩</a:t>
            </a:r>
            <a:endParaRPr lang="en-US" altLang="zh-CN" sz="2400" dirty="0"/>
          </a:p>
          <a:p>
            <a:pPr lvl="2"/>
            <a:endParaRPr lang="en-US" altLang="zh-CN" sz="2400" dirty="0"/>
          </a:p>
          <a:p>
            <a:pPr lvl="1"/>
            <a:r>
              <a:rPr lang="zh-CN" altLang="en-US" dirty="0"/>
              <a:t>如果以</a:t>
            </a:r>
            <a:r>
              <a:rPr lang="en-US" altLang="zh-CN" dirty="0"/>
              <a:t>p</a:t>
            </a:r>
            <a:r>
              <a:rPr lang="zh-CN" altLang="en-US" dirty="0"/>
              <a:t>表示“做完作业”，</a:t>
            </a:r>
            <a:r>
              <a:rPr lang="en-US" altLang="zh-CN" dirty="0"/>
              <a:t>q</a:t>
            </a:r>
            <a:r>
              <a:rPr lang="zh-CN" altLang="en-US" dirty="0"/>
              <a:t>表示“玩游戏”：</a:t>
            </a:r>
            <a:endParaRPr lang="en-US" altLang="zh-CN" dirty="0"/>
          </a:p>
          <a:p>
            <a:pPr lvl="2"/>
            <a:r>
              <a:rPr lang="zh-CN" altLang="en-US" sz="2400" dirty="0"/>
              <a:t>常理：</a:t>
            </a:r>
            <a:r>
              <a:rPr kumimoji="1" lang="en-US" altLang="zh-CN" sz="2400" i="1" dirty="0">
                <a:latin typeface="Times New Roman" panose="02020603050405020304" pitchFamily="18" charset="0"/>
              </a:rPr>
              <a:t> </a:t>
            </a:r>
            <a:r>
              <a:rPr kumimoji="1" lang="en-US" altLang="zh-CN" sz="2400" i="1" dirty="0" err="1">
                <a:latin typeface="Times New Roman" panose="02020603050405020304" pitchFamily="18" charset="0"/>
              </a:rPr>
              <a:t>p</a:t>
            </a:r>
            <a:r>
              <a:rPr kumimoji="1" lang="en-US" altLang="zh-CN" sz="2400" dirty="0" err="1">
                <a:latin typeface="Times New Roman" panose="02020603050405020304" pitchFamily="18" charset="0"/>
                <a:sym typeface="Symbol" panose="05050102010706020507" pitchFamily="18" charset="2"/>
              </a:rPr>
              <a:t></a:t>
            </a:r>
            <a:r>
              <a:rPr kumimoji="1" lang="en-US" altLang="zh-CN" sz="2400" i="1" dirty="0" err="1">
                <a:latin typeface="Times New Roman" panose="02020603050405020304" pitchFamily="18" charset="0"/>
                <a:sym typeface="Symbol" panose="05050102010706020507" pitchFamily="18" charset="2"/>
              </a:rPr>
              <a:t>q</a:t>
            </a:r>
            <a:endParaRPr lang="en-US" altLang="zh-CN" sz="2400" dirty="0"/>
          </a:p>
          <a:p>
            <a:pPr lvl="2"/>
            <a:r>
              <a:rPr lang="zh-CN" altLang="en-US" sz="2400" dirty="0"/>
              <a:t>数学：</a:t>
            </a:r>
            <a:r>
              <a:rPr lang="zh-CN" altLang="en-US" sz="2400" dirty="0">
                <a:sym typeface="Symbol" panose="05050102010706020507" pitchFamily="18" charset="2"/>
              </a:rPr>
              <a:t></a:t>
            </a:r>
            <a:r>
              <a:rPr kumimoji="1" lang="en-US" altLang="zh-CN" sz="2400" i="1" dirty="0">
                <a:latin typeface="Times New Roman" panose="02020603050405020304" pitchFamily="18" charset="0"/>
              </a:rPr>
              <a:t> p</a:t>
            </a:r>
            <a:r>
              <a:rPr kumimoji="1" lang="en-US" altLang="zh-CN" sz="2400" dirty="0">
                <a:latin typeface="Times New Roman" panose="02020603050405020304" pitchFamily="18" charset="0"/>
                <a:sym typeface="Symbol" panose="05050102010706020507" pitchFamily="18" charset="2"/>
              </a:rPr>
              <a:t> </a:t>
            </a:r>
            <a:r>
              <a:rPr lang="zh-CN" altLang="en-US" sz="2400" dirty="0">
                <a:sym typeface="Symbol" panose="05050102010706020507" pitchFamily="18" charset="2"/>
              </a:rPr>
              <a:t> </a:t>
            </a:r>
            <a:r>
              <a:rPr kumimoji="1" lang="en-US" altLang="zh-CN" sz="2400" i="1" dirty="0">
                <a:latin typeface="Times New Roman" panose="02020603050405020304" pitchFamily="18" charset="0"/>
                <a:sym typeface="Symbol" panose="05050102010706020507" pitchFamily="18" charset="2"/>
              </a:rPr>
              <a:t>q</a:t>
            </a:r>
            <a:r>
              <a:rPr kumimoji="1" lang="zh-CN" altLang="en-US" sz="2400" dirty="0">
                <a:latin typeface="Times New Roman" panose="02020603050405020304" pitchFamily="18" charset="0"/>
                <a:sym typeface="Symbol" panose="05050102010706020507" pitchFamily="18" charset="2"/>
              </a:rPr>
              <a:t>（等价命题：</a:t>
            </a:r>
            <a:r>
              <a:rPr kumimoji="1" lang="en-US" altLang="zh-CN" sz="2400" i="1" dirty="0" err="1">
                <a:latin typeface="Times New Roman" panose="02020603050405020304" pitchFamily="18" charset="0"/>
                <a:sym typeface="Symbol" panose="05050102010706020507" pitchFamily="18" charset="2"/>
              </a:rPr>
              <a:t>q</a:t>
            </a:r>
            <a:r>
              <a:rPr kumimoji="1" lang="en-US" altLang="zh-CN" sz="2400" dirty="0" err="1">
                <a:latin typeface="Times New Roman" panose="02020603050405020304" pitchFamily="18" charset="0"/>
                <a:sym typeface="Symbol" panose="05050102010706020507" pitchFamily="18" charset="2"/>
              </a:rPr>
              <a:t></a:t>
            </a:r>
            <a:r>
              <a:rPr kumimoji="1" lang="en-US" altLang="zh-CN" sz="2400" i="1" dirty="0" err="1">
                <a:latin typeface="Times New Roman" panose="02020603050405020304" pitchFamily="18" charset="0"/>
              </a:rPr>
              <a:t>p</a:t>
            </a:r>
            <a:r>
              <a:rPr lang="zh-CN" altLang="en-US" sz="2400" dirty="0"/>
              <a:t>）</a:t>
            </a:r>
            <a:endParaRPr lang="en-US" altLang="zh-CN" sz="2400" dirty="0"/>
          </a:p>
          <a:p>
            <a:pPr lvl="2"/>
            <a:endParaRPr lang="en-US" altLang="zh-CN" sz="2400" dirty="0"/>
          </a:p>
        </p:txBody>
      </p:sp>
      <p:sp>
        <p:nvSpPr>
          <p:cNvPr id="4" name="灯片编号占位符 3"/>
          <p:cNvSpPr>
            <a:spLocks noGrp="1"/>
          </p:cNvSpPr>
          <p:nvPr>
            <p:ph type="sldNum" sz="quarter" idx="12"/>
          </p:nvPr>
        </p:nvSpPr>
        <p:spPr/>
        <p:txBody>
          <a:bodyPr>
            <a:normAutofit fontScale="85000" lnSpcReduction="20000"/>
          </a:bodyPr>
          <a:lstStyle/>
          <a:p>
            <a:fld id="{0C913308-F349-4B6D-A68A-DD1791B4A57B}" type="slidenum">
              <a:rPr lang="zh-CN" altLang="en-US" smtClean="0"/>
              <a:t>5</a:t>
            </a:fld>
            <a:endParaRPr lang="zh-CN" altLang="en-US" dirty="0"/>
          </a:p>
        </p:txBody>
      </p:sp>
    </p:spTree>
    <p:extLst>
      <p:ext uri="{BB962C8B-B14F-4D97-AF65-F5344CB8AC3E}">
        <p14:creationId xmlns:p14="http://schemas.microsoft.com/office/powerpoint/2010/main" val="790966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dirty="0"/>
              <a:t>命题</a:t>
            </a:r>
          </a:p>
        </p:txBody>
      </p:sp>
      <p:sp>
        <p:nvSpPr>
          <p:cNvPr id="24579" name="内容占位符 2"/>
          <p:cNvSpPr>
            <a:spLocks noGrp="1"/>
          </p:cNvSpPr>
          <p:nvPr>
            <p:ph idx="1"/>
          </p:nvPr>
        </p:nvSpPr>
        <p:spPr>
          <a:xfrm>
            <a:off x="457200" y="1600200"/>
            <a:ext cx="8229600" cy="1181100"/>
          </a:xfrm>
        </p:spPr>
        <p:txBody>
          <a:bodyPr>
            <a:normAutofit fontScale="92500" lnSpcReduction="20000"/>
          </a:bodyPr>
          <a:lstStyle/>
          <a:p>
            <a:r>
              <a:rPr lang="zh-CN" altLang="en-US" dirty="0"/>
              <a:t>命题（</a:t>
            </a:r>
            <a:r>
              <a:rPr lang="en-US" altLang="zh-CN" dirty="0"/>
              <a:t>proposition</a:t>
            </a:r>
            <a:r>
              <a:rPr lang="zh-CN" altLang="en-US" dirty="0"/>
              <a:t>）是无法严格定义的，一般可用如下解释 </a:t>
            </a:r>
            <a:br>
              <a:rPr lang="zh-CN" altLang="en-US" dirty="0"/>
            </a:br>
            <a:endParaRPr lang="zh-CN" altLang="en-US" dirty="0"/>
          </a:p>
        </p:txBody>
      </p:sp>
      <p:pic>
        <p:nvPicPr>
          <p:cNvPr id="24580"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5900" y="2997200"/>
            <a:ext cx="878205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4281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611188" y="1610519"/>
            <a:ext cx="7786687" cy="4862512"/>
          </a:xfrm>
        </p:spPr>
        <p:txBody>
          <a:bodyPr/>
          <a:lstStyle/>
          <a:p>
            <a:pPr eaLnBrk="1" hangingPunct="1">
              <a:spcBef>
                <a:spcPct val="30000"/>
              </a:spcBef>
            </a:pPr>
            <a:r>
              <a:rPr lang="zh-CN" altLang="en-US" sz="2400" dirty="0">
                <a:solidFill>
                  <a:srgbClr val="FF0000"/>
                </a:solidFill>
                <a:latin typeface="华文仿宋" panose="02010600040101010101" pitchFamily="2" charset="-122"/>
                <a:ea typeface="华文仿宋" panose="02010600040101010101" pitchFamily="2" charset="-122"/>
              </a:rPr>
              <a:t>命题指</a:t>
            </a:r>
            <a:r>
              <a:rPr lang="zh-CN" altLang="en-US" sz="2400" b="1" dirty="0">
                <a:solidFill>
                  <a:srgbClr val="FF0000"/>
                </a:solidFill>
                <a:latin typeface="华文仿宋" panose="02010600040101010101" pitchFamily="2" charset="-122"/>
                <a:ea typeface="华文仿宋" panose="02010600040101010101" pitchFamily="2" charset="-122"/>
              </a:rPr>
              <a:t>可以</a:t>
            </a:r>
            <a:r>
              <a:rPr lang="zh-CN" altLang="en-US" sz="2400" dirty="0">
                <a:solidFill>
                  <a:srgbClr val="FF0000"/>
                </a:solidFill>
                <a:latin typeface="华文仿宋" panose="02010600040101010101" pitchFamily="2" charset="-122"/>
                <a:ea typeface="华文仿宋" panose="02010600040101010101" pitchFamily="2" charset="-122"/>
              </a:rPr>
              <a:t>判断真假的陈述句</a:t>
            </a:r>
          </a:p>
          <a:p>
            <a:pPr eaLnBrk="1" hangingPunct="1">
              <a:spcBef>
                <a:spcPct val="30000"/>
              </a:spcBef>
            </a:pPr>
            <a:r>
              <a:rPr lang="zh-CN" altLang="en-US" sz="2400" dirty="0">
                <a:latin typeface="华文仿宋" panose="02010600040101010101" pitchFamily="2" charset="-122"/>
                <a:ea typeface="华文仿宋" panose="02010600040101010101" pitchFamily="2" charset="-122"/>
              </a:rPr>
              <a:t>判断下列句子是否为命题</a:t>
            </a: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税收下降了</a:t>
            </a:r>
            <a:r>
              <a:rPr lang="en-US" altLang="zh-CN" sz="2000" dirty="0">
                <a:latin typeface="华文仿宋" panose="02010600040101010101" pitchFamily="2" charset="-122"/>
                <a:ea typeface="华文仿宋" panose="02010600040101010101" pitchFamily="2" charset="-122"/>
              </a:rPr>
              <a:t> </a:t>
            </a: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我的收入上升了</a:t>
            </a:r>
            <a:endParaRPr lang="en-US" altLang="zh-CN" sz="2000" dirty="0">
              <a:latin typeface="华文仿宋" panose="02010600040101010101" pitchFamily="2" charset="-122"/>
              <a:ea typeface="华文仿宋" panose="02010600040101010101" pitchFamily="2" charset="-122"/>
            </a:endParaRP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今天是星期五</a:t>
            </a: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你会说英语吗</a:t>
            </a:r>
            <a:r>
              <a:rPr lang="en-US" altLang="zh-CN" sz="2000" dirty="0">
                <a:latin typeface="华文仿宋" panose="02010600040101010101" pitchFamily="2" charset="-122"/>
                <a:ea typeface="华文仿宋" panose="02010600040101010101" pitchFamily="2" charset="-122"/>
              </a:rPr>
              <a:t>?</a:t>
            </a:r>
          </a:p>
          <a:p>
            <a:pPr lvl="1" eaLnBrk="1" hangingPunct="1">
              <a:spcBef>
                <a:spcPct val="30000"/>
              </a:spcBef>
            </a:pPr>
            <a:r>
              <a:rPr lang="en-US" altLang="zh-CN" sz="2000" dirty="0">
                <a:latin typeface="华文仿宋" panose="02010600040101010101" pitchFamily="2" charset="-122"/>
                <a:ea typeface="华文仿宋" panose="02010600040101010101" pitchFamily="2" charset="-122"/>
              </a:rPr>
              <a:t>3-x=5</a:t>
            </a: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我们走吧</a:t>
            </a:r>
            <a:r>
              <a:rPr lang="en-US" altLang="zh-CN" sz="2000" dirty="0">
                <a:latin typeface="华文仿宋" panose="02010600040101010101" pitchFamily="2" charset="-122"/>
                <a:ea typeface="华文仿宋" panose="02010600040101010101" pitchFamily="2" charset="-122"/>
              </a:rPr>
              <a:t>!</a:t>
            </a: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任一足够大的偶数一定可以表示为两个素数之和。</a:t>
            </a:r>
            <a:endParaRPr lang="en-US" altLang="zh-CN" sz="2000" dirty="0">
              <a:latin typeface="华文仿宋" panose="02010600040101010101" pitchFamily="2" charset="-122"/>
              <a:ea typeface="华文仿宋" panose="02010600040101010101" pitchFamily="2" charset="-122"/>
            </a:endParaRPr>
          </a:p>
          <a:p>
            <a:pPr lvl="1" eaLnBrk="1" hangingPunct="1">
              <a:spcBef>
                <a:spcPct val="30000"/>
              </a:spcBef>
            </a:pPr>
            <a:r>
              <a:rPr lang="zh-CN" altLang="en-US" sz="2000" dirty="0">
                <a:latin typeface="华文仿宋" panose="02010600040101010101" pitchFamily="2" charset="-122"/>
                <a:ea typeface="华文仿宋" panose="02010600040101010101" pitchFamily="2" charset="-122"/>
              </a:rPr>
              <a:t>他是个多好的人呀！</a:t>
            </a:r>
          </a:p>
          <a:p>
            <a:pPr lvl="1" eaLnBrk="1" hangingPunct="1">
              <a:spcBef>
                <a:spcPct val="30000"/>
              </a:spcBef>
            </a:pPr>
            <a:r>
              <a:rPr lang="en-US" altLang="zh-CN" sz="2000" dirty="0">
                <a:latin typeface="华文仿宋" panose="02010600040101010101" pitchFamily="2" charset="-122"/>
                <a:ea typeface="华文仿宋" panose="02010600040101010101" pitchFamily="2" charset="-122"/>
              </a:rPr>
              <a:t>“</a:t>
            </a:r>
            <a:r>
              <a:rPr lang="zh-CN" altLang="en-US" sz="2000" dirty="0">
                <a:latin typeface="华文仿宋" panose="02010600040101010101" pitchFamily="2" charset="-122"/>
                <a:ea typeface="华文仿宋" panose="02010600040101010101" pitchFamily="2" charset="-122"/>
              </a:rPr>
              <a:t>我现在说的是假话。”</a:t>
            </a:r>
            <a:endParaRPr lang="en-US" altLang="zh-CN" sz="1700" dirty="0">
              <a:latin typeface="华文仿宋" panose="02010600040101010101" pitchFamily="2" charset="-122"/>
              <a:ea typeface="华文仿宋" panose="02010600040101010101" pitchFamily="2" charset="-122"/>
            </a:endParaRPr>
          </a:p>
        </p:txBody>
      </p:sp>
      <p:sp>
        <p:nvSpPr>
          <p:cNvPr id="62468" name="Text Box 4"/>
          <p:cNvSpPr txBox="1">
            <a:spLocks noChangeArrowheads="1"/>
          </p:cNvSpPr>
          <p:nvPr/>
        </p:nvSpPr>
        <p:spPr bwMode="auto">
          <a:xfrm>
            <a:off x="610028" y="2636912"/>
            <a:ext cx="790575"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a:p>
            <a:pPr eaLnBrk="1" hangingPunct="1">
              <a:spcBef>
                <a:spcPct val="5000"/>
              </a:spcBef>
              <a:buClrTx/>
              <a:buSzTx/>
              <a:buFontTx/>
              <a:buNone/>
            </a:pPr>
            <a:r>
              <a:rPr lang="zh-CN" altLang="en-US" sz="2400" dirty="0">
                <a:solidFill>
                  <a:srgbClr val="FF0000"/>
                </a:solidFill>
                <a:latin typeface="Arial" panose="020B0604020202020204" pitchFamily="34" charset="0"/>
                <a:ea typeface="宋体" panose="02010600030101010101" pitchFamily="2" charset="-122"/>
                <a:sym typeface="Wingdings" panose="05000000000000000000" pitchFamily="2" charset="2"/>
              </a:rPr>
              <a:t></a:t>
            </a:r>
          </a:p>
        </p:txBody>
      </p:sp>
      <p:sp>
        <p:nvSpPr>
          <p:cNvPr id="2" name="标题 1"/>
          <p:cNvSpPr>
            <a:spLocks noGrp="1"/>
          </p:cNvSpPr>
          <p:nvPr>
            <p:ph type="title"/>
          </p:nvPr>
        </p:nvSpPr>
        <p:spPr/>
        <p:txBody>
          <a:bodyPr/>
          <a:lstStyle/>
          <a:p>
            <a:r>
              <a:rPr lang="zh-CN" altLang="en-US" dirty="0"/>
              <a:t>命题</a:t>
            </a:r>
          </a:p>
        </p:txBody>
      </p:sp>
    </p:spTree>
    <p:extLst>
      <p:ext uri="{BB962C8B-B14F-4D97-AF65-F5344CB8AC3E}">
        <p14:creationId xmlns:p14="http://schemas.microsoft.com/office/powerpoint/2010/main" val="402872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60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60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60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60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0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60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60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62468"/>
                                        </p:tgtEl>
                                        <p:attrNameLst>
                                          <p:attrName>style.visibility</p:attrName>
                                        </p:attrNameLst>
                                      </p:cBhvr>
                                      <p:to>
                                        <p:strVal val="visible"/>
                                      </p:to>
                                    </p:set>
                                    <p:animEffect transition="in" filter="slide(fromBottom)">
                                      <p:cBhvr>
                                        <p:cTn id="29" dur="5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p:txBody>
          <a:bodyPr>
            <a:normAutofit/>
          </a:bodyPr>
          <a:lstStyle/>
          <a:p>
            <a:pPr eaLnBrk="1" hangingPunct="1">
              <a:lnSpc>
                <a:spcPct val="120000"/>
              </a:lnSpc>
              <a:spcBef>
                <a:spcPct val="30000"/>
              </a:spcBef>
            </a:pPr>
            <a:r>
              <a:rPr lang="zh-CN" altLang="en-US" dirty="0">
                <a:latin typeface="华文仿宋" panose="02010600040101010101" pitchFamily="2" charset="-122"/>
                <a:ea typeface="华文仿宋" panose="02010600040101010101" pitchFamily="2" charset="-122"/>
              </a:rPr>
              <a:t>命题变元：代表命题的变量</a:t>
            </a:r>
          </a:p>
          <a:p>
            <a:pPr lvl="1">
              <a:lnSpc>
                <a:spcPct val="120000"/>
              </a:lnSpc>
              <a:spcBef>
                <a:spcPct val="30000"/>
              </a:spcBef>
            </a:pPr>
            <a:r>
              <a:rPr lang="zh-CN" altLang="en-US" dirty="0">
                <a:latin typeface="华文仿宋" panose="02010600040101010101" pitchFamily="2" charset="-122"/>
                <a:ea typeface="华文仿宋" panose="02010600040101010101" pitchFamily="2" charset="-122"/>
              </a:rPr>
              <a:t>常用小写字母表示，如： </a:t>
            </a:r>
            <a:r>
              <a:rPr lang="en-US" altLang="zh-CN" dirty="0">
                <a:latin typeface="华文仿宋" panose="02010600040101010101" pitchFamily="2" charset="-122"/>
                <a:ea typeface="华文仿宋" panose="02010600040101010101" pitchFamily="2" charset="-122"/>
              </a:rPr>
              <a:t>p, q, r</a:t>
            </a:r>
          </a:p>
          <a:p>
            <a:pPr lvl="1">
              <a:lnSpc>
                <a:spcPct val="120000"/>
              </a:lnSpc>
              <a:spcBef>
                <a:spcPct val="30000"/>
              </a:spcBef>
            </a:pPr>
            <a:endParaRPr lang="en-US" altLang="zh-CN" dirty="0">
              <a:latin typeface="华文仿宋" panose="02010600040101010101" pitchFamily="2" charset="-122"/>
              <a:ea typeface="华文仿宋" panose="02010600040101010101" pitchFamily="2" charset="-122"/>
            </a:endParaRPr>
          </a:p>
          <a:p>
            <a:pPr eaLnBrk="1" hangingPunct="1">
              <a:lnSpc>
                <a:spcPct val="120000"/>
              </a:lnSpc>
              <a:spcBef>
                <a:spcPct val="30000"/>
              </a:spcBef>
            </a:pPr>
            <a:r>
              <a:rPr lang="zh-CN" altLang="en-US" dirty="0">
                <a:latin typeface="华文仿宋" panose="02010600040101010101" pitchFamily="2" charset="-122"/>
                <a:ea typeface="华文仿宋" panose="02010600040101010101" pitchFamily="2" charset="-122"/>
              </a:rPr>
              <a:t>命题变元的取值范围为： </a:t>
            </a:r>
            <a:r>
              <a:rPr lang="en-US" altLang="zh-CN" dirty="0">
                <a:latin typeface="华文仿宋" panose="02010600040101010101" pitchFamily="2" charset="-122"/>
                <a:ea typeface="华文仿宋" panose="02010600040101010101" pitchFamily="2" charset="-122"/>
              </a:rPr>
              <a:t>{T, F}</a:t>
            </a:r>
            <a:endParaRPr lang="zh-CN" altLang="en-US" dirty="0">
              <a:latin typeface="华文仿宋" panose="02010600040101010101" pitchFamily="2" charset="-122"/>
              <a:ea typeface="华文仿宋" panose="02010600040101010101" pitchFamily="2" charset="-122"/>
            </a:endParaRPr>
          </a:p>
          <a:p>
            <a:pPr lvl="1" eaLnBrk="1" hangingPunct="1">
              <a:lnSpc>
                <a:spcPct val="120000"/>
              </a:lnSpc>
              <a:spcBef>
                <a:spcPct val="30000"/>
              </a:spcBef>
            </a:pPr>
            <a:r>
              <a:rPr lang="en-US" altLang="zh-CN" dirty="0">
                <a:latin typeface="华文仿宋" panose="02010600040101010101" pitchFamily="2" charset="-122"/>
                <a:ea typeface="华文仿宋" panose="02010600040101010101" pitchFamily="2" charset="-122"/>
              </a:rPr>
              <a:t>p: </a:t>
            </a:r>
            <a:r>
              <a:rPr lang="zh-CN" altLang="en-US" dirty="0">
                <a:latin typeface="华文仿宋" panose="02010600040101010101" pitchFamily="2" charset="-122"/>
                <a:ea typeface="华文仿宋" panose="02010600040101010101" pitchFamily="2" charset="-122"/>
              </a:rPr>
              <a:t>今天是周六（</a:t>
            </a:r>
            <a:r>
              <a:rPr lang="en-US" altLang="zh-CN" dirty="0">
                <a:latin typeface="华文仿宋" panose="02010600040101010101" pitchFamily="2" charset="-122"/>
                <a:ea typeface="华文仿宋" panose="02010600040101010101" pitchFamily="2" charset="-122"/>
              </a:rPr>
              <a:t>p=F</a:t>
            </a:r>
            <a:r>
              <a:rPr lang="zh-CN" altLang="en-US" dirty="0">
                <a:latin typeface="华文仿宋" panose="02010600040101010101" pitchFamily="2" charset="-122"/>
                <a:ea typeface="华文仿宋" panose="02010600040101010101" pitchFamily="2" charset="-122"/>
              </a:rPr>
              <a:t>）</a:t>
            </a:r>
          </a:p>
          <a:p>
            <a:pPr lvl="1" eaLnBrk="1" hangingPunct="1">
              <a:lnSpc>
                <a:spcPct val="120000"/>
              </a:lnSpc>
              <a:spcBef>
                <a:spcPct val="30000"/>
              </a:spcBef>
            </a:pPr>
            <a:r>
              <a:rPr lang="en-US" altLang="zh-CN" dirty="0">
                <a:latin typeface="华文仿宋" panose="02010600040101010101" pitchFamily="2" charset="-122"/>
                <a:ea typeface="华文仿宋" panose="02010600040101010101" pitchFamily="2" charset="-122"/>
              </a:rPr>
              <a:t>q: 2+2=4 </a:t>
            </a:r>
            <a:r>
              <a:rPr lang="zh-CN" altLang="en-US" dirty="0">
                <a:latin typeface="华文仿宋" panose="02010600040101010101" pitchFamily="2" charset="-122"/>
                <a:ea typeface="华文仿宋" panose="02010600040101010101" pitchFamily="2" charset="-122"/>
              </a:rPr>
              <a:t>（</a:t>
            </a:r>
            <a:r>
              <a:rPr lang="en-US" altLang="zh-CN" dirty="0">
                <a:latin typeface="华文仿宋" panose="02010600040101010101" pitchFamily="2" charset="-122"/>
                <a:ea typeface="华文仿宋" panose="02010600040101010101" pitchFamily="2" charset="-122"/>
              </a:rPr>
              <a:t>q</a:t>
            </a:r>
            <a:r>
              <a:rPr lang="en-US" altLang="zh-CN" i="1" dirty="0">
                <a:latin typeface="华文仿宋" panose="02010600040101010101" pitchFamily="2" charset="-122"/>
                <a:ea typeface="华文仿宋" panose="02010600040101010101" pitchFamily="2" charset="-122"/>
              </a:rPr>
              <a:t> </a:t>
            </a:r>
            <a:r>
              <a:rPr lang="en-US" altLang="zh-CN" dirty="0">
                <a:latin typeface="华文仿宋" panose="02010600040101010101" pitchFamily="2" charset="-122"/>
                <a:ea typeface="华文仿宋" panose="02010600040101010101" pitchFamily="2" charset="-122"/>
              </a:rPr>
              <a:t>=T</a:t>
            </a:r>
            <a:r>
              <a:rPr lang="zh-CN" altLang="en-US" dirty="0">
                <a:latin typeface="华文仿宋" panose="02010600040101010101" pitchFamily="2" charset="-122"/>
                <a:ea typeface="华文仿宋" panose="02010600040101010101" pitchFamily="2" charset="-122"/>
              </a:rPr>
              <a:t>）</a:t>
            </a:r>
          </a:p>
          <a:p>
            <a:pPr>
              <a:lnSpc>
                <a:spcPct val="120000"/>
              </a:lnSpc>
              <a:spcBef>
                <a:spcPct val="30000"/>
              </a:spcBef>
            </a:pPr>
            <a:endParaRPr lang="zh-CN" altLang="en-US" dirty="0">
              <a:latin typeface="华文仿宋" panose="02010600040101010101" pitchFamily="2" charset="-122"/>
              <a:ea typeface="华文仿宋" panose="02010600040101010101" pitchFamily="2" charset="-122"/>
            </a:endParaRPr>
          </a:p>
        </p:txBody>
      </p:sp>
      <p:sp>
        <p:nvSpPr>
          <p:cNvPr id="2" name="标题 1"/>
          <p:cNvSpPr>
            <a:spLocks noGrp="1"/>
          </p:cNvSpPr>
          <p:nvPr>
            <p:ph type="title"/>
          </p:nvPr>
        </p:nvSpPr>
        <p:spPr/>
        <p:txBody>
          <a:bodyPr/>
          <a:lstStyle/>
          <a:p>
            <a:r>
              <a:rPr lang="zh-CN" altLang="en-US" dirty="0"/>
              <a:t>命题变元</a:t>
            </a:r>
          </a:p>
        </p:txBody>
      </p:sp>
    </p:spTree>
    <p:extLst>
      <p:ext uri="{BB962C8B-B14F-4D97-AF65-F5344CB8AC3E}">
        <p14:creationId xmlns:p14="http://schemas.microsoft.com/office/powerpoint/2010/main" val="550550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sz="half" idx="1"/>
          </p:nvPr>
        </p:nvSpPr>
        <p:spPr>
          <a:xfrm>
            <a:off x="457200" y="1719263"/>
            <a:ext cx="8218488" cy="4411662"/>
          </a:xfrm>
        </p:spPr>
        <p:txBody>
          <a:bodyPr/>
          <a:lstStyle/>
          <a:p>
            <a:pPr eaLnBrk="1" hangingPunct="1">
              <a:lnSpc>
                <a:spcPct val="110000"/>
              </a:lnSpc>
              <a:spcBef>
                <a:spcPct val="35000"/>
              </a:spcBef>
            </a:pPr>
            <a:r>
              <a:rPr lang="zh-CN" altLang="en-US" sz="2600" dirty="0">
                <a:latin typeface="华文仿宋" panose="02010600040101010101" pitchFamily="2" charset="-122"/>
                <a:ea typeface="华文仿宋" panose="02010600040101010101" pitchFamily="2" charset="-122"/>
              </a:rPr>
              <a:t>自然语言中的复合句与连词</a:t>
            </a:r>
          </a:p>
          <a:p>
            <a:pPr eaLnBrk="1" hangingPunct="1">
              <a:lnSpc>
                <a:spcPct val="110000"/>
              </a:lnSpc>
              <a:spcBef>
                <a:spcPct val="35000"/>
              </a:spcBef>
            </a:pPr>
            <a:r>
              <a:rPr lang="zh-CN" altLang="en-US" sz="2600" dirty="0">
                <a:latin typeface="华文仿宋" panose="02010600040101010101" pitchFamily="2" charset="-122"/>
                <a:ea typeface="华文仿宋" panose="02010600040101010101" pitchFamily="2" charset="-122"/>
              </a:rPr>
              <a:t>复合命题</a:t>
            </a:r>
          </a:p>
          <a:p>
            <a:pPr lvl="1" eaLnBrk="1" hangingPunct="1">
              <a:lnSpc>
                <a:spcPct val="110000"/>
              </a:lnSpc>
              <a:spcBef>
                <a:spcPct val="35000"/>
              </a:spcBef>
            </a:pPr>
            <a:r>
              <a:rPr lang="zh-CN" altLang="en-US" dirty="0">
                <a:latin typeface="华文仿宋" panose="02010600040101010101" pitchFamily="2" charset="-122"/>
                <a:ea typeface="华文仿宋" panose="02010600040101010101" pitchFamily="2" charset="-122"/>
              </a:rPr>
              <a:t>并非外面在下雨。</a:t>
            </a:r>
          </a:p>
          <a:p>
            <a:pPr lvl="1" eaLnBrk="1" hangingPunct="1">
              <a:lnSpc>
                <a:spcPct val="110000"/>
              </a:lnSpc>
              <a:spcBef>
                <a:spcPct val="35000"/>
              </a:spcBef>
            </a:pPr>
            <a:r>
              <a:rPr lang="zh-CN" altLang="en-US" dirty="0">
                <a:latin typeface="华文仿宋" panose="02010600040101010101" pitchFamily="2" charset="-122"/>
                <a:ea typeface="华文仿宋" panose="02010600040101010101" pitchFamily="2" charset="-122"/>
              </a:rPr>
              <a:t>张挥与王丽都是三好学生。</a:t>
            </a:r>
          </a:p>
          <a:p>
            <a:pPr lvl="1" eaLnBrk="1" hangingPunct="1">
              <a:lnSpc>
                <a:spcPct val="110000"/>
              </a:lnSpc>
              <a:spcBef>
                <a:spcPct val="35000"/>
              </a:spcBef>
            </a:pPr>
            <a:r>
              <a:rPr lang="zh-CN" altLang="en-US" dirty="0">
                <a:latin typeface="华文仿宋" panose="02010600040101010101" pitchFamily="2" charset="-122"/>
                <a:ea typeface="华文仿宋" panose="02010600040101010101" pitchFamily="2" charset="-122"/>
              </a:rPr>
              <a:t>张晓静不是江西人就是安徽人。</a:t>
            </a:r>
          </a:p>
          <a:p>
            <a:pPr lvl="1" eaLnBrk="1" hangingPunct="1">
              <a:lnSpc>
                <a:spcPct val="110000"/>
              </a:lnSpc>
              <a:spcBef>
                <a:spcPct val="35000"/>
              </a:spcBef>
            </a:pPr>
            <a:r>
              <a:rPr lang="zh-CN" altLang="en-US" sz="2400" dirty="0">
                <a:latin typeface="华文仿宋" panose="02010600040101010101" pitchFamily="2" charset="-122"/>
                <a:ea typeface="华文仿宋" panose="02010600040101010101" pitchFamily="2" charset="-122"/>
              </a:rPr>
              <a:t>如果</a:t>
            </a:r>
            <a:r>
              <a:rPr lang="en-US" altLang="zh-CN" sz="2400" dirty="0">
                <a:latin typeface="华文仿宋" panose="02010600040101010101" pitchFamily="2" charset="-122"/>
                <a:ea typeface="华文仿宋" panose="02010600040101010101" pitchFamily="2" charset="-122"/>
              </a:rPr>
              <a:t>2+3=6</a:t>
            </a:r>
            <a:r>
              <a:rPr lang="zh-CN" altLang="en-US" sz="2400" dirty="0">
                <a:latin typeface="华文仿宋" panose="02010600040101010101" pitchFamily="2" charset="-122"/>
                <a:ea typeface="华文仿宋" panose="02010600040101010101" pitchFamily="2" charset="-122"/>
              </a:rPr>
              <a:t>，则</a:t>
            </a:r>
            <a:r>
              <a:rPr lang="zh-CN" altLang="en-US" sz="2400" dirty="0">
                <a:latin typeface="华文仿宋" panose="02010600040101010101" pitchFamily="2" charset="-122"/>
                <a:ea typeface="华文仿宋" panose="02010600040101010101" pitchFamily="2" charset="-122"/>
                <a:sym typeface="Symbol" panose="05050102010706020507" pitchFamily="18" charset="2"/>
              </a:rPr>
              <a:t>是有理数。</a:t>
            </a:r>
          </a:p>
          <a:p>
            <a:pPr lvl="1" eaLnBrk="1" hangingPunct="1">
              <a:lnSpc>
                <a:spcPct val="110000"/>
              </a:lnSpc>
              <a:spcBef>
                <a:spcPct val="35000"/>
              </a:spcBef>
            </a:pPr>
            <a:r>
              <a:rPr lang="zh-CN" altLang="en-US" sz="2400" dirty="0">
                <a:latin typeface="华文仿宋" panose="02010600040101010101" pitchFamily="2" charset="-122"/>
                <a:ea typeface="华文仿宋" panose="02010600040101010101" pitchFamily="2" charset="-122"/>
              </a:rPr>
              <a:t>      是无理数当且仅当加拿大位于亚洲。</a:t>
            </a:r>
          </a:p>
          <a:p>
            <a:pPr lvl="1" eaLnBrk="1" hangingPunct="1">
              <a:lnSpc>
                <a:spcPct val="110000"/>
              </a:lnSpc>
              <a:spcBef>
                <a:spcPct val="35000"/>
              </a:spcBef>
            </a:pPr>
            <a:endParaRPr lang="zh-CN" altLang="en-US" sz="2400" dirty="0">
              <a:latin typeface="华文仿宋" panose="02010600040101010101" pitchFamily="2" charset="-122"/>
              <a:ea typeface="华文仿宋" panose="02010600040101010101" pitchFamily="2" charset="-122"/>
            </a:endParaRPr>
          </a:p>
        </p:txBody>
      </p:sp>
      <p:graphicFrame>
        <p:nvGraphicFramePr>
          <p:cNvPr id="29700" name="Object 4"/>
          <p:cNvGraphicFramePr>
            <a:graphicFrameLocks noGrp="1" noChangeAspect="1"/>
          </p:cNvGraphicFramePr>
          <p:nvPr>
            <p:ph sz="half" idx="2"/>
          </p:nvPr>
        </p:nvGraphicFramePr>
        <p:xfrm>
          <a:off x="1189038" y="5111750"/>
          <a:ext cx="473075" cy="473075"/>
        </p:xfrm>
        <a:graphic>
          <a:graphicData uri="http://schemas.openxmlformats.org/presentationml/2006/ole">
            <mc:AlternateContent xmlns:mc="http://schemas.openxmlformats.org/markup-compatibility/2006">
              <mc:Choice xmlns:v="urn:schemas-microsoft-com:vml" Requires="v">
                <p:oleObj spid="_x0000_s6396" name="公式" r:id="rId4" imgW="228600" imgH="228600" progId="Equation.3">
                  <p:embed/>
                </p:oleObj>
              </mc:Choice>
              <mc:Fallback>
                <p:oleObj name="公式" r:id="rId4" imgW="228600" imgH="228600" progId="Equation.3">
                  <p:embed/>
                  <p:pic>
                    <p:nvPicPr>
                      <p:cNvPr id="2970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9038" y="5111750"/>
                        <a:ext cx="47307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5542" name="Text Box 6" descr="白色大理石"/>
          <p:cNvSpPr txBox="1">
            <a:spLocks noChangeArrowheads="1"/>
          </p:cNvSpPr>
          <p:nvPr/>
        </p:nvSpPr>
        <p:spPr bwMode="auto">
          <a:xfrm>
            <a:off x="881608" y="5623093"/>
            <a:ext cx="7821488" cy="83099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lvl1pPr>
              <a:spcBef>
                <a:spcPct val="20000"/>
              </a:spcBef>
              <a:buClr>
                <a:schemeClr val="tx2"/>
              </a:buClr>
              <a:buSzPct val="50000"/>
              <a:buFont typeface="Wingdings 2" panose="05020102010507070707" pitchFamily="18" charset="2"/>
              <a:buChar char="ß"/>
              <a:defRPr sz="3200">
                <a:solidFill>
                  <a:schemeClr val="tx1"/>
                </a:solidFill>
                <a:latin typeface="Franklin Gothic Book" pitchFamily="34" charset="0"/>
                <a:ea typeface="黑体" panose="02010609060101010101" pitchFamily="49" charset="-122"/>
              </a:defRPr>
            </a:lvl1pPr>
            <a:lvl2pPr marL="742950" indent="-285750">
              <a:spcBef>
                <a:spcPct val="20000"/>
              </a:spcBef>
              <a:buClr>
                <a:schemeClr val="tx2"/>
              </a:buClr>
              <a:buSzPct val="50000"/>
              <a:buFont typeface="Wingdings 2" panose="05020102010507070707" pitchFamily="18" charset="2"/>
              <a:buChar char="Þ"/>
              <a:defRPr sz="2800">
                <a:solidFill>
                  <a:schemeClr val="tx1"/>
                </a:solidFill>
                <a:latin typeface="Franklin Gothic Book" pitchFamily="34" charset="0"/>
                <a:ea typeface="黑体" panose="02010609060101010101" pitchFamily="49" charset="-122"/>
              </a:defRPr>
            </a:lvl2pPr>
            <a:lvl3pPr marL="1143000" indent="-228600">
              <a:spcBef>
                <a:spcPct val="20000"/>
              </a:spcBef>
              <a:buClr>
                <a:schemeClr val="tx2"/>
              </a:buClr>
              <a:buSzPct val="50000"/>
              <a:buFont typeface="Wingdings 2" panose="05020102010507070707" pitchFamily="18" charset="2"/>
              <a:buChar char=""/>
              <a:defRPr sz="2400">
                <a:solidFill>
                  <a:schemeClr val="tx1"/>
                </a:solidFill>
                <a:latin typeface="Franklin Gothic Book" pitchFamily="34" charset="0"/>
                <a:ea typeface="黑体" panose="02010609060101010101" pitchFamily="49" charset="-122"/>
              </a:defRPr>
            </a:lvl3pPr>
            <a:lvl4pPr marL="16002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4pPr>
            <a:lvl5pPr marL="2057400" indent="-228600">
              <a:spcBef>
                <a:spcPct val="20000"/>
              </a:spcBef>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5pPr>
            <a:lvl6pPr marL="25146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6pPr>
            <a:lvl7pPr marL="29718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7pPr>
            <a:lvl8pPr marL="34290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8pPr>
            <a:lvl9pPr marL="3886200" indent="-228600" eaLnBrk="0" fontAlgn="base" hangingPunct="0">
              <a:spcBef>
                <a:spcPct val="20000"/>
              </a:spcBef>
              <a:spcAft>
                <a:spcPct val="0"/>
              </a:spcAft>
              <a:buClr>
                <a:schemeClr val="tx2"/>
              </a:buClr>
              <a:buSzPct val="50000"/>
              <a:buFont typeface="Wingdings 2" panose="05020102010507070707" pitchFamily="18" charset="2"/>
              <a:buChar char=""/>
              <a:defRPr sz="2000">
                <a:solidFill>
                  <a:schemeClr val="tx1"/>
                </a:solidFill>
                <a:latin typeface="Franklin Gothic Book" pitchFamily="34" charset="0"/>
                <a:ea typeface="黑体" panose="02010609060101010101" pitchFamily="49" charset="-122"/>
              </a:defRPr>
            </a:lvl9pPr>
          </a:lstStyle>
          <a:p>
            <a:pPr eaLnBrk="1" hangingPunct="1">
              <a:spcBef>
                <a:spcPct val="50000"/>
              </a:spcBef>
              <a:buClrTx/>
              <a:buSzTx/>
              <a:buFontTx/>
              <a:buNone/>
            </a:pPr>
            <a:r>
              <a:rPr lang="zh-CN" altLang="en-US" sz="2400" dirty="0">
                <a:solidFill>
                  <a:srgbClr val="A50021"/>
                </a:solidFill>
                <a:latin typeface="Arial" panose="020B0604020202020204" pitchFamily="34" charset="0"/>
                <a:ea typeface="宋体" panose="02010600030101010101" pitchFamily="2" charset="-122"/>
              </a:rPr>
              <a:t>复合命题是否为真取决于：</a:t>
            </a:r>
            <a:r>
              <a:rPr lang="zh-CN" altLang="en-US" sz="2400" b="1" dirty="0">
                <a:solidFill>
                  <a:srgbClr val="A50021"/>
                </a:solidFill>
                <a:latin typeface="Arial" panose="020B0604020202020204" pitchFamily="34" charset="0"/>
                <a:ea typeface="宋体" panose="02010600030101010101" pitchFamily="2" charset="-122"/>
              </a:rPr>
              <a:t>作为复合成分的子命题的真假 </a:t>
            </a:r>
            <a:r>
              <a:rPr lang="zh-CN" altLang="en-US" sz="2400" dirty="0">
                <a:solidFill>
                  <a:srgbClr val="A50021"/>
                </a:solidFill>
                <a:latin typeface="Arial" panose="020B0604020202020204" pitchFamily="34" charset="0"/>
                <a:ea typeface="宋体" panose="02010600030101010101" pitchFamily="2" charset="-122"/>
              </a:rPr>
              <a:t>以及 </a:t>
            </a:r>
            <a:r>
              <a:rPr lang="zh-CN" altLang="en-US" sz="2400" b="1" dirty="0">
                <a:solidFill>
                  <a:srgbClr val="A50021"/>
                </a:solidFill>
                <a:latin typeface="Arial" panose="020B0604020202020204" pitchFamily="34" charset="0"/>
                <a:ea typeface="宋体" panose="02010600030101010101" pitchFamily="2" charset="-122"/>
              </a:rPr>
              <a:t>连词的语义</a:t>
            </a:r>
          </a:p>
        </p:txBody>
      </p:sp>
      <p:sp>
        <p:nvSpPr>
          <p:cNvPr id="8" name="标题 1"/>
          <p:cNvSpPr>
            <a:spLocks noGrp="1"/>
          </p:cNvSpPr>
          <p:nvPr>
            <p:ph type="title"/>
          </p:nvPr>
        </p:nvSpPr>
        <p:spPr>
          <a:xfrm>
            <a:off x="612648" y="228600"/>
            <a:ext cx="8153400" cy="990600"/>
          </a:xfrm>
        </p:spPr>
        <p:txBody>
          <a:bodyPr>
            <a:normAutofit/>
          </a:bodyPr>
          <a:lstStyle/>
          <a:p>
            <a:r>
              <a:rPr lang="zh-CN" altLang="en-US" dirty="0"/>
              <a:t>原子命题和复合命题</a:t>
            </a:r>
          </a:p>
        </p:txBody>
      </p:sp>
    </p:spTree>
    <p:extLst>
      <p:ext uri="{BB962C8B-B14F-4D97-AF65-F5344CB8AC3E}">
        <p14:creationId xmlns:p14="http://schemas.microsoft.com/office/powerpoint/2010/main" val="22638525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5542"/>
                                        </p:tgtEl>
                                        <p:attrNameLst>
                                          <p:attrName>style.visibility</p:attrName>
                                        </p:attrNameLst>
                                      </p:cBhvr>
                                      <p:to>
                                        <p:strVal val="visible"/>
                                      </p:to>
                                    </p:set>
                                    <p:animEffect transition="in" filter="wedge">
                                      <p:cBhvr>
                                        <p:cTn id="7" dur="400"/>
                                        <p:tgtEl>
                                          <p:spTgt spid="65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2"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性">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1668</TotalTime>
  <Words>3359</Words>
  <Application>Microsoft Office PowerPoint</Application>
  <PresentationFormat>全屏显示(4:3)</PresentationFormat>
  <Paragraphs>573</Paragraphs>
  <Slides>44</Slides>
  <Notes>30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44</vt:i4>
      </vt:variant>
    </vt:vector>
  </HeadingPairs>
  <TitlesOfParts>
    <vt:vector size="60" baseType="lpstr">
      <vt:lpstr>MTSYN</vt:lpstr>
      <vt:lpstr>黑体</vt:lpstr>
      <vt:lpstr>华文仿宋</vt:lpstr>
      <vt:lpstr>楷体_GB2312</vt:lpstr>
      <vt:lpstr>宋体</vt:lpstr>
      <vt:lpstr>Arial</vt:lpstr>
      <vt:lpstr>Calibri</vt:lpstr>
      <vt:lpstr>Franklin Gothic Book</vt:lpstr>
      <vt:lpstr>Symbol</vt:lpstr>
      <vt:lpstr>Times</vt:lpstr>
      <vt:lpstr>Times New Roman</vt:lpstr>
      <vt:lpstr>Tw Cen MT</vt:lpstr>
      <vt:lpstr>Wingdings</vt:lpstr>
      <vt:lpstr>Wingdings 2</vt:lpstr>
      <vt:lpstr>中性</vt:lpstr>
      <vt:lpstr>公式</vt:lpstr>
      <vt:lpstr>命题逻辑</vt:lpstr>
      <vt:lpstr>本节提要</vt:lpstr>
      <vt:lpstr>引言</vt:lpstr>
      <vt:lpstr>逻辑</vt:lpstr>
      <vt:lpstr>逻辑</vt:lpstr>
      <vt:lpstr>命题</vt:lpstr>
      <vt:lpstr>命题</vt:lpstr>
      <vt:lpstr>命题变元</vt:lpstr>
      <vt:lpstr>原子命题和复合命题</vt:lpstr>
      <vt:lpstr>否定连接词</vt:lpstr>
      <vt:lpstr>合取连接词</vt:lpstr>
      <vt:lpstr>析取连接词</vt:lpstr>
      <vt:lpstr>例</vt:lpstr>
      <vt:lpstr>蕴涵连接词</vt:lpstr>
      <vt:lpstr>蕴涵连接词</vt:lpstr>
      <vt:lpstr>双蕴含连接词</vt:lpstr>
      <vt:lpstr>命题表达式（命题逻辑公式）</vt:lpstr>
      <vt:lpstr>将自然语言翻译成命题表达式</vt:lpstr>
      <vt:lpstr>将自然语言翻译成命题表达式</vt:lpstr>
      <vt:lpstr>逻辑谜题</vt:lpstr>
      <vt:lpstr>逻辑谜题</vt:lpstr>
      <vt:lpstr>本节提要</vt:lpstr>
      <vt:lpstr>命题表达式的真值确定</vt:lpstr>
      <vt:lpstr>永真式、矛盾式与可能式</vt:lpstr>
      <vt:lpstr>逻辑等价</vt:lpstr>
      <vt:lpstr>常用的逻辑等价(1)</vt:lpstr>
      <vt:lpstr>常用的逻辑等价(2)</vt:lpstr>
      <vt:lpstr>逻辑等价的判定</vt:lpstr>
      <vt:lpstr>通过逻辑等价进行推理</vt:lpstr>
      <vt:lpstr>通过逻辑等价进行推理</vt:lpstr>
      <vt:lpstr>PowerPoint 演示文稿</vt:lpstr>
      <vt:lpstr>命题的可满足性</vt:lpstr>
      <vt:lpstr>Sudoku谜题（九宫格数独游戏）</vt:lpstr>
      <vt:lpstr>Sudoku谜题（可满足性问题）</vt:lpstr>
      <vt:lpstr>命题表达式的范式</vt:lpstr>
      <vt:lpstr>命题表达式的范式</vt:lpstr>
      <vt:lpstr>命题表达式的范式</vt:lpstr>
      <vt:lpstr>析取（合取）范式的存在性</vt:lpstr>
      <vt:lpstr>主析取（主合取）范式的唯一性</vt:lpstr>
      <vt:lpstr>极小项与极大项</vt:lpstr>
      <vt:lpstr>求主析取（主合取）范式</vt:lpstr>
      <vt:lpstr>本节小结</vt:lpstr>
      <vt:lpstr>本节小结</vt:lpstr>
      <vt:lpstr>作业</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唐斌</dc:creator>
  <cp:lastModifiedBy>姚远</cp:lastModifiedBy>
  <cp:revision>258</cp:revision>
  <dcterms:created xsi:type="dcterms:W3CDTF">2016-02-22T01:45:17Z</dcterms:created>
  <dcterms:modified xsi:type="dcterms:W3CDTF">2025-08-24T06:07:35Z</dcterms:modified>
</cp:coreProperties>
</file>