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6"/>
  </p:notesMasterIdLst>
  <p:sldIdLst>
    <p:sldId id="275" r:id="rId2"/>
    <p:sldId id="309" r:id="rId3"/>
    <p:sldId id="304" r:id="rId4"/>
    <p:sldId id="278" r:id="rId5"/>
    <p:sldId id="279" r:id="rId6"/>
    <p:sldId id="280" r:id="rId7"/>
    <p:sldId id="281" r:id="rId8"/>
    <p:sldId id="282" r:id="rId9"/>
    <p:sldId id="306" r:id="rId10"/>
    <p:sldId id="307" r:id="rId11"/>
    <p:sldId id="291" r:id="rId12"/>
    <p:sldId id="292" r:id="rId13"/>
    <p:sldId id="294" r:id="rId14"/>
    <p:sldId id="295" r:id="rId15"/>
    <p:sldId id="310" r:id="rId16"/>
    <p:sldId id="311" r:id="rId17"/>
    <p:sldId id="296" r:id="rId18"/>
    <p:sldId id="297" r:id="rId19"/>
    <p:sldId id="298" r:id="rId20"/>
    <p:sldId id="299" r:id="rId21"/>
    <p:sldId id="300" r:id="rId22"/>
    <p:sldId id="301" r:id="rId23"/>
    <p:sldId id="308" r:id="rId24"/>
    <p:sldId id="305" r:id="rId2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89539" autoAdjust="0"/>
  </p:normalViewPr>
  <p:slideViewPr>
    <p:cSldViewPr>
      <p:cViewPr varScale="1">
        <p:scale>
          <a:sx n="118" d="100"/>
          <a:sy n="118" d="100"/>
        </p:scale>
        <p:origin x="1182" y="108"/>
      </p:cViewPr>
      <p:guideLst>
        <p:guide orient="horz" pos="220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2025/10/13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群伦：</a:t>
            </a:r>
            <a:r>
              <a:rPr lang="en-US" altLang="zh-CN" dirty="0"/>
              <a:t>https://www.bilibili.com/video/BV1Rh411R7KL/?spm_id_from=333.337.search-card.all.click&amp;vd_source=119b7a03b58a14d30c39f386402b429f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5680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746A0C99-69C0-40AF-B1B2-8293C43C6BCD}" type="slidenum">
              <a:rPr lang="en-US" altLang="zh-CN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13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6182908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F4C01A0E-12FD-4475-B9F6-F845D5883091}" type="slidenum">
              <a:rPr lang="zh-CN" altLang="en-US"/>
              <a:pPr>
                <a:spcBef>
                  <a:spcPct val="0"/>
                </a:spcBef>
              </a:pPr>
              <a:t>14</a:t>
            </a:fld>
            <a:endParaRPr lang="en-US" altLang="zh-CN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zh-CN" dirty="0"/>
              <a:t>P12: b^{-1} a </a:t>
            </a:r>
            <a:r>
              <a:rPr lang="zh-CN" altLang="en-US" dirty="0"/>
              <a:t>属于</a:t>
            </a:r>
            <a:r>
              <a:rPr lang="en-US" altLang="zh-CN" dirty="0"/>
              <a:t>H</a:t>
            </a:r>
            <a:r>
              <a:rPr lang="zh-CN" altLang="en-US" dirty="0"/>
              <a:t>，就等价于</a:t>
            </a:r>
            <a:r>
              <a:rPr lang="en-US" altLang="zh-CN" dirty="0"/>
              <a:t>a b</a:t>
            </a:r>
            <a:r>
              <a:rPr lang="zh-CN" altLang="en-US" dirty="0"/>
              <a:t>同属一个左陪集</a:t>
            </a:r>
          </a:p>
        </p:txBody>
      </p:sp>
    </p:spTree>
    <p:extLst>
      <p:ext uri="{BB962C8B-B14F-4D97-AF65-F5344CB8AC3E}">
        <p14:creationId xmlns:p14="http://schemas.microsoft.com/office/powerpoint/2010/main" val="5793247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R</a:t>
            </a:r>
            <a:r>
              <a:rPr lang="zh-CN" altLang="en-US" dirty="0"/>
              <a:t>首先是个等价关系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0501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3F2E8197-5911-4523-8E97-3AD94FE1F573}" type="slidenum">
              <a:rPr lang="en-US" altLang="zh-CN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17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dirty="0"/>
              <a:t>一般而言，</a:t>
            </a:r>
            <a:r>
              <a:rPr lang="en-US" altLang="zh-CN" dirty="0"/>
              <a:t>Ha</a:t>
            </a:r>
            <a:r>
              <a:rPr lang="zh-CN" altLang="en-US" dirty="0"/>
              <a:t>不等于</a:t>
            </a:r>
            <a:r>
              <a:rPr lang="en-US" altLang="zh-CN" dirty="0" err="1"/>
              <a:t>aH</a:t>
            </a:r>
            <a:r>
              <a:rPr lang="zh-CN" altLang="en-US" dirty="0"/>
              <a:t>，但他们的个数是相等的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6641397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42CAC12C-A32D-4C66-87A6-FCD3ECABB716}" type="slidenum">
              <a:rPr lang="en-US" altLang="zh-CN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18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985885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7D0B1611-AB1D-43F9-880B-D85C2FBA816A}" type="slidenum">
              <a:rPr lang="en-US" altLang="zh-CN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19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333575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98A893F-9C0D-48FB-9008-388E71FB414E}" type="slidenum">
              <a:rPr lang="en-US" altLang="zh-CN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20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zh-CN" dirty="0"/>
              <a:t>P10</a:t>
            </a:r>
            <a:r>
              <a:rPr lang="zh-CN" altLang="en-US" dirty="0"/>
              <a:t>：生成子群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9199087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B2330BD8-12D7-4F24-8100-2469295C4BEB}" type="slidenum">
              <a:rPr lang="en-US" altLang="zh-CN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21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dirty="0"/>
              <a:t>除了单位元外的元素皆为生成元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5222159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EDCD999-59B6-447F-95AC-214E02D92834}" type="slidenum">
              <a:rPr lang="zh-CN" altLang="en-US"/>
              <a:pPr>
                <a:spcBef>
                  <a:spcPct val="0"/>
                </a:spcBef>
              </a:pPr>
              <a:t>22</a:t>
            </a:fld>
            <a:endParaRPr lang="en-US" altLang="zh-CN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zh-CN" dirty="0" err="1"/>
              <a:t>yx</a:t>
            </a:r>
            <a:r>
              <a:rPr lang="zh-CN" altLang="en-US" dirty="0"/>
              <a:t>也为二、一阶元素</a:t>
            </a:r>
            <a:endParaRPr lang="en-US" altLang="zh-CN" dirty="0"/>
          </a:p>
          <a:p>
            <a:pPr eaLnBrk="1" hangingPunct="1"/>
            <a:r>
              <a:rPr lang="en-US" altLang="zh-CN" dirty="0"/>
              <a:t>4</a:t>
            </a:r>
            <a:r>
              <a:rPr lang="zh-CN" altLang="en-US" dirty="0"/>
              <a:t>阶子群即为</a:t>
            </a:r>
            <a:r>
              <a:rPr lang="en-US" altLang="zh-CN" dirty="0" err="1"/>
              <a:t>klein</a:t>
            </a:r>
            <a:r>
              <a:rPr lang="zh-CN" altLang="en-US" dirty="0"/>
              <a:t>四元群</a:t>
            </a:r>
          </a:p>
        </p:txBody>
      </p:sp>
    </p:spTree>
    <p:extLst>
      <p:ext uri="{BB962C8B-B14F-4D97-AF65-F5344CB8AC3E}">
        <p14:creationId xmlns:p14="http://schemas.microsoft.com/office/powerpoint/2010/main" val="21390704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>
                <a:solidFill>
                  <a:srgbClr val="2E2E99"/>
                </a:solidFill>
              </a:rPr>
              <a:t>那么，有限合数阶群一定有非平凡子群么？</a:t>
            </a:r>
            <a:endParaRPr lang="en-US" altLang="zh-CN" sz="1200" dirty="0">
              <a:solidFill>
                <a:srgbClr val="2E2E99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>
                <a:solidFill>
                  <a:schemeClr val="tx1"/>
                </a:solidFill>
              </a:rPr>
              <a:t>质数阶群必是循环群。</a:t>
            </a:r>
            <a:r>
              <a:rPr lang="zh-CN" altLang="en-US" sz="1200" dirty="0">
                <a:solidFill>
                  <a:srgbClr val="2E2E99"/>
                </a:solidFill>
              </a:rPr>
              <a:t>有限合数阶群若</a:t>
            </a:r>
            <a:r>
              <a:rPr lang="zh-CN" altLang="en-US" sz="1200" dirty="0">
                <a:solidFill>
                  <a:schemeClr val="tx1"/>
                </a:solidFill>
              </a:rPr>
              <a:t>是循环群则必有非平凡子群。</a:t>
            </a:r>
            <a:endParaRPr lang="zh-CN" altLang="en-US" sz="1200" dirty="0">
              <a:solidFill>
                <a:srgbClr val="2E2E99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360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262CF31-D651-41FB-8161-9932B920D79D}" type="slidenum">
              <a:rPr lang="zh-CN" altLang="en-US"/>
              <a:pPr>
                <a:spcBef>
                  <a:spcPct val="0"/>
                </a:spcBef>
              </a:pPr>
              <a:t>4</a:t>
            </a:fld>
            <a:endParaRPr lang="en-US" altLang="zh-CN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dirty="0"/>
              <a:t>群：封闭 </a:t>
            </a:r>
            <a:r>
              <a:rPr lang="en-US" altLang="zh-CN" dirty="0"/>
              <a:t>+ </a:t>
            </a:r>
            <a:r>
              <a:rPr lang="zh-CN" altLang="en-US" dirty="0"/>
              <a:t>结合律 </a:t>
            </a:r>
            <a:r>
              <a:rPr lang="en-US" altLang="zh-CN" dirty="0"/>
              <a:t>+ </a:t>
            </a:r>
            <a:r>
              <a:rPr lang="zh-CN" altLang="en-US" dirty="0"/>
              <a:t>单位元 </a:t>
            </a:r>
            <a:r>
              <a:rPr lang="en-US" altLang="zh-CN" dirty="0"/>
              <a:t>+ </a:t>
            </a:r>
            <a:r>
              <a:rPr lang="zh-CN" altLang="en-US" dirty="0"/>
              <a:t>逆元</a:t>
            </a:r>
          </a:p>
          <a:p>
            <a:pPr eaLnBrk="1" hangingPunct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1990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BD8D0242-571B-4398-8FEC-EDA714997506}" type="slidenum">
              <a:rPr lang="zh-CN" altLang="en-US"/>
              <a:pPr>
                <a:spcBef>
                  <a:spcPct val="0"/>
                </a:spcBef>
              </a:pPr>
              <a:t>5</a:t>
            </a:fld>
            <a:endParaRPr lang="en-US" altLang="zh-CN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206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430DE9C-0F8B-4680-96A5-8A4CB6852221}" type="slidenum">
              <a:rPr lang="zh-CN" altLang="en-US"/>
              <a:pPr>
                <a:spcBef>
                  <a:spcPct val="0"/>
                </a:spcBef>
              </a:pPr>
              <a:t>6</a:t>
            </a:fld>
            <a:endParaRPr lang="en-US" altLang="zh-CN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195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F60A75B0-7C84-4F9A-8848-80088FB374EB}" type="slidenum">
              <a:rPr lang="zh-CN" altLang="en-US"/>
              <a:pPr>
                <a:spcBef>
                  <a:spcPct val="0"/>
                </a:spcBef>
              </a:pPr>
              <a:t>7</a:t>
            </a:fld>
            <a:endParaRPr lang="en-US" altLang="zh-CN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9535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6E180E6-B42E-473B-A523-287DD704578C}" type="slidenum">
              <a:rPr lang="zh-CN" altLang="en-US"/>
              <a:pPr>
                <a:spcBef>
                  <a:spcPct val="0"/>
                </a:spcBef>
              </a:pPr>
              <a:t>8</a:t>
            </a:fld>
            <a:endParaRPr lang="en-US" altLang="zh-CN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810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83309AC-7F5A-4D5A-BD4C-1E60504CF96D}" type="slidenum">
              <a:rPr lang="zh-CN" altLang="en-US"/>
              <a:pPr>
                <a:spcBef>
                  <a:spcPct val="0"/>
                </a:spcBef>
              </a:pPr>
              <a:t>10</a:t>
            </a:fld>
            <a:endParaRPr lang="en-US" altLang="zh-CN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5828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4DE6E68-F7DC-4F93-A75E-D28C80CE0BDB}" type="slidenum">
              <a:rPr lang="zh-CN" altLang="en-US"/>
              <a:pPr>
                <a:spcBef>
                  <a:spcPct val="0"/>
                </a:spcBef>
              </a:pPr>
              <a:t>11</a:t>
            </a:fld>
            <a:endParaRPr lang="en-US" altLang="zh-CN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76207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CCA2F22-9AC7-48B4-BD43-9278F725A21A}" type="slidenum">
              <a:rPr lang="zh-CN" altLang="en-US"/>
              <a:pPr>
                <a:spcBef>
                  <a:spcPct val="0"/>
                </a:spcBef>
              </a:pPr>
              <a:t>12</a:t>
            </a:fld>
            <a:endParaRPr lang="en-US" altLang="zh-CN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2447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2025/10/13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2025/10/13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2025/10/13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2025/10/13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2025/10/13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2025/10/13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2025/10/13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2025/10/13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2025/10/13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2025/10/13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2025/10/13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2025/10/13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子群及其陪集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设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是群，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G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，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构造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的子集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如下：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 = {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b="1" i="1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| 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是整数 }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则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构成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的子群，称为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生成的子群 </a:t>
            </a:r>
            <a:r>
              <a:rPr lang="zh-CN" altLang="en-US" sz="28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〈</a:t>
            </a:r>
            <a:r>
              <a:rPr lang="en-US" altLang="zh-CN" sz="2800" b="1" i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〉</a:t>
            </a:r>
          </a:p>
          <a:p>
            <a:pPr eaLnBrk="1" hangingPunct="1"/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证明：</a:t>
            </a:r>
          </a:p>
          <a:p>
            <a:pPr lvl="1" eaLnBrk="1" hangingPunct="1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非空：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</a:t>
            </a:r>
          </a:p>
          <a:p>
            <a:pPr lvl="1" eaLnBrk="1" hangingPunct="1"/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利用判定定理二：</a:t>
            </a:r>
          </a:p>
          <a:p>
            <a:pPr lvl="1" algn="ctr" eaLnBrk="1" hangingPunct="1"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 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–1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m-n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8436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EA899C2-3A5C-4E34-A190-E6B4BCAEC213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生成子群</a:t>
            </a:r>
          </a:p>
        </p:txBody>
      </p:sp>
      <p:sp>
        <p:nvSpPr>
          <p:cNvPr id="3" name="矩形 2"/>
          <p:cNvSpPr/>
          <p:nvPr/>
        </p:nvSpPr>
        <p:spPr>
          <a:xfrm>
            <a:off x="1835696" y="5487477"/>
            <a:ext cx="4698722" cy="603307"/>
          </a:xfrm>
          <a:prstGeom prst="rect">
            <a:avLst/>
          </a:prstGeom>
          <a:ln>
            <a:solidFill>
              <a:srgbClr val="2E2E99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 dirty="0">
                <a:solidFill>
                  <a:srgbClr val="2E2E99"/>
                </a:solidFill>
              </a:rPr>
              <a:t>非平凡子群一定存在么？</a:t>
            </a:r>
          </a:p>
        </p:txBody>
      </p:sp>
    </p:spTree>
    <p:extLst>
      <p:ext uri="{BB962C8B-B14F-4D97-AF65-F5344CB8AC3E}">
        <p14:creationId xmlns:p14="http://schemas.microsoft.com/office/powerpoint/2010/main" val="131492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若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的一个子群，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中的任意一个元素，定义：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{ 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b="1" i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h </a:t>
            </a:r>
            <a:r>
              <a:rPr lang="en-US" altLang="zh-CN" sz="28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| </a:t>
            </a:r>
            <a:r>
              <a:rPr lang="en-US" altLang="zh-CN" sz="2800" b="1" i="1" dirty="0" err="1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h</a:t>
            </a:r>
            <a:r>
              <a:rPr lang="en-US" altLang="zh-CN" sz="2800" b="1" dirty="0" err="1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8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 }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称为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的一个左陪集</a:t>
            </a:r>
          </a:p>
          <a:p>
            <a:pPr lvl="1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由群的封闭性可知，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也是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的子集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.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ah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iff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zh-CN" altLang="en-US" sz="2400" dirty="0"/>
              <a:t>陪集不一定是子群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类似可定义右陪集</a:t>
            </a:r>
          </a:p>
        </p:txBody>
      </p:sp>
      <p:sp>
        <p:nvSpPr>
          <p:cNvPr id="34820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401F074-2B8F-469A-A624-327D23F86553}" type="slidenum">
              <a:rPr lang="en-US" altLang="zh-CN"/>
              <a:pPr/>
              <a:t>11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左(右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陪集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566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28775"/>
            <a:ext cx="8604250" cy="4968875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设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的子群，则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的所有左陪集构成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的划分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中任意元素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一定在某个左陪集中：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G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或者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H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=</a:t>
            </a:r>
          </a:p>
          <a:p>
            <a:pPr lvl="2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假设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H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,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即存在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H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令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ah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bh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2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则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bh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从而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H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2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同理可得：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H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.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所以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注：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a, b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属于同一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左陪集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4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iff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</a:p>
          <a:p>
            <a:pPr lvl="4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iff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</a:p>
        </p:txBody>
      </p:sp>
      <p:sp>
        <p:nvSpPr>
          <p:cNvPr id="36868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B3A6265-9250-4234-8653-0F884C67B69F}" type="slidenum">
              <a:rPr lang="en-US" altLang="zh-CN"/>
              <a:pPr/>
              <a:t>12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陪集与划分</a:t>
            </a:r>
          </a:p>
        </p:txBody>
      </p:sp>
    </p:spTree>
    <p:extLst>
      <p:ext uri="{BB962C8B-B14F-4D97-AF65-F5344CB8AC3E}">
        <p14:creationId xmlns:p14="http://schemas.microsoft.com/office/powerpoint/2010/main" val="111507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23528" y="1249586"/>
            <a:ext cx="8640960" cy="5275758"/>
          </a:xfrm>
          <a:blipFill rotWithShape="0">
            <a:blip r:embed="rId3"/>
            <a:stretch>
              <a:fillRect b="-1272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1846418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8686800" cy="48244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设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的子群，定义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上的二元关系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如下：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G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(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)R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当且仅当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。证明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是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上的等价关系，并给出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的等价类。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spcBef>
                <a:spcPct val="60000"/>
              </a:spcBef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是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上的等价关系</a:t>
            </a:r>
          </a:p>
          <a:p>
            <a:pPr lvl="1"/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自反性：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G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 eaLnBrk="1" hangingPunct="1"/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对称性：注意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 (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 eaLnBrk="1" hangingPunct="1"/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传递性：如果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H, 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H,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则</a:t>
            </a:r>
          </a:p>
          <a:p>
            <a:pPr lvl="1" algn="ctr" eaLnBrk="1" hangingPunct="1">
              <a:buFont typeface="Wingdings" panose="05000000000000000000" pitchFamily="2" charset="2"/>
              <a:buNone/>
            </a:pP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bb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=(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)(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)H</a:t>
            </a:r>
          </a:p>
          <a:p>
            <a:pPr eaLnBrk="1" hangingPunct="1">
              <a:spcBef>
                <a:spcPct val="60000"/>
              </a:spcBef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[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]</a:t>
            </a:r>
            <a:r>
              <a:rPr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：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[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]</a:t>
            </a:r>
            <a:r>
              <a:rPr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 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 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hH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 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ah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</a:p>
          <a:p>
            <a:pPr lvl="1" eaLnBrk="1" hangingPunct="1"/>
            <a:endParaRPr lang="zh-CN" altLang="en-US" sz="2200" dirty="0">
              <a:sym typeface="Symbol" panose="05050102010706020507" pitchFamily="18" charset="2"/>
            </a:endParaRPr>
          </a:p>
        </p:txBody>
      </p:sp>
      <p:sp>
        <p:nvSpPr>
          <p:cNvPr id="43012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BB4E94B-9358-4DB1-A8A1-56C67FA34CC9}" type="slidenum">
              <a:rPr lang="en-US" altLang="zh-CN"/>
              <a:pPr/>
              <a:t>14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例：左陪集关系</a:t>
            </a:r>
          </a:p>
        </p:txBody>
      </p:sp>
    </p:spTree>
    <p:extLst>
      <p:ext uri="{BB962C8B-B14F-4D97-AF65-F5344CB8AC3E}">
        <p14:creationId xmlns:p14="http://schemas.microsoft.com/office/powerpoint/2010/main" val="73434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例：正规子群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81128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的一个子群，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中的任意一个元素，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称为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的正规子群 </a:t>
            </a:r>
            <a:r>
              <a:rPr lang="en-US" altLang="zh-CN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iff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H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即：对任意的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h</a:t>
            </a:r>
            <a:r>
              <a:rPr lang="en-US" altLang="zh-CN" sz="2400" baseline="-25000" dirty="0" err="1">
                <a:latin typeface="+mn-ea"/>
                <a:sym typeface="Symbol" panose="05050102010706020507" pitchFamily="18" charset="2"/>
              </a:rPr>
              <a:t>i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H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, 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aG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，一定存在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h</a:t>
            </a:r>
            <a:r>
              <a:rPr lang="en-US" altLang="zh-CN" sz="2400" baseline="-25000" dirty="0" err="1">
                <a:latin typeface="+mn-ea"/>
                <a:sym typeface="Symbol" panose="05050102010706020507" pitchFamily="18" charset="2"/>
              </a:rPr>
              <a:t>j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H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使得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h</a:t>
            </a:r>
            <a:r>
              <a:rPr lang="en-US" altLang="zh-CN" sz="2400" baseline="-25000" dirty="0" err="1">
                <a:latin typeface="+mn-ea"/>
                <a:sym typeface="Symbol" panose="05050102010706020507" pitchFamily="18" charset="2"/>
              </a:rPr>
              <a:t>i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a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=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ah</a:t>
            </a:r>
            <a:r>
              <a:rPr lang="en-US" altLang="zh-CN" sz="2400" baseline="-25000" dirty="0" err="1">
                <a:latin typeface="+mn-ea"/>
                <a:sym typeface="Symbol" panose="05050102010706020507" pitchFamily="18" charset="2"/>
              </a:rPr>
              <a:t>j</a:t>
            </a:r>
            <a:r>
              <a:rPr lang="en-US" altLang="zh-CN" sz="2400" baseline="-25000" dirty="0">
                <a:latin typeface="+mn-ea"/>
                <a:sym typeface="Symbol" panose="05050102010706020507" pitchFamily="18" charset="2"/>
              </a:rPr>
              <a:t> 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注：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h</a:t>
            </a:r>
            <a:r>
              <a:rPr lang="en-US" altLang="zh-CN" sz="2400" baseline="-25000" dirty="0">
                <a:latin typeface="+mn-ea"/>
                <a:sym typeface="Symbol" panose="05050102010706020507" pitchFamily="18" charset="2"/>
              </a:rPr>
              <a:t>i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与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h</a:t>
            </a:r>
            <a:r>
              <a:rPr lang="en-US" altLang="zh-CN" sz="2400" baseline="-25000" dirty="0" err="1">
                <a:latin typeface="+mn-ea"/>
                <a:sym typeface="Symbol" panose="05050102010706020507" pitchFamily="18" charset="2"/>
              </a:rPr>
              <a:t>j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不一定相等</a:t>
            </a:r>
            <a:endParaRPr lang="en-US" altLang="zh-CN" sz="2400" dirty="0">
              <a:latin typeface="+mn-ea"/>
              <a:sym typeface="Symbol" panose="05050102010706020507" pitchFamily="18" charset="2"/>
            </a:endParaRPr>
          </a:p>
          <a:p>
            <a:pPr>
              <a:lnSpc>
                <a:spcPct val="120000"/>
              </a:lnSpc>
              <a:spcBef>
                <a:spcPct val="15000"/>
              </a:spcBef>
            </a:pPr>
            <a:r>
              <a:rPr lang="zh-CN" altLang="en-US" sz="2800" dirty="0"/>
              <a:t>证明：子群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800" dirty="0"/>
              <a:t>是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dirty="0"/>
              <a:t>的正规子群当且仅当对于任意的</a:t>
            </a:r>
            <a:r>
              <a:rPr lang="en-US" altLang="zh-CN" sz="2800" dirty="0"/>
              <a:t> </a:t>
            </a:r>
            <a:r>
              <a:rPr lang="en-US" altLang="zh-CN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G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8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8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N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zh-CN" altLang="en-US" sz="2800" dirty="0">
                <a:sym typeface="Symbol" panose="05050102010706020507" pitchFamily="18" charset="2"/>
              </a:rPr>
              <a:t>有 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gng</a:t>
            </a:r>
            <a:r>
              <a:rPr lang="en-US" altLang="zh-CN" sz="2800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N</a:t>
            </a:r>
            <a:r>
              <a:rPr lang="zh-CN" altLang="en-US" sz="2800" dirty="0">
                <a:sym typeface="Symbol" panose="05050102010706020507" pitchFamily="18" charset="2"/>
              </a:rPr>
              <a:t>。</a:t>
            </a:r>
          </a:p>
          <a:p>
            <a:pPr lvl="1">
              <a:lnSpc>
                <a:spcPct val="120000"/>
              </a:lnSpc>
              <a:spcBef>
                <a:spcPct val="15000"/>
              </a:spcBef>
            </a:pPr>
            <a:r>
              <a:rPr lang="zh-CN" altLang="en-US" sz="2400" dirty="0">
                <a:sym typeface="Symbol" panose="05050102010706020507" pitchFamily="18" charset="2"/>
              </a:rPr>
              <a:t> 存在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N</a:t>
            </a:r>
            <a:r>
              <a:rPr lang="en-US" altLang="zh-CN" sz="2400" dirty="0">
                <a:sym typeface="Symbol" panose="05050102010706020507" pitchFamily="18" charset="2"/>
              </a:rPr>
              <a:t> </a:t>
            </a:r>
            <a:r>
              <a:rPr lang="zh-CN" altLang="en-US" sz="2400" dirty="0">
                <a:sym typeface="Symbol" panose="05050102010706020507" pitchFamily="18" charset="2"/>
              </a:rPr>
              <a:t>使得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=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en-US" altLang="zh-CN" sz="2400" dirty="0">
                <a:sym typeface="Symbol" panose="05050102010706020507" pitchFamily="18" charset="2"/>
              </a:rPr>
              <a:t>, </a:t>
            </a:r>
            <a:r>
              <a:rPr lang="zh-CN" altLang="en-US" sz="2400" dirty="0">
                <a:sym typeface="Symbol" panose="05050102010706020507" pitchFamily="18" charset="2"/>
              </a:rPr>
              <a:t>即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gng</a:t>
            </a:r>
            <a:r>
              <a:rPr lang="en-US" altLang="zh-CN" sz="2400" i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=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N</a:t>
            </a:r>
            <a:r>
              <a:rPr lang="zh-CN" altLang="en-US" sz="2400" dirty="0">
                <a:sym typeface="Symbol" panose="05050102010706020507" pitchFamily="18" charset="2"/>
              </a:rPr>
              <a:t>；</a:t>
            </a:r>
          </a:p>
          <a:p>
            <a:pPr lvl="1">
              <a:lnSpc>
                <a:spcPct val="120000"/>
              </a:lnSpc>
              <a:spcBef>
                <a:spcPct val="15000"/>
              </a:spcBef>
            </a:pPr>
            <a:r>
              <a:rPr lang="zh-CN" altLang="en-US" sz="2400" dirty="0">
                <a:sym typeface="Symbol" panose="05050102010706020507" pitchFamily="18" charset="2"/>
              </a:rPr>
              <a:t> 先证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 N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en-US" altLang="zh-CN" sz="2400" dirty="0">
                <a:sym typeface="Symbol" panose="05050102010706020507" pitchFamily="18" charset="2"/>
              </a:rPr>
              <a:t>: </a:t>
            </a:r>
            <a:r>
              <a:rPr lang="zh-CN" altLang="en-US" sz="2400" dirty="0">
                <a:sym typeface="Symbol" panose="05050102010706020507" pitchFamily="18" charset="2"/>
              </a:rPr>
              <a:t>对于任意的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gn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400" dirty="0">
                <a:sym typeface="Symbol" panose="05050102010706020507" pitchFamily="18" charset="2"/>
              </a:rPr>
              <a:t>, </a:t>
            </a:r>
            <a:r>
              <a:rPr lang="zh-CN" altLang="en-US" sz="2400" dirty="0">
                <a:sym typeface="Symbol" panose="05050102010706020507" pitchFamily="18" charset="2"/>
              </a:rPr>
              <a:t>因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gng</a:t>
            </a:r>
            <a:r>
              <a:rPr lang="en-US" altLang="zh-CN" sz="2400" i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N</a:t>
            </a:r>
            <a:r>
              <a:rPr lang="zh-CN" altLang="en-US" sz="2400" dirty="0">
                <a:sym typeface="Symbol" panose="05050102010706020507" pitchFamily="18" charset="2"/>
              </a:rPr>
              <a:t>，定义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gng</a:t>
            </a:r>
            <a:r>
              <a:rPr lang="en-US" altLang="zh-CN" sz="2400" i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 n</a:t>
            </a:r>
            <a:r>
              <a:rPr lang="en-US" altLang="zh-CN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zh-CN" altLang="en-US" sz="2400" dirty="0">
                <a:sym typeface="Symbol" panose="05050102010706020507" pitchFamily="18" charset="2"/>
              </a:rPr>
              <a:t>，则有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=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N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2400" dirty="0">
                <a:sym typeface="Symbol" panose="05050102010706020507" pitchFamily="18" charset="2"/>
              </a:rPr>
              <a:t>；同理有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 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zh-CN" altLang="en-US" sz="2400" dirty="0">
                <a:sym typeface="Symbol" panose="05050102010706020507" pitchFamily="18" charset="2"/>
              </a:rPr>
              <a:t>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0235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例：正规子群的左陪集关系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495856" cy="4495800"/>
              </a:xfrm>
            </p:spPr>
            <p:txBody>
              <a:bodyPr>
                <a:normAutofit fontScale="92500"/>
              </a:bodyPr>
              <a:lstStyle/>
              <a:p>
                <a:pPr>
                  <a:lnSpc>
                    <a:spcPct val="110000"/>
                  </a:lnSpc>
                  <a:spcBef>
                    <a:spcPct val="40000"/>
                  </a:spcBef>
                </a:pPr>
                <a:r>
                  <a:rPr lang="en-US" altLang="zh-CN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zh-CN" altLang="en-US" sz="3200" dirty="0"/>
                  <a:t>是</a:t>
                </a:r>
                <a:r>
                  <a:rPr lang="en-US" altLang="zh-CN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zh-CN" altLang="en-US" sz="3200" dirty="0"/>
                  <a:t>的正规子群，左陪集关系为</a:t>
                </a:r>
                <a:r>
                  <a:rPr lang="en-US" altLang="zh-CN" sz="3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(</a:t>
                </a:r>
                <a:r>
                  <a:rPr lang="en-US" altLang="zh-CN" sz="3200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a</a:t>
                </a:r>
                <a:r>
                  <a:rPr lang="en-US" altLang="zh-CN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,</a:t>
                </a:r>
                <a:r>
                  <a:rPr lang="en-US" altLang="zh-CN" sz="3200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b</a:t>
                </a:r>
                <a:r>
                  <a:rPr lang="en-US" altLang="zh-CN" sz="3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)R</a:t>
                </a:r>
                <a:r>
                  <a:rPr lang="zh-CN" alt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当且仅当</a:t>
                </a:r>
                <a:r>
                  <a:rPr lang="en-US" altLang="zh-CN" sz="32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b</a:t>
                </a:r>
                <a:r>
                  <a:rPr lang="en-US" altLang="zh-CN" sz="32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-1</a:t>
                </a:r>
                <a:r>
                  <a:rPr lang="en-US" altLang="zh-CN" sz="32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a</a:t>
                </a:r>
                <a:r>
                  <a:rPr lang="en-US" altLang="zh-CN" sz="3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N</a:t>
                </a:r>
                <a:r>
                  <a:rPr lang="zh-CN" alt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。</a:t>
                </a:r>
                <a:r>
                  <a:rPr lang="zh-CN" altLang="en-US" sz="3200" dirty="0"/>
                  <a:t>如果</a:t>
                </a:r>
                <a:r>
                  <a:rPr lang="en-US" altLang="zh-CN" dirty="0">
                    <a:latin typeface="Times New Roman" panose="02020603050405020304" pitchFamily="18" charset="0"/>
                  </a:rPr>
                  <a:t>p</a:t>
                </a:r>
                <a:r>
                  <a:rPr lang="en-US" altLang="zh-CN" baseline="30000" dirty="0">
                    <a:latin typeface="Times New Roman" panose="02020603050405020304" pitchFamily="18" charset="0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</a:rPr>
                  <a:t>a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N, q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bN, </a:t>
                </a:r>
                <a:r>
                  <a:rPr lang="zh-CN" altLang="en-US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则有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(</a:t>
                </a:r>
                <a:r>
                  <a:rPr lang="en-US" altLang="zh-CN" dirty="0" err="1">
                    <a:latin typeface="Times New Roman" panose="02020603050405020304" pitchFamily="18" charset="0"/>
                    <a:sym typeface="Symbol" panose="05050102010706020507" pitchFamily="18" charset="2"/>
                  </a:rPr>
                  <a:t>pq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)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-1 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(ab)N</a:t>
                </a:r>
                <a:r>
                  <a:rPr lang="zh-CN" altLang="en-US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。</a:t>
                </a:r>
                <a:endParaRPr lang="en-US" altLang="zh-CN" dirty="0">
                  <a:latin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lvl="1">
                  <a:lnSpc>
                    <a:spcPct val="110000"/>
                  </a:lnSpc>
                  <a:spcBef>
                    <a:spcPct val="40000"/>
                  </a:spcBef>
                </a:pPr>
                <a:r>
                  <a:rPr lang="zh-CN" altLang="en-US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证明：</a:t>
                </a:r>
                <a:r>
                  <a:rPr lang="zh-CN" altLang="en-US" dirty="0">
                    <a:sym typeface="Symbol" panose="05050102010706020507" pitchFamily="18" charset="2"/>
                  </a:rPr>
                  <a:t>令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p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a=n</a:t>
                </a:r>
                <a:r>
                  <a:rPr lang="en-US" altLang="zh-CN" baseline="-25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1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, q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b=n</a:t>
                </a:r>
                <a:r>
                  <a:rPr lang="en-US" altLang="zh-CN" baseline="-25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2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 (n</a:t>
                </a:r>
                <a:r>
                  <a:rPr lang="en-US" altLang="zh-CN" baseline="-25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1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,n</a:t>
                </a:r>
                <a:r>
                  <a:rPr lang="en-US" altLang="zh-CN" baseline="-25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2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N)</a:t>
                </a:r>
              </a:p>
              <a:p>
                <a:pPr lvl="1">
                  <a:lnSpc>
                    <a:spcPct val="110000"/>
                  </a:lnSpc>
                  <a:spcBef>
                    <a:spcPct val="40000"/>
                  </a:spcBef>
                  <a:buNone/>
                </a:pP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   </a:t>
                </a:r>
                <a:r>
                  <a:rPr lang="zh-CN" altLang="en-US" dirty="0">
                    <a:sym typeface="Symbol" panose="05050102010706020507" pitchFamily="18" charset="2"/>
                  </a:rPr>
                  <a:t>则有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(</a:t>
                </a:r>
                <a:r>
                  <a:rPr lang="en-US" altLang="zh-CN" dirty="0" err="1">
                    <a:latin typeface="Times New Roman" panose="02020603050405020304" pitchFamily="18" charset="0"/>
                    <a:sym typeface="Wingdings" panose="05000000000000000000" pitchFamily="2" charset="2"/>
                  </a:rPr>
                  <a:t>pq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)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(ab) = q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p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ab = q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n</a:t>
                </a:r>
                <a:r>
                  <a:rPr lang="en-US" altLang="zh-CN" baseline="-25000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1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b = n</a:t>
                </a:r>
                <a:r>
                  <a:rPr lang="en-US" altLang="zh-CN" baseline="-25000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3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q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b (</a:t>
                </a:r>
                <a:r>
                  <a:rPr lang="zh-CN" altLang="en-US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正规子群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)</a:t>
                </a:r>
              </a:p>
              <a:p>
                <a:pPr lvl="1">
                  <a:lnSpc>
                    <a:spcPct val="110000"/>
                  </a:lnSpc>
                  <a:spcBef>
                    <a:spcPct val="40000"/>
                  </a:spcBef>
                  <a:buNone/>
                </a:pP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	=n</a:t>
                </a:r>
                <a:r>
                  <a:rPr lang="en-US" altLang="zh-CN" baseline="-25000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3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n</a:t>
                </a:r>
                <a:r>
                  <a:rPr lang="en-US" altLang="zh-CN" baseline="-25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2 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</a:t>
                </a:r>
                <a:r>
                  <a:rPr lang="en-US" altLang="zh-CN" dirty="0">
                    <a:latin typeface="Times New Roman" panose="02020603050405020304" pitchFamily="18" charset="0"/>
                  </a:rPr>
                  <a:t>N</a:t>
                </a:r>
                <a:endParaRPr lang="en-US" altLang="zh-CN" dirty="0">
                  <a:latin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pPr>
                  <a:lnSpc>
                    <a:spcPct val="110000"/>
                  </a:lnSpc>
                  <a:spcBef>
                    <a:spcPct val="40000"/>
                  </a:spcBef>
                </a:pPr>
                <a:r>
                  <a:rPr lang="zh-CN" altLang="en-US" dirty="0"/>
                  <a:t>同余关系：</a:t>
                </a:r>
                <a:endParaRPr lang="en-US" altLang="zh-CN" dirty="0"/>
              </a:p>
              <a:p>
                <a:pPr lvl="1">
                  <a:lnSpc>
                    <a:spcPct val="110000"/>
                  </a:lnSpc>
                  <a:spcBef>
                    <a:spcPct val="40000"/>
                  </a:spcBef>
                </a:pPr>
                <a:r>
                  <a:rPr lang="zh-CN" altLang="zh-CN" dirty="0"/>
                  <a:t>若</a:t>
                </a:r>
                <a:r>
                  <a:rPr lang="en-US" altLang="zh-CN" dirty="0"/>
                  <a:t>(S,*)</a:t>
                </a:r>
                <a:r>
                  <a:rPr lang="zh-CN" altLang="zh-CN" dirty="0"/>
                  <a:t>为一个半群，</a:t>
                </a:r>
                <a:r>
                  <a:rPr lang="en-US" altLang="zh-CN" dirty="0"/>
                  <a:t>S</a:t>
                </a:r>
                <a:r>
                  <a:rPr lang="zh-CN" altLang="zh-CN" dirty="0"/>
                  <a:t>上的等价关系</a:t>
                </a:r>
                <a:r>
                  <a:rPr lang="en-US" altLang="zh-CN" dirty="0"/>
                  <a:t>R</a:t>
                </a:r>
                <a:r>
                  <a:rPr lang="zh-CN" altLang="zh-CN" dirty="0"/>
                  <a:t>如满足：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aRa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’ 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bRb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’ 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imply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 (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b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’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b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’)</m:t>
                    </m:r>
                  </m:oMath>
                </a14:m>
                <a:r>
                  <a:rPr lang="zh-CN" altLang="zh-CN" dirty="0"/>
                  <a:t>，则称</a:t>
                </a:r>
                <a:r>
                  <a:rPr lang="en-US" altLang="zh-CN" dirty="0"/>
                  <a:t>R</a:t>
                </a:r>
                <a:r>
                  <a:rPr lang="zh-CN" altLang="zh-CN" dirty="0"/>
                  <a:t>为同余关系。</a:t>
                </a: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495856" cy="4495800"/>
              </a:xfrm>
              <a:blipFill>
                <a:blip r:embed="rId3"/>
                <a:stretch>
                  <a:fillRect l="-503" t="-1628" r="-23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11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95536" y="1340767"/>
            <a:ext cx="8301608" cy="4944145"/>
          </a:xfrm>
          <a:blipFill rotWithShape="0">
            <a:blip r:embed="rId3"/>
            <a:stretch>
              <a:fillRect l="-881" b="-1110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Lagrange </a:t>
            </a:r>
            <a:r>
              <a:rPr lang="zh-CN" altLang="en-US" dirty="0"/>
              <a:t>定理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4869160"/>
            <a:ext cx="401276" cy="47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8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67544" y="1458675"/>
            <a:ext cx="8640960" cy="3626509"/>
          </a:xfrm>
          <a:blipFill rotWithShape="0">
            <a:blip r:embed="rId3"/>
            <a:stretch>
              <a:fillRect l="-847" r="-1623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Lagrange</a:t>
            </a:r>
            <a:r>
              <a:rPr lang="en-US" altLang="zh-CN" dirty="0"/>
              <a:t> </a:t>
            </a:r>
            <a:r>
              <a:rPr lang="zh-CN" altLang="en-US" dirty="0"/>
              <a:t>定理（续）</a:t>
            </a:r>
          </a:p>
        </p:txBody>
      </p:sp>
    </p:spTree>
    <p:extLst>
      <p:ext uri="{BB962C8B-B14F-4D97-AF65-F5344CB8AC3E}">
        <p14:creationId xmlns:p14="http://schemas.microsoft.com/office/powerpoint/2010/main" val="17245841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288032" y="1268759"/>
            <a:ext cx="8604448" cy="5016153"/>
          </a:xfrm>
          <a:blipFill rotWithShape="0">
            <a:blip r:embed="rId3"/>
            <a:stretch>
              <a:fillRect l="-779" r="-142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Lagrange</a:t>
            </a:r>
            <a:r>
              <a:rPr lang="en-US" altLang="zh-CN" dirty="0"/>
              <a:t> </a:t>
            </a:r>
            <a:r>
              <a:rPr lang="zh-CN" altLang="en-US" dirty="0"/>
              <a:t>定理（续）</a:t>
            </a:r>
          </a:p>
        </p:txBody>
      </p:sp>
    </p:spTree>
    <p:extLst>
      <p:ext uri="{BB962C8B-B14F-4D97-AF65-F5344CB8AC3E}">
        <p14:creationId xmlns:p14="http://schemas.microsoft.com/office/powerpoint/2010/main" val="295880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/>
              <a:t>问题</a:t>
            </a:r>
            <a:r>
              <a:rPr lang="en-US" altLang="zh-CN" sz="2800" dirty="0"/>
              <a:t>1</a:t>
            </a:r>
            <a:r>
              <a:rPr lang="zh-CN" altLang="en-US" sz="2800" dirty="0"/>
              <a:t>：什么是代数系统？</a:t>
            </a:r>
            <a:endParaRPr lang="en-US" altLang="zh-CN" sz="2800" dirty="0"/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solidFill>
                  <a:srgbClr val="2E2E99"/>
                </a:solidFill>
              </a:rPr>
              <a:t>非空集合</a:t>
            </a:r>
            <a:r>
              <a:rPr lang="en-US" altLang="zh-CN" sz="2400" dirty="0">
                <a:solidFill>
                  <a:srgbClr val="2E2E99"/>
                </a:solidFill>
              </a:rPr>
              <a:t>+</a:t>
            </a:r>
            <a:r>
              <a:rPr lang="zh-CN" altLang="en-US" sz="2400" dirty="0">
                <a:solidFill>
                  <a:srgbClr val="2E2E99"/>
                </a:solidFill>
              </a:rPr>
              <a:t>封闭的</a:t>
            </a:r>
            <a:r>
              <a:rPr lang="en-US" altLang="zh-CN" sz="2400" dirty="0">
                <a:solidFill>
                  <a:srgbClr val="2E2E99"/>
                </a:solidFill>
              </a:rPr>
              <a:t>(</a:t>
            </a:r>
            <a:r>
              <a:rPr lang="zh-CN" altLang="en-US" sz="2400" dirty="0">
                <a:solidFill>
                  <a:srgbClr val="2E2E99"/>
                </a:solidFill>
              </a:rPr>
              <a:t>二元</a:t>
            </a:r>
            <a:r>
              <a:rPr lang="en-US" altLang="zh-CN" sz="2400" dirty="0">
                <a:solidFill>
                  <a:srgbClr val="2E2E99"/>
                </a:solidFill>
              </a:rPr>
              <a:t>)</a:t>
            </a:r>
            <a:r>
              <a:rPr lang="zh-CN" altLang="en-US" sz="2400" dirty="0">
                <a:solidFill>
                  <a:srgbClr val="2E2E99"/>
                </a:solidFill>
              </a:rPr>
              <a:t>运算</a:t>
            </a:r>
          </a:p>
          <a:p>
            <a:pPr>
              <a:lnSpc>
                <a:spcPct val="110000"/>
              </a:lnSpc>
            </a:pPr>
            <a:r>
              <a:rPr lang="zh-CN" altLang="en-US" sz="2800" dirty="0"/>
              <a:t>问题</a:t>
            </a:r>
            <a:r>
              <a:rPr lang="en-US" altLang="zh-CN" sz="2800" dirty="0"/>
              <a:t>2</a:t>
            </a:r>
            <a:r>
              <a:rPr lang="zh-CN" altLang="en-US" sz="2800" dirty="0"/>
              <a:t>：代数系统相关性质？</a:t>
            </a:r>
            <a:endParaRPr lang="en-US" altLang="zh-CN" sz="2800" dirty="0"/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solidFill>
                  <a:srgbClr val="2E2E99"/>
                </a:solidFill>
              </a:rPr>
              <a:t>封闭性、结合性、交换性、分配性；单位元、零元、逆元；同态同构</a:t>
            </a:r>
            <a:endParaRPr lang="en-US" altLang="zh-CN" sz="2800" dirty="0"/>
          </a:p>
          <a:p>
            <a:pPr>
              <a:lnSpc>
                <a:spcPct val="110000"/>
              </a:lnSpc>
            </a:pPr>
            <a:r>
              <a:rPr lang="zh-CN" altLang="en-US" sz="2800" dirty="0"/>
              <a:t>问题</a:t>
            </a:r>
            <a:r>
              <a:rPr lang="en-US" altLang="zh-CN" sz="2800" dirty="0"/>
              <a:t>3</a:t>
            </a:r>
            <a:r>
              <a:rPr lang="zh-CN" altLang="en-US" sz="2800" dirty="0"/>
              <a:t>：什么是群？</a:t>
            </a:r>
            <a:endParaRPr lang="en-US" altLang="zh-CN" sz="2800" dirty="0"/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solidFill>
                  <a:srgbClr val="2E2E99"/>
                </a:solidFill>
              </a:rPr>
              <a:t>封闭 </a:t>
            </a:r>
            <a:r>
              <a:rPr lang="en-US" altLang="zh-CN" sz="2400" dirty="0">
                <a:solidFill>
                  <a:srgbClr val="2E2E99"/>
                </a:solidFill>
              </a:rPr>
              <a:t>+ </a:t>
            </a:r>
            <a:r>
              <a:rPr lang="zh-CN" altLang="en-US" sz="2400" dirty="0">
                <a:solidFill>
                  <a:srgbClr val="2E2E99"/>
                </a:solidFill>
              </a:rPr>
              <a:t>结合律 </a:t>
            </a:r>
            <a:r>
              <a:rPr lang="en-US" altLang="zh-CN" sz="2400" dirty="0">
                <a:solidFill>
                  <a:srgbClr val="2E2E99"/>
                </a:solidFill>
              </a:rPr>
              <a:t>+ </a:t>
            </a:r>
            <a:r>
              <a:rPr lang="zh-CN" altLang="en-US" sz="2400" dirty="0">
                <a:solidFill>
                  <a:srgbClr val="2E2E99"/>
                </a:solidFill>
              </a:rPr>
              <a:t>单位元 </a:t>
            </a:r>
            <a:r>
              <a:rPr lang="en-US" altLang="zh-CN" sz="2400" dirty="0">
                <a:solidFill>
                  <a:srgbClr val="2E2E99"/>
                </a:solidFill>
              </a:rPr>
              <a:t>+ </a:t>
            </a:r>
            <a:r>
              <a:rPr lang="zh-CN" altLang="en-US" sz="2400" dirty="0">
                <a:solidFill>
                  <a:srgbClr val="2E2E99"/>
                </a:solidFill>
              </a:rPr>
              <a:t>逆元</a:t>
            </a:r>
            <a:endParaRPr lang="zh-CN" altLang="en-US" sz="24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2800" dirty="0"/>
              <a:t>问题</a:t>
            </a:r>
            <a:r>
              <a:rPr lang="en-US" altLang="zh-CN" sz="2800" dirty="0"/>
              <a:t>4</a:t>
            </a:r>
            <a:r>
              <a:rPr lang="zh-CN" altLang="en-US" sz="2800" dirty="0"/>
              <a:t>：群具有哪些性质？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solidFill>
                  <a:srgbClr val="2E2E99"/>
                </a:solidFill>
              </a:rPr>
              <a:t>元素的阶、群的阶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7923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Lagrange</a:t>
            </a:r>
            <a:r>
              <a:rPr lang="en-US" altLang="zh-CN" dirty="0"/>
              <a:t> </a:t>
            </a:r>
            <a:r>
              <a:rPr lang="zh-CN" altLang="en-US" dirty="0"/>
              <a:t>定理（续）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47" y="1484784"/>
            <a:ext cx="8779001" cy="433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7450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44016" y="1340768"/>
            <a:ext cx="8748464" cy="2016224"/>
          </a:xfrm>
          <a:blipFill rotWithShape="0">
            <a:blip r:embed="rId3"/>
            <a:stretch>
              <a:fillRect l="-836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3408363"/>
            <a:ext cx="8615363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Lagrange</a:t>
            </a:r>
            <a:r>
              <a:rPr lang="en-US" altLang="zh-CN" dirty="0"/>
              <a:t> </a:t>
            </a:r>
            <a:r>
              <a:rPr lang="zh-CN" altLang="en-US" dirty="0"/>
              <a:t>定理（续）</a:t>
            </a:r>
          </a:p>
        </p:txBody>
      </p:sp>
    </p:spTree>
    <p:extLst>
      <p:ext uri="{BB962C8B-B14F-4D97-AF65-F5344CB8AC3E}">
        <p14:creationId xmlns:p14="http://schemas.microsoft.com/office/powerpoint/2010/main" val="1171199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33285"/>
            <a:ext cx="8893175" cy="4824412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6阶群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必含3阶子群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证明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如果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中有6阶元素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则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是3阶元素，因此</a:t>
            </a:r>
            <a:r>
              <a:rPr lang="zh-CN" altLang="en-US" sz="24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〈</a:t>
            </a:r>
            <a:r>
              <a:rPr lang="en-US" altLang="zh-CN" sz="2400" b="1" i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b</a:t>
            </a:r>
            <a:r>
              <a:rPr lang="en-US" altLang="zh-CN" sz="24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〉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是3阶子群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如果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中没有6阶元素，则根据拉格郎日定理的推论，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中元素的阶只可能是1,2或3。</a:t>
            </a:r>
          </a:p>
          <a:p>
            <a:pPr lvl="2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如果没有3阶元素，即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1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G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1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那么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x, </a:t>
            </a:r>
            <a:r>
              <a:rPr lang="en-US" altLang="zh-CN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1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G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xy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=(</a:t>
            </a:r>
            <a:r>
              <a:rPr lang="en-US" altLang="zh-CN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yx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sz="21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xy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)=</a:t>
            </a:r>
            <a:r>
              <a:rPr lang="en-US" altLang="zh-CN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yx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即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是交换群。</a:t>
            </a:r>
            <a:endParaRPr lang="en-US" altLang="zh-CN" sz="2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2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1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因此，易证{</a:t>
            </a:r>
            <a:r>
              <a:rPr lang="en-US" altLang="zh-CN" sz="21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e,a,b,ab</a:t>
            </a:r>
            <a:r>
              <a:rPr lang="en-US" altLang="zh-CN" sz="21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}</a:t>
            </a:r>
            <a:r>
              <a:rPr lang="zh-CN" altLang="en-US" sz="21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构成4阶子群，但4不能整除6，矛盾。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所以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中必含3阶元素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即由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生成的子群是3阶子群。</a:t>
            </a:r>
          </a:p>
        </p:txBody>
      </p:sp>
      <p:sp>
        <p:nvSpPr>
          <p:cNvPr id="55300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39BC2DB-52CE-45FE-B8FE-004BE5E5BFBC}" type="slidenum">
              <a:rPr lang="en-US" altLang="zh-CN"/>
              <a:pPr/>
              <a:t>22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拉格朗日定理的应用</a:t>
            </a:r>
          </a:p>
        </p:txBody>
      </p:sp>
    </p:spTree>
    <p:extLst>
      <p:ext uri="{BB962C8B-B14F-4D97-AF65-F5344CB8AC3E}">
        <p14:creationId xmlns:p14="http://schemas.microsoft.com/office/powerpoint/2010/main" val="117806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063808" cy="478112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zh-CN" altLang="en-US" sz="3200" dirty="0"/>
              <a:t>问题</a:t>
            </a:r>
            <a:r>
              <a:rPr lang="en-US" altLang="zh-CN" sz="3200" dirty="0"/>
              <a:t>1</a:t>
            </a:r>
            <a:r>
              <a:rPr lang="zh-CN" altLang="en-US" sz="3200" dirty="0"/>
              <a:t>：什么叫做群的子群，如何判别之？</a:t>
            </a:r>
            <a:endParaRPr lang="en-US" altLang="zh-CN" sz="3200" dirty="0"/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非空子集 </a:t>
            </a:r>
            <a:r>
              <a:rPr lang="en-US" altLang="zh-CN" sz="2800" dirty="0">
                <a:solidFill>
                  <a:srgbClr val="2E2E99"/>
                </a:solidFill>
              </a:rPr>
              <a:t>+ </a:t>
            </a:r>
            <a:r>
              <a:rPr lang="zh-CN" altLang="en-US" sz="2800" dirty="0">
                <a:solidFill>
                  <a:srgbClr val="2E2E99"/>
                </a:solidFill>
              </a:rPr>
              <a:t>封闭、结合律、单位元、逆元</a:t>
            </a:r>
            <a:endParaRPr lang="en-US" altLang="zh-CN" sz="2800" dirty="0">
              <a:solidFill>
                <a:srgbClr val="2E2E99"/>
              </a:solidFill>
            </a:endParaRPr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判定：根据定义或三个判定定理</a:t>
            </a:r>
          </a:p>
          <a:p>
            <a:pPr>
              <a:lnSpc>
                <a:spcPct val="110000"/>
              </a:lnSpc>
            </a:pPr>
            <a:r>
              <a:rPr lang="zh-CN" altLang="en-US" sz="3200" dirty="0"/>
              <a:t>问题</a:t>
            </a:r>
            <a:r>
              <a:rPr lang="en-US" altLang="zh-CN" sz="3200" dirty="0"/>
              <a:t>2</a:t>
            </a:r>
            <a:r>
              <a:rPr lang="zh-CN" altLang="en-US" sz="3200" dirty="0"/>
              <a:t>：子群一定存在么，若存在则满足什么性质？</a:t>
            </a:r>
            <a:endParaRPr lang="en-US" altLang="zh-CN" sz="3200" dirty="0"/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一定存在平凡子群</a:t>
            </a:r>
            <a:endParaRPr lang="zh-CN" altLang="en-US" sz="2800" dirty="0"/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子群</a:t>
            </a:r>
            <a:r>
              <a:rPr lang="en-US" altLang="zh-CN" sz="2800" dirty="0">
                <a:solidFill>
                  <a:srgbClr val="2E2E99"/>
                </a:solidFill>
              </a:rPr>
              <a:t>H</a:t>
            </a:r>
            <a:r>
              <a:rPr lang="zh-CN" altLang="en-US" sz="2800" dirty="0">
                <a:solidFill>
                  <a:srgbClr val="2E2E99"/>
                </a:solidFill>
              </a:rPr>
              <a:t>的所有陪集构成母群</a:t>
            </a:r>
            <a:r>
              <a:rPr lang="en-US" altLang="zh-CN" sz="2800" dirty="0">
                <a:solidFill>
                  <a:srgbClr val="2E2E99"/>
                </a:solidFill>
              </a:rPr>
              <a:t>G</a:t>
            </a:r>
            <a:r>
              <a:rPr lang="zh-CN" altLang="en-US" sz="2800" dirty="0">
                <a:solidFill>
                  <a:srgbClr val="2E2E99"/>
                </a:solidFill>
              </a:rPr>
              <a:t>的一个划分</a:t>
            </a:r>
            <a:endParaRPr lang="en-US" altLang="zh-CN" sz="2800" dirty="0">
              <a:solidFill>
                <a:srgbClr val="2E2E99"/>
              </a:solidFill>
            </a:endParaRPr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拉格朗日定理及其推论：有限群的子群阶是母群阶的因子、有限质数阶群没有非平凡子群、有限质数阶群一定是循环群</a:t>
            </a:r>
            <a:endParaRPr lang="en-US" altLang="zh-CN" sz="2800" dirty="0">
              <a:solidFill>
                <a:srgbClr val="2E2E99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58787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作业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见课程主页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7053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dirty="0"/>
              <a:t>问题</a:t>
            </a:r>
            <a:r>
              <a:rPr lang="en-US" altLang="zh-CN" sz="3200" dirty="0"/>
              <a:t>1</a:t>
            </a:r>
            <a:r>
              <a:rPr lang="zh-CN" altLang="en-US" sz="3200" dirty="0"/>
              <a:t>：什么是子群，如何判别之？</a:t>
            </a:r>
          </a:p>
          <a:p>
            <a:pPr>
              <a:lnSpc>
                <a:spcPct val="110000"/>
              </a:lnSpc>
            </a:pPr>
            <a:r>
              <a:rPr lang="zh-CN" altLang="en-US" sz="3200" dirty="0"/>
              <a:t>问题</a:t>
            </a:r>
            <a:r>
              <a:rPr lang="en-US" altLang="zh-CN" sz="3200" dirty="0"/>
              <a:t>2</a:t>
            </a:r>
            <a:r>
              <a:rPr lang="zh-CN" altLang="en-US" sz="3200" dirty="0"/>
              <a:t>：子群一定存在么，若存在则满足什么性质？</a:t>
            </a:r>
          </a:p>
          <a:p>
            <a:pPr>
              <a:lnSpc>
                <a:spcPct val="110000"/>
              </a:lnSpc>
            </a:pPr>
            <a:endParaRPr lang="zh-CN" altLang="en-US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1455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子群的定义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362950" cy="4411662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4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设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(G,   </a:t>
            </a:r>
            <a:r>
              <a:rPr lang="en-US" altLang="zh-CN" sz="28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  <a:sym typeface="Wingdings" panose="05000000000000000000" pitchFamily="2" charset="2"/>
              </a:rPr>
              <a:t>⃘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是群，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的非空子集，如果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关于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中的运算构成群，即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(H,   </a:t>
            </a:r>
            <a:r>
              <a:rPr lang="en-US" altLang="zh-CN" sz="28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  <a:sym typeface="Wingdings" panose="05000000000000000000" pitchFamily="2" charset="2"/>
              </a:rPr>
              <a:t>⃘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也是群，则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的子群。</a:t>
            </a:r>
          </a:p>
          <a:p>
            <a:pPr lvl="1" eaLnBrk="1" hangingPunct="1">
              <a:lnSpc>
                <a:spcPct val="110000"/>
              </a:lnSpc>
              <a:spcBef>
                <a:spcPct val="4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记作</a:t>
            </a:r>
            <a:r>
              <a:rPr lang="en-US" altLang="zh-CN" sz="2400" b="1" dirty="0">
                <a:latin typeface="Times New Roman" panose="02020603050405020304" pitchFamily="18" charset="0"/>
              </a:rPr>
              <a:t>(H,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CN" sz="24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  <a:sym typeface="Wingdings" panose="05000000000000000000" pitchFamily="2" charset="2"/>
              </a:rPr>
              <a:t>⃘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en-US" altLang="zh-CN" sz="2400" b="1" dirty="0">
                <a:latin typeface="Times New Roman" panose="02020603050405020304" pitchFamily="18" charset="0"/>
              </a:rPr>
              <a:t> (G,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CN" sz="24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  <a:sym typeface="Wingdings" panose="05000000000000000000" pitchFamily="2" charset="2"/>
              </a:rPr>
              <a:t>⃘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简记为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</a:rPr>
              <a:t>H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。</a:t>
            </a:r>
            <a:endParaRPr lang="en-US" altLang="zh-CN" sz="24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110000"/>
              </a:lnSpc>
              <a:spcBef>
                <a:spcPct val="4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例子：偶数加系统是整数加群的子群</a:t>
            </a:r>
          </a:p>
          <a:p>
            <a:pPr eaLnBrk="1" hangingPunct="1">
              <a:lnSpc>
                <a:spcPct val="110000"/>
              </a:lnSpc>
              <a:spcBef>
                <a:spcPct val="4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平凡子群   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(G,   </a:t>
            </a:r>
            <a:r>
              <a:rPr lang="en-US" altLang="zh-CN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  <a:sym typeface="Wingdings" panose="05000000000000000000" pitchFamily="2" charset="2"/>
              </a:rPr>
              <a:t>⃘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({e},   </a:t>
            </a:r>
            <a:r>
              <a:rPr lang="en-US" altLang="zh-CN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  <a:sym typeface="Wingdings" panose="05000000000000000000" pitchFamily="2" charset="2"/>
              </a:rPr>
              <a:t>⃘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40000"/>
              </a:spcBef>
            </a:pPr>
            <a:endParaRPr lang="zh-CN" alt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10000"/>
              </a:lnSpc>
              <a:spcBef>
                <a:spcPct val="40000"/>
              </a:spcBef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注意：结合律在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G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的子集上均成立。</a:t>
            </a:r>
          </a:p>
        </p:txBody>
      </p:sp>
      <p:sp>
        <p:nvSpPr>
          <p:cNvPr id="8196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A2AA7B8-BCF1-4317-BD88-753F3E0FF60A}" type="slidenum">
              <a:rPr lang="en-US" altLang="zh-CN"/>
              <a:pPr/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902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1143000" y="2547516"/>
            <a:ext cx="5257800" cy="3200400"/>
          </a:xfrm>
          <a:prstGeom prst="ellipse">
            <a:avLst/>
          </a:prstGeom>
          <a:solidFill>
            <a:srgbClr val="FFCC99"/>
          </a:solidFill>
          <a:ln w="57150" cmpd="thickThin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990600" y="2776116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400" b="1">
                <a:latin typeface="Times New Roman" panose="02020603050405020304" pitchFamily="18" charset="0"/>
              </a:rPr>
              <a:t>群</a:t>
            </a:r>
            <a:r>
              <a:rPr kumimoji="1" lang="en-US" altLang="zh-CN" sz="2400" b="1" i="1">
                <a:latin typeface="Times New Roman" panose="02020603050405020304" pitchFamily="18" charset="0"/>
              </a:rPr>
              <a:t>G</a:t>
            </a:r>
            <a:endParaRPr kumimoji="1" lang="en-US" altLang="zh-CN" sz="2400" b="1">
              <a:latin typeface="Times New Roman" panose="02020603050405020304" pitchFamily="18" charset="0"/>
            </a:endParaRPr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1828800" y="3157116"/>
            <a:ext cx="2895600" cy="1981200"/>
          </a:xfrm>
          <a:prstGeom prst="ellipse">
            <a:avLst/>
          </a:prstGeom>
          <a:solidFill>
            <a:schemeClr val="accent1">
              <a:alpha val="50195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414463" y="4766841"/>
            <a:ext cx="1171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400" b="1">
                <a:latin typeface="Times New Roman" panose="02020603050405020304" pitchFamily="18" charset="0"/>
              </a:rPr>
              <a:t>子群</a:t>
            </a:r>
            <a:r>
              <a:rPr kumimoji="1" lang="en-US" altLang="zh-CN" sz="2400" b="1" i="1">
                <a:latin typeface="Times New Roman" panose="02020603050405020304" pitchFamily="18" charset="0"/>
              </a:rPr>
              <a:t>H</a:t>
            </a:r>
            <a:endParaRPr kumimoji="1" lang="en-US" altLang="zh-CN" sz="2400" b="1">
              <a:latin typeface="Times New Roman" panose="02020603050405020304" pitchFamily="18" charset="0"/>
            </a:endParaRPr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2590800" y="3690516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286000" y="3461916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i="1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10249" name="Oval 11"/>
          <p:cNvSpPr>
            <a:spLocks noChangeArrowheads="1"/>
          </p:cNvSpPr>
          <p:nvPr/>
        </p:nvSpPr>
        <p:spPr bwMode="auto">
          <a:xfrm>
            <a:off x="4800600" y="3233316"/>
            <a:ext cx="144463" cy="1444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0250" name="Text Box 12"/>
          <p:cNvSpPr txBox="1">
            <a:spLocks noChangeArrowheads="1"/>
          </p:cNvSpPr>
          <p:nvPr/>
        </p:nvSpPr>
        <p:spPr bwMode="auto">
          <a:xfrm>
            <a:off x="4495800" y="3004716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i="1"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10251" name="Oval 13"/>
          <p:cNvSpPr>
            <a:spLocks noChangeArrowheads="1"/>
          </p:cNvSpPr>
          <p:nvPr/>
        </p:nvSpPr>
        <p:spPr bwMode="auto">
          <a:xfrm>
            <a:off x="3505200" y="4071516"/>
            <a:ext cx="144463" cy="144463"/>
          </a:xfrm>
          <a:prstGeom prst="ellipse">
            <a:avLst/>
          </a:prstGeom>
          <a:solidFill>
            <a:srgbClr val="99CC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0252" name="Oval 14"/>
          <p:cNvSpPr>
            <a:spLocks noChangeArrowheads="1"/>
          </p:cNvSpPr>
          <p:nvPr/>
        </p:nvSpPr>
        <p:spPr bwMode="auto">
          <a:xfrm>
            <a:off x="3048000" y="4604916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0253" name="Text Box 15"/>
          <p:cNvSpPr txBox="1">
            <a:spLocks noChangeArrowheads="1"/>
          </p:cNvSpPr>
          <p:nvPr/>
        </p:nvSpPr>
        <p:spPr bwMode="auto">
          <a:xfrm>
            <a:off x="3576638" y="4023891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i="1">
                <a:latin typeface="Times New Roman" panose="02020603050405020304" pitchFamily="18" charset="0"/>
              </a:rPr>
              <a:t>e</a:t>
            </a:r>
            <a:r>
              <a:rPr kumimoji="1" lang="en-US" altLang="zh-CN" sz="2400" baseline="-25000">
                <a:latin typeface="Times New Roman" panose="02020603050405020304" pitchFamily="18" charset="0"/>
              </a:rPr>
              <a:t>H</a:t>
            </a:r>
            <a:endParaRPr kumimoji="1" lang="en-US" altLang="zh-CN" sz="2400" i="1">
              <a:latin typeface="Times New Roman" panose="02020603050405020304" pitchFamily="18" charset="0"/>
            </a:endParaRPr>
          </a:p>
        </p:txBody>
      </p:sp>
      <p:sp>
        <p:nvSpPr>
          <p:cNvPr id="10254" name="Text Box 16"/>
          <p:cNvSpPr txBox="1">
            <a:spLocks noChangeArrowheads="1"/>
          </p:cNvSpPr>
          <p:nvPr/>
        </p:nvSpPr>
        <p:spPr bwMode="auto">
          <a:xfrm>
            <a:off x="3105150" y="4533479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i="1">
                <a:latin typeface="Times New Roman" panose="02020603050405020304" pitchFamily="18" charset="0"/>
              </a:rPr>
              <a:t>a</a:t>
            </a:r>
            <a:r>
              <a:rPr kumimoji="1" lang="en-US" altLang="zh-CN" sz="2400" baseline="30000">
                <a:latin typeface="Times New Roman" panose="02020603050405020304" pitchFamily="18" charset="0"/>
              </a:rPr>
              <a:t>-1</a:t>
            </a:r>
            <a:r>
              <a:rPr kumimoji="1" lang="en-US" altLang="zh-CN" sz="2400" baseline="-25000">
                <a:latin typeface="Times New Roman" panose="02020603050405020304" pitchFamily="18" charset="0"/>
              </a:rPr>
              <a:t>H</a:t>
            </a:r>
            <a:endParaRPr kumimoji="1" lang="en-US" altLang="zh-CN" sz="2400" i="1">
              <a:latin typeface="Times New Roman" panose="02020603050405020304" pitchFamily="18" charset="0"/>
            </a:endParaRPr>
          </a:p>
        </p:txBody>
      </p:sp>
      <p:sp>
        <p:nvSpPr>
          <p:cNvPr id="93201" name="Text Box 17"/>
          <p:cNvSpPr txBox="1">
            <a:spLocks noChangeArrowheads="1"/>
          </p:cNvSpPr>
          <p:nvPr/>
        </p:nvSpPr>
        <p:spPr bwMode="auto">
          <a:xfrm>
            <a:off x="5795963" y="2707854"/>
            <a:ext cx="3348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400" b="1">
                <a:latin typeface="Times New Roman" panose="02020603050405020304" pitchFamily="18" charset="0"/>
              </a:rPr>
              <a:t>问题</a:t>
            </a:r>
            <a:r>
              <a:rPr kumimoji="1" lang="en-US" altLang="zh-CN" sz="2400" b="1">
                <a:latin typeface="Times New Roman" panose="02020603050405020304" pitchFamily="18" charset="0"/>
              </a:rPr>
              <a:t>2</a:t>
            </a:r>
            <a:r>
              <a:rPr kumimoji="1" lang="zh-CN" altLang="en-US" sz="2400" b="1">
                <a:latin typeface="Times New Roman" panose="02020603050405020304" pitchFamily="18" charset="0"/>
              </a:rPr>
              <a:t>：</a:t>
            </a:r>
            <a:r>
              <a:rPr kumimoji="1" lang="en-US" altLang="zh-CN" sz="2400" b="1" i="1">
                <a:latin typeface="Times New Roman" panose="02020603050405020304" pitchFamily="18" charset="0"/>
              </a:rPr>
              <a:t>ab</a:t>
            </a:r>
            <a:r>
              <a:rPr kumimoji="1" lang="zh-CN" altLang="en-US" sz="2400" b="1">
                <a:latin typeface="Times New Roman" panose="02020603050405020304" pitchFamily="18" charset="0"/>
              </a:rPr>
              <a:t>应该在哪儿？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953000" y="3995316"/>
            <a:ext cx="847725" cy="457200"/>
            <a:chOff x="2016" y="2496"/>
            <a:chExt cx="534" cy="288"/>
          </a:xfrm>
        </p:grpSpPr>
        <p:sp>
          <p:nvSpPr>
            <p:cNvPr id="10260" name="Oval 18"/>
            <p:cNvSpPr>
              <a:spLocks noChangeArrowheads="1"/>
            </p:cNvSpPr>
            <p:nvPr/>
          </p:nvSpPr>
          <p:spPr bwMode="auto">
            <a:xfrm>
              <a:off x="2016" y="2544"/>
              <a:ext cx="91" cy="91"/>
            </a:xfrm>
            <a:prstGeom prst="ellipse">
              <a:avLst/>
            </a:prstGeom>
            <a:solidFill>
              <a:srgbClr val="993366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l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l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  <p:sp>
          <p:nvSpPr>
            <p:cNvPr id="10261" name="Text Box 19"/>
            <p:cNvSpPr txBox="1">
              <a:spLocks noChangeArrowheads="1"/>
            </p:cNvSpPr>
            <p:nvPr/>
          </p:nvSpPr>
          <p:spPr bwMode="auto">
            <a:xfrm>
              <a:off x="2070" y="2496"/>
              <a:ext cx="4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l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l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2400" i="1">
                  <a:latin typeface="Times New Roman" panose="02020603050405020304" pitchFamily="18" charset="0"/>
                </a:rPr>
                <a:t>ab</a:t>
              </a:r>
            </a:p>
          </p:txBody>
        </p:sp>
      </p:grpSp>
      <p:sp>
        <p:nvSpPr>
          <p:cNvPr id="10257" name="Text Box 21"/>
          <p:cNvSpPr txBox="1">
            <a:spLocks noChangeArrowheads="1"/>
          </p:cNvSpPr>
          <p:nvPr/>
        </p:nvSpPr>
        <p:spPr bwMode="auto">
          <a:xfrm>
            <a:off x="2051050" y="1772816"/>
            <a:ext cx="35290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400" b="1" dirty="0">
                <a:latin typeface="Times New Roman" panose="02020603050405020304" pitchFamily="18" charset="0"/>
              </a:rPr>
              <a:t>问题</a:t>
            </a:r>
            <a:r>
              <a:rPr kumimoji="1" lang="en-US" altLang="zh-CN" sz="2400" b="1" dirty="0">
                <a:latin typeface="Times New Roman" panose="02020603050405020304" pitchFamily="18" charset="0"/>
              </a:rPr>
              <a:t>1</a:t>
            </a:r>
            <a:r>
              <a:rPr kumimoji="1" lang="zh-CN" altLang="en-US" sz="2400" b="1" dirty="0">
                <a:latin typeface="Times New Roman" panose="02020603050405020304" pitchFamily="18" charset="0"/>
              </a:rPr>
              <a:t>：</a:t>
            </a:r>
            <a:r>
              <a:rPr kumimoji="1" lang="en-US" altLang="zh-CN" sz="2400" b="1" i="1" dirty="0" err="1">
                <a:latin typeface="Times New Roman" panose="02020603050405020304" pitchFamily="18" charset="0"/>
              </a:rPr>
              <a:t>e</a:t>
            </a:r>
            <a:r>
              <a:rPr kumimoji="1" lang="en-US" altLang="zh-CN" sz="2400" b="1" baseline="-25000" dirty="0" err="1">
                <a:latin typeface="Times New Roman" panose="02020603050405020304" pitchFamily="18" charset="0"/>
              </a:rPr>
              <a:t>H</a:t>
            </a:r>
            <a:r>
              <a:rPr kumimoji="1" lang="zh-CN" altLang="en-US" sz="2400" b="1" dirty="0">
                <a:latin typeface="Times New Roman" panose="02020603050405020304" pitchFamily="18" charset="0"/>
              </a:rPr>
              <a:t>是否一定是</a:t>
            </a:r>
            <a:r>
              <a:rPr kumimoji="1" lang="en-US" altLang="zh-CN" sz="2400" b="1" i="1" dirty="0" err="1">
                <a:latin typeface="Times New Roman" panose="02020603050405020304" pitchFamily="18" charset="0"/>
              </a:rPr>
              <a:t>e</a:t>
            </a:r>
            <a:r>
              <a:rPr kumimoji="1" lang="en-US" altLang="zh-CN" sz="2400" b="1" baseline="-25000" dirty="0" err="1">
                <a:latin typeface="Times New Roman" panose="02020603050405020304" pitchFamily="18" charset="0"/>
              </a:rPr>
              <a:t>G</a:t>
            </a:r>
            <a:r>
              <a:rPr kumimoji="1" lang="en-US" altLang="zh-CN" sz="2400" b="1" dirty="0">
                <a:latin typeface="Times New Roman" panose="02020603050405020304" pitchFamily="18" charset="0"/>
              </a:rPr>
              <a:t>?</a:t>
            </a:r>
            <a:endParaRPr kumimoji="1" lang="en-US" altLang="zh-CN" sz="2400" b="1" i="1" dirty="0">
              <a:latin typeface="Times New Roman" panose="02020603050405020304" pitchFamily="18" charset="0"/>
            </a:endParaRP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5867400" y="1772816"/>
            <a:ext cx="29178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b="1" i="1" dirty="0" err="1">
                <a:latin typeface="Times New Roman" panose="02020603050405020304" pitchFamily="18" charset="0"/>
              </a:rPr>
              <a:t>e</a:t>
            </a:r>
            <a:r>
              <a:rPr kumimoji="1" lang="en-US" altLang="zh-CN" sz="2400" b="1" baseline="-25000" dirty="0" err="1">
                <a:latin typeface="Times New Roman" panose="02020603050405020304" pitchFamily="18" charset="0"/>
              </a:rPr>
              <a:t>H</a:t>
            </a:r>
            <a:r>
              <a:rPr kumimoji="1" lang="en-US" altLang="zh-CN" sz="2400" b="1" dirty="0">
                <a:latin typeface="Times New Roman" panose="02020603050405020304" pitchFamily="18" charset="0"/>
              </a:rPr>
              <a:t> </a:t>
            </a:r>
            <a:r>
              <a:rPr kumimoji="1" lang="en-US" altLang="zh-CN" sz="2400" b="1" i="1" dirty="0" err="1">
                <a:latin typeface="Times New Roman" panose="02020603050405020304" pitchFamily="18" charset="0"/>
              </a:rPr>
              <a:t>e</a:t>
            </a:r>
            <a:r>
              <a:rPr kumimoji="1" lang="en-US" altLang="zh-CN" sz="2400" b="1" baseline="-25000" dirty="0" err="1">
                <a:latin typeface="Times New Roman" panose="02020603050405020304" pitchFamily="18" charset="0"/>
              </a:rPr>
              <a:t>H</a:t>
            </a:r>
            <a:r>
              <a:rPr kumimoji="1" lang="en-US" altLang="zh-CN" sz="2400" b="1" dirty="0">
                <a:latin typeface="Times New Roman" panose="02020603050405020304" pitchFamily="18" charset="0"/>
              </a:rPr>
              <a:t>=</a:t>
            </a:r>
            <a:r>
              <a:rPr kumimoji="1" lang="en-US" altLang="zh-CN" sz="2400" b="1" i="1" dirty="0">
                <a:latin typeface="Times New Roman" panose="02020603050405020304" pitchFamily="18" charset="0"/>
              </a:rPr>
              <a:t> </a:t>
            </a:r>
            <a:r>
              <a:rPr kumimoji="1" lang="en-US" altLang="zh-CN" sz="2400" b="1" i="1" dirty="0" err="1">
                <a:latin typeface="Times New Roman" panose="02020603050405020304" pitchFamily="18" charset="0"/>
              </a:rPr>
              <a:t>e</a:t>
            </a:r>
            <a:r>
              <a:rPr kumimoji="1" lang="en-US" altLang="zh-CN" sz="2400" b="1" baseline="-25000" dirty="0" err="1">
                <a:latin typeface="Times New Roman" panose="02020603050405020304" pitchFamily="18" charset="0"/>
              </a:rPr>
              <a:t>H</a:t>
            </a:r>
            <a:r>
              <a:rPr kumimoji="1" lang="en-US" altLang="zh-CN" sz="2400" b="1" baseline="-25000" dirty="0">
                <a:latin typeface="Times New Roman" panose="02020603050405020304" pitchFamily="18" charset="0"/>
              </a:rPr>
              <a:t> </a:t>
            </a:r>
            <a:r>
              <a:rPr kumimoji="1" lang="en-US" altLang="zh-CN" sz="2400" b="1" dirty="0">
                <a:latin typeface="Times New Roman" panose="02020603050405020304" pitchFamily="18" charset="0"/>
              </a:rPr>
              <a:t> </a:t>
            </a:r>
            <a:r>
              <a:rPr kumimoji="1" lang="en-US" altLang="zh-CN" sz="2400" b="1" dirty="0">
                <a:latin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kumimoji="1" lang="en-US" altLang="zh-CN" sz="2400" b="1" i="1" dirty="0" err="1">
                <a:latin typeface="Times New Roman" panose="02020603050405020304" pitchFamily="18" charset="0"/>
              </a:rPr>
              <a:t>e</a:t>
            </a:r>
            <a:r>
              <a:rPr kumimoji="1" lang="en-US" altLang="zh-CN" sz="2400" b="1" baseline="-25000" dirty="0" err="1">
                <a:latin typeface="Times New Roman" panose="02020603050405020304" pitchFamily="18" charset="0"/>
              </a:rPr>
              <a:t>H</a:t>
            </a:r>
            <a:r>
              <a:rPr kumimoji="1" lang="en-US" altLang="zh-CN" sz="2400" b="1" dirty="0">
                <a:latin typeface="Times New Roman" panose="02020603050405020304" pitchFamily="18" charset="0"/>
              </a:rPr>
              <a:t> =</a:t>
            </a:r>
            <a:r>
              <a:rPr kumimoji="1" lang="en-US" altLang="zh-CN" sz="2400" b="1" i="1" dirty="0">
                <a:latin typeface="Times New Roman" panose="02020603050405020304" pitchFamily="18" charset="0"/>
              </a:rPr>
              <a:t> </a:t>
            </a:r>
            <a:r>
              <a:rPr kumimoji="1" lang="en-US" altLang="zh-CN" sz="2400" b="1" i="1" dirty="0" err="1">
                <a:latin typeface="Times New Roman" panose="02020603050405020304" pitchFamily="18" charset="0"/>
              </a:rPr>
              <a:t>e</a:t>
            </a:r>
            <a:r>
              <a:rPr kumimoji="1" lang="en-US" altLang="zh-CN" sz="2400" b="1" baseline="-25000" dirty="0" err="1">
                <a:latin typeface="Times New Roman" panose="02020603050405020304" pitchFamily="18" charset="0"/>
              </a:rPr>
              <a:t>G</a:t>
            </a:r>
            <a:r>
              <a:rPr kumimoji="1" lang="en-US" altLang="zh-CN" sz="2400" b="1" baseline="-25000" dirty="0">
                <a:latin typeface="Times New Roman" panose="02020603050405020304" pitchFamily="18" charset="0"/>
              </a:rPr>
              <a:t> </a:t>
            </a:r>
            <a:endParaRPr kumimoji="1" lang="en-US" altLang="zh-CN" sz="2400" b="1" i="1" dirty="0">
              <a:latin typeface="Times New Roman" panose="02020603050405020304" pitchFamily="18" charset="0"/>
            </a:endParaRPr>
          </a:p>
        </p:txBody>
      </p:sp>
      <p:sp>
        <p:nvSpPr>
          <p:cNvPr id="10259" name="灯片编号占位符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DE3269A-4483-4EC2-9D85-D3F233CD7DA7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关于子群定义的进一步思考</a:t>
            </a:r>
          </a:p>
        </p:txBody>
      </p:sp>
    </p:spTree>
    <p:extLst>
      <p:ext uri="{BB962C8B-B14F-4D97-AF65-F5344CB8AC3E}">
        <p14:creationId xmlns:p14="http://schemas.microsoft.com/office/powerpoint/2010/main" val="125376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3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01" grpId="0" autoUpdateAnimBg="0"/>
      <p:bldP spid="2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682" y="1637121"/>
            <a:ext cx="8351838" cy="5157787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是群，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的非空子集。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的子群当且仅当：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ab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并且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 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17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</a:t>
            </a:r>
            <a:r>
              <a:rPr lang="en-US" altLang="zh-CN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（</a:t>
            </a:r>
            <a:r>
              <a:rPr lang="zh-CN" altLang="en-US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注意：这里</a:t>
            </a:r>
            <a:r>
              <a:rPr lang="en-US" altLang="zh-CN" sz="15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1500" b="1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zh-CN" altLang="en-US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是</a:t>
            </a:r>
            <a:r>
              <a:rPr lang="en-US" altLang="zh-CN" sz="15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zh-CN" altLang="en-US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在</a:t>
            </a:r>
            <a:r>
              <a:rPr lang="en-US" altLang="zh-CN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中的逆元，当</a:t>
            </a:r>
            <a:r>
              <a:rPr lang="en-US" altLang="zh-CN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确定为群后，它也是</a:t>
            </a:r>
            <a:r>
              <a:rPr lang="en-US" altLang="zh-CN" sz="15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zh-CN" altLang="en-US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在</a:t>
            </a:r>
            <a:r>
              <a:rPr lang="en-US" altLang="zh-CN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中的逆元）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证明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必要性显然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充分性：只须证明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中的单位元也一定在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中，它即是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的单位元。</a:t>
            </a:r>
          </a:p>
        </p:txBody>
      </p:sp>
      <p:sp>
        <p:nvSpPr>
          <p:cNvPr id="12292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B70D7DE-964A-449B-A3D5-D04629B7F060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子群的判定：判定定理一</a:t>
            </a:r>
          </a:p>
        </p:txBody>
      </p:sp>
    </p:spTree>
    <p:extLst>
      <p:ext uri="{BB962C8B-B14F-4D97-AF65-F5344CB8AC3E}">
        <p14:creationId xmlns:p14="http://schemas.microsoft.com/office/powerpoint/2010/main" val="15213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497887" cy="4824412"/>
          </a:xfrm>
        </p:spPr>
        <p:txBody>
          <a:bodyPr/>
          <a:lstStyle/>
          <a:p>
            <a:pPr eaLnBrk="1" hangingPunct="1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是群，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的非空子集。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的子群当且仅当：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             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ab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 </a:t>
            </a:r>
          </a:p>
          <a:p>
            <a:pPr eaLnBrk="1" hangingPunct="1"/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证明</a:t>
            </a:r>
          </a:p>
          <a:p>
            <a:pPr lvl="1" eaLnBrk="1" hangingPunct="1"/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必要性易见</a:t>
            </a:r>
          </a:p>
          <a:p>
            <a:pPr lvl="1" eaLnBrk="1" hangingPunct="1"/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充分性：</a:t>
            </a:r>
          </a:p>
          <a:p>
            <a:pPr lvl="2" eaLnBrk="1" hangingPunct="1"/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单位元素：因为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非空，任取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aa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</a:p>
          <a:p>
            <a:pPr lvl="2" eaLnBrk="1" hangingPunct="1"/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逆元素： 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因为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所以 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ea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</a:p>
          <a:p>
            <a:pPr lvl="2" eaLnBrk="1" hangingPunct="1"/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封闭性： 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已证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H，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所以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ab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endParaRPr lang="zh-CN" altLang="en-US" sz="2400" dirty="0">
              <a:sym typeface="Symbol" panose="05050102010706020507" pitchFamily="18" charset="2"/>
            </a:endParaRPr>
          </a:p>
        </p:txBody>
      </p:sp>
      <p:sp>
        <p:nvSpPr>
          <p:cNvPr id="14340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CC9696E-6EE1-4718-8035-60B90598626F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子群的判定：判定定理二</a:t>
            </a:r>
          </a:p>
        </p:txBody>
      </p:sp>
    </p:spTree>
    <p:extLst>
      <p:ext uri="{BB962C8B-B14F-4D97-AF65-F5344CB8AC3E}">
        <p14:creationId xmlns:p14="http://schemas.microsoft.com/office/powerpoint/2010/main" val="89635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8305800" cy="4968875"/>
          </a:xfrm>
        </p:spPr>
        <p:txBody>
          <a:bodyPr/>
          <a:lstStyle/>
          <a:p>
            <a:pPr eaLnBrk="1" hangingPunct="1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是群，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的非空</a:t>
            </a:r>
            <a:r>
              <a:rPr lang="zh-CN" altLang="en-US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有限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子集。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的子群当且仅当：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                  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</a:p>
          <a:p>
            <a:pPr eaLnBrk="1" hangingPunct="1">
              <a:spcBef>
                <a:spcPct val="6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证明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必要性显然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下证充分性，只须证明逆元存在性</a:t>
            </a: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若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中只含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的单位元，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显然是子群。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否则，任取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中异于单位元的元素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考虑序列</a:t>
            </a:r>
          </a:p>
          <a:p>
            <a:pPr lvl="2" algn="ctr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...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 注意：该序列中各项均为有限集合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中的元素，因此，必有正整数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j(j&gt;i+1),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满足：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由消去率有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e=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j-i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，因此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：</a:t>
            </a: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                       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j-i-1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 </a:t>
            </a:r>
          </a:p>
        </p:txBody>
      </p:sp>
      <p:sp>
        <p:nvSpPr>
          <p:cNvPr id="16388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C0490B1-1A49-429E-9326-0CCD616C4286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子群的判定：判定定理三</a:t>
            </a:r>
          </a:p>
        </p:txBody>
      </p:sp>
    </p:spTree>
    <p:extLst>
      <p:ext uri="{BB962C8B-B14F-4D97-AF65-F5344CB8AC3E}">
        <p14:creationId xmlns:p14="http://schemas.microsoft.com/office/powerpoint/2010/main" val="70677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dirty="0"/>
              <a:t>问题</a:t>
            </a:r>
            <a:r>
              <a:rPr lang="en-US" altLang="zh-CN" sz="3200" dirty="0"/>
              <a:t>1</a:t>
            </a:r>
            <a:r>
              <a:rPr lang="zh-CN" altLang="en-US" sz="3200" dirty="0"/>
              <a:t>：什么是子群，如何判别之？</a:t>
            </a:r>
            <a:endParaRPr lang="en-US" altLang="zh-CN" sz="3200" dirty="0"/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非空子集 </a:t>
            </a:r>
            <a:r>
              <a:rPr lang="en-US" altLang="zh-CN" sz="2800" dirty="0">
                <a:solidFill>
                  <a:srgbClr val="2E2E99"/>
                </a:solidFill>
              </a:rPr>
              <a:t>+ </a:t>
            </a:r>
            <a:r>
              <a:rPr lang="zh-CN" altLang="en-US" sz="2800" dirty="0">
                <a:solidFill>
                  <a:srgbClr val="2E2E99"/>
                </a:solidFill>
              </a:rPr>
              <a:t>封闭、结合律、单位元、逆元</a:t>
            </a:r>
            <a:endParaRPr lang="en-US" altLang="zh-CN" sz="2800" dirty="0">
              <a:solidFill>
                <a:srgbClr val="2E2E99"/>
              </a:solidFill>
            </a:endParaRPr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判定：根据定义或三个判定定理</a:t>
            </a:r>
          </a:p>
          <a:p>
            <a:pPr>
              <a:lnSpc>
                <a:spcPct val="110000"/>
              </a:lnSpc>
            </a:pPr>
            <a:r>
              <a:rPr lang="zh-CN" altLang="en-US" sz="3200" dirty="0">
                <a:solidFill>
                  <a:srgbClr val="FF0000"/>
                </a:solidFill>
              </a:rPr>
              <a:t>问题</a:t>
            </a:r>
            <a:r>
              <a:rPr lang="en-US" altLang="zh-CN" sz="3200" dirty="0">
                <a:solidFill>
                  <a:srgbClr val="FF0000"/>
                </a:solidFill>
              </a:rPr>
              <a:t>2</a:t>
            </a:r>
            <a:r>
              <a:rPr lang="zh-CN" altLang="en-US" sz="3200" dirty="0">
                <a:solidFill>
                  <a:srgbClr val="FF0000"/>
                </a:solidFill>
              </a:rPr>
              <a:t>：子群一定存在么，若存在则满足什么性质？</a:t>
            </a:r>
          </a:p>
          <a:p>
            <a:pPr>
              <a:lnSpc>
                <a:spcPct val="110000"/>
              </a:lnSpc>
            </a:pPr>
            <a:endParaRPr lang="zh-CN" altLang="en-US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76024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4120</TotalTime>
  <Words>1758</Words>
  <Application>Microsoft Office PowerPoint</Application>
  <PresentationFormat>全屏显示(4:3)</PresentationFormat>
  <Paragraphs>186</Paragraphs>
  <Slides>24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Arial Unicode MS</vt:lpstr>
      <vt:lpstr>华文仿宋</vt:lpstr>
      <vt:lpstr>华文楷体</vt:lpstr>
      <vt:lpstr>宋体</vt:lpstr>
      <vt:lpstr>Arial</vt:lpstr>
      <vt:lpstr>Book Antiqua</vt:lpstr>
      <vt:lpstr>Calibri</vt:lpstr>
      <vt:lpstr>Cambria Math</vt:lpstr>
      <vt:lpstr>Symbol</vt:lpstr>
      <vt:lpstr>Tahoma</vt:lpstr>
      <vt:lpstr>Times New Roman</vt:lpstr>
      <vt:lpstr>Tw Cen MT</vt:lpstr>
      <vt:lpstr>Wingdings</vt:lpstr>
      <vt:lpstr>Wingdings 2</vt:lpstr>
      <vt:lpstr>中性</vt:lpstr>
      <vt:lpstr>子群及其陪集</vt:lpstr>
      <vt:lpstr>回顾</vt:lpstr>
      <vt:lpstr>本节提要</vt:lpstr>
      <vt:lpstr>子群的定义</vt:lpstr>
      <vt:lpstr>关于子群定义的进一步思考</vt:lpstr>
      <vt:lpstr>子群的判定：判定定理一</vt:lpstr>
      <vt:lpstr>子群的判定：判定定理二</vt:lpstr>
      <vt:lpstr>子群的判定：判定定理三</vt:lpstr>
      <vt:lpstr>本节提要</vt:lpstr>
      <vt:lpstr>生成子群</vt:lpstr>
      <vt:lpstr>左(右)陪集</vt:lpstr>
      <vt:lpstr>陪集与划分</vt:lpstr>
      <vt:lpstr>例</vt:lpstr>
      <vt:lpstr>例：左陪集关系</vt:lpstr>
      <vt:lpstr>例：正规子群</vt:lpstr>
      <vt:lpstr>例：正规子群的左陪集关系</vt:lpstr>
      <vt:lpstr>Lagrange 定理</vt:lpstr>
      <vt:lpstr>Lagrange 定理（续）</vt:lpstr>
      <vt:lpstr>Lagrange 定理（续）</vt:lpstr>
      <vt:lpstr>Lagrange 定理（续）</vt:lpstr>
      <vt:lpstr>Lagrange 定理（续）</vt:lpstr>
      <vt:lpstr>拉格朗日定理的应用</vt:lpstr>
      <vt:lpstr>本节小结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254</cp:revision>
  <dcterms:created xsi:type="dcterms:W3CDTF">2016-02-22T01:45:17Z</dcterms:created>
  <dcterms:modified xsi:type="dcterms:W3CDTF">2025-10-13T10:34:11Z</dcterms:modified>
</cp:coreProperties>
</file>