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8"/>
  </p:notesMasterIdLst>
  <p:sldIdLst>
    <p:sldId id="275" r:id="rId2"/>
    <p:sldId id="315" r:id="rId3"/>
    <p:sldId id="276" r:id="rId4"/>
    <p:sldId id="284" r:id="rId5"/>
    <p:sldId id="313" r:id="rId6"/>
    <p:sldId id="309" r:id="rId7"/>
    <p:sldId id="318" r:id="rId8"/>
    <p:sldId id="287" r:id="rId9"/>
    <p:sldId id="288" r:id="rId10"/>
    <p:sldId id="289" r:id="rId11"/>
    <p:sldId id="290" r:id="rId12"/>
    <p:sldId id="291" r:id="rId13"/>
    <p:sldId id="316" r:id="rId14"/>
    <p:sldId id="292" r:id="rId15"/>
    <p:sldId id="293" r:id="rId16"/>
    <p:sldId id="294" r:id="rId17"/>
    <p:sldId id="295" r:id="rId18"/>
    <p:sldId id="296" r:id="rId19"/>
    <p:sldId id="297" r:id="rId20"/>
    <p:sldId id="314" r:id="rId21"/>
    <p:sldId id="301" r:id="rId22"/>
    <p:sldId id="302" r:id="rId23"/>
    <p:sldId id="303" r:id="rId24"/>
    <p:sldId id="304" r:id="rId25"/>
    <p:sldId id="330" r:id="rId26"/>
    <p:sldId id="317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08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89" d="100"/>
          <a:sy n="89" d="100"/>
        </p:scale>
        <p:origin x="44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49B2A5C-F33A-1A42-A5AB-9D604725F1CD}" type="slidenum">
              <a:rPr lang="en-US" altLang="zh-CN"/>
              <a:pPr>
                <a:spcBef>
                  <a:spcPct val="0"/>
                </a:spcBef>
              </a:pPr>
              <a:t>2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19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E6A5EE6F-7E67-CF4D-A683-4E073EB823AD}" type="slidenum">
              <a:rPr lang="en-US" altLang="zh-CN"/>
              <a:pPr>
                <a:spcBef>
                  <a:spcPct val="0"/>
                </a:spcBef>
              </a:pPr>
              <a:t>11</a:t>
            </a:fld>
            <a:endParaRPr lang="en-US" altLang="zh-CN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0"/>
              </a:rPr>
              <a:t>有界分配格 补元唯一</a:t>
            </a:r>
            <a:br>
              <a:rPr lang="en-US" altLang="zh-CN" dirty="0">
                <a:ea typeface="宋体" charset="0"/>
              </a:rPr>
            </a:br>
            <a:br>
              <a:rPr lang="en-US" altLang="zh-CN" dirty="0">
                <a:ea typeface="宋体" charset="0"/>
              </a:rPr>
            </a:b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3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7006557F-C422-B844-9AF2-B767985EE6DF}" type="slidenum">
              <a:rPr lang="en-US" altLang="zh-CN"/>
              <a:pPr>
                <a:spcBef>
                  <a:spcPct val="0"/>
                </a:spcBef>
              </a:pPr>
              <a:t>12</a:t>
            </a:fld>
            <a:endParaRPr lang="en-US" altLang="zh-CN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044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BE23628-3842-7447-BD5E-E23B7CDD396E}" type="slidenum">
              <a:rPr lang="en-US" altLang="zh-CN"/>
              <a:pPr>
                <a:spcBef>
                  <a:spcPct val="0"/>
                </a:spcBef>
              </a:pPr>
              <a:t>13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373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6F07CDD0-A1B4-064F-91EA-27F0B822B96F}" type="slidenum">
              <a:rPr lang="en-US" altLang="zh-CN"/>
              <a:pPr>
                <a:spcBef>
                  <a:spcPct val="0"/>
                </a:spcBef>
              </a:pPr>
              <a:t>14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29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0786F951-0D1C-A748-BF5A-13CF6C137957}" type="slidenum">
              <a:rPr lang="en-US" altLang="zh-CN"/>
              <a:pPr>
                <a:spcBef>
                  <a:spcPct val="0"/>
                </a:spcBef>
              </a:pPr>
              <a:t>15</a:t>
            </a:fld>
            <a:endParaRPr lang="en-US" altLang="zh-CN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764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6A7BCF9D-2CFC-AF40-9A30-26DD9C912604}" type="slidenum">
              <a:rPr lang="en-US" altLang="zh-CN"/>
              <a:pPr>
                <a:spcBef>
                  <a:spcPct val="0"/>
                </a:spcBef>
              </a:pPr>
              <a:t>16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 algn="just" eaLnBrk="1" hangingPunct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2</a:t>
            </a:r>
            <a:r>
              <a:rPr lang="en-US" altLang="zh-CN" sz="2400" b="1" baseline="30000" dirty="0">
                <a:latin typeface="Times New Roman" charset="0"/>
              </a:rPr>
              <a:t>N</a:t>
            </a:r>
            <a:r>
              <a:rPr lang="zh-CN" altLang="en-US" sz="2400" b="1" dirty="0">
                <a:latin typeface="Times New Roman" charset="0"/>
              </a:rPr>
              <a:t>，即无限的</a:t>
            </a:r>
            <a:r>
              <a:rPr lang="en-US" altLang="zh-CN" sz="2400" b="1" dirty="0">
                <a:latin typeface="Times New Roman" charset="0"/>
              </a:rPr>
              <a:t>0/1</a:t>
            </a:r>
            <a:r>
              <a:rPr lang="zh-CN" altLang="en-US" sz="2400" b="1" dirty="0">
                <a:latin typeface="Times New Roman" charset="0"/>
              </a:rPr>
              <a:t>序列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baseline="-25000" dirty="0">
                <a:latin typeface="Times New Roman" charset="0"/>
              </a:rPr>
              <a:t>0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,</a:t>
            </a:r>
            <a:r>
              <a:rPr lang="en-US" altLang="zh-CN" sz="2400" b="1" i="1" dirty="0">
                <a:latin typeface="Times New Roman" charset="0"/>
              </a:rPr>
              <a:t> x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 …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100" b="1" dirty="0">
                <a:latin typeface="Times New Roman" charset="0"/>
              </a:rPr>
              <a:t>这一无限布尔代数有原子</a:t>
            </a:r>
            <a:r>
              <a:rPr lang="en-US" altLang="zh-CN" sz="2100" b="1" dirty="0">
                <a:latin typeface="Times New Roman" charset="0"/>
              </a:rPr>
              <a:t> </a:t>
            </a:r>
            <a:endParaRPr lang="zh-CN" altLang="en-US" sz="2100" b="1" dirty="0">
              <a:latin typeface="Times New Roman" charset="0"/>
            </a:endParaRPr>
          </a:p>
          <a:p>
            <a:pPr lvl="0" algn="just" eaLnBrk="1" hangingPunct="1">
              <a:lnSpc>
                <a:spcPct val="120000"/>
              </a:lnSpc>
            </a:pPr>
            <a:r>
              <a:rPr lang="en-US" altLang="zh-CN" sz="2400" b="1" dirty="0">
                <a:latin typeface="Times New Roman" charset="0"/>
              </a:rPr>
              <a:t>2</a:t>
            </a:r>
            <a:r>
              <a:rPr lang="en-US" altLang="zh-CN" sz="2400" b="1" baseline="30000" dirty="0">
                <a:latin typeface="Times New Roman" charset="0"/>
              </a:rPr>
              <a:t>N</a:t>
            </a:r>
            <a:r>
              <a:rPr lang="zh-CN" altLang="en-US" sz="2400" b="1" dirty="0">
                <a:latin typeface="Times New Roman" charset="0"/>
              </a:rPr>
              <a:t>的一个子代数：周期序列（</a:t>
            </a:r>
            <a:r>
              <a:rPr lang="en-US" altLang="zh-CN" sz="2400" b="1" dirty="0">
                <a:latin typeface="Times New Roman" charset="0"/>
              </a:rPr>
              <a:t>Periodic sequence</a:t>
            </a:r>
            <a:r>
              <a:rPr lang="zh-CN" altLang="en-US" sz="2400" b="1" dirty="0">
                <a:latin typeface="Times New Roman" charset="0"/>
              </a:rPr>
              <a:t>）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100" b="1" dirty="0">
                <a:latin typeface="Times New Roman" charset="0"/>
              </a:rPr>
              <a:t>这个布尔代数没有原子</a:t>
            </a:r>
            <a:r>
              <a:rPr lang="en-US" altLang="zh-CN" sz="2100" b="1" dirty="0">
                <a:latin typeface="Times New Roman" charset="0"/>
              </a:rPr>
              <a:t> </a:t>
            </a:r>
            <a:endParaRPr lang="zh-CN" altLang="en-US" sz="2100" b="1" dirty="0">
              <a:latin typeface="Times New Roman" charset="0"/>
            </a:endParaRPr>
          </a:p>
          <a:p>
            <a:pPr algn="just" eaLnBrk="1" hangingPunct="1">
              <a:buFont typeface="Wingdings" charset="2"/>
              <a:buNone/>
            </a:pPr>
            <a:endParaRPr lang="en-US" altLang="zh-CN" sz="2800" b="1" dirty="0">
              <a:solidFill>
                <a:srgbClr val="0000CC"/>
              </a:solidFill>
              <a:latin typeface="Times New Roman" charset="0"/>
            </a:endParaRPr>
          </a:p>
          <a:p>
            <a:pPr eaLnBrk="1" hangingPunct="1"/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477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8750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F24C42A1-054A-6944-8D54-497028CB72B1}" type="slidenum">
              <a:rPr lang="en-US" altLang="zh-CN"/>
              <a:pPr>
                <a:spcBef>
                  <a:spcPct val="0"/>
                </a:spcBef>
              </a:pPr>
              <a:t>18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276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F7BA7FF-23D7-2748-AC49-F41D4F7F687E}" type="slidenum">
              <a:rPr lang="en-US" altLang="zh-CN"/>
              <a:pPr>
                <a:spcBef>
                  <a:spcPct val="0"/>
                </a:spcBef>
              </a:pPr>
              <a:t>19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774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dirty="0">
              <a:ea typeface="宋体" charset="0"/>
            </a:endParaRPr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843F52F6-F88D-CF4C-A440-52268A3F10C5}" type="slidenum">
              <a:rPr lang="zh-CN" altLang="en-US"/>
              <a:pPr>
                <a:spcBef>
                  <a:spcPct val="0"/>
                </a:spcBef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82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BE23628-3842-7447-BD5E-E23B7CDD396E}" type="slidenum">
              <a:rPr lang="en-US" altLang="zh-CN"/>
              <a:pPr>
                <a:spcBef>
                  <a:spcPct val="0"/>
                </a:spcBef>
              </a:pPr>
              <a:t>3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302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>
              <a:ea typeface="宋体" charset="0"/>
            </a:endParaRPr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9CE0B2E7-67C7-0E4C-8489-EF45D8226076}" type="slidenum">
              <a:rPr lang="zh-CN" altLang="en-US"/>
              <a:pPr>
                <a:spcBef>
                  <a:spcPct val="0"/>
                </a:spcBef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9241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dirty="0">
                <a:ea typeface="宋体" charset="0"/>
              </a:rPr>
              <a:t>布尔代数同构：三个运算符都要满足公式（其中前两个有一个即可推出另一个）</a:t>
            </a:r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E0918CD8-DCDA-D948-B5C1-833055CA31D7}" type="slidenum">
              <a:rPr lang="zh-CN" altLang="en-US"/>
              <a:pPr>
                <a:spcBef>
                  <a:spcPct val="0"/>
                </a:spcBef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6237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>
              <a:ea typeface="宋体" charset="0"/>
            </a:endParaRPr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8043D0D3-F018-6643-B18F-7C3B9F100650}" type="slidenum">
              <a:rPr lang="zh-CN" altLang="en-US"/>
              <a:pPr>
                <a:spcBef>
                  <a:spcPct val="0"/>
                </a:spcBef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2978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EAD68907-2F8E-9644-BE22-AFC1BBB0AA40}" type="slidenum">
              <a:rPr lang="en-US" altLang="zh-CN"/>
              <a:pPr>
                <a:spcBef>
                  <a:spcPct val="0"/>
                </a:spcBef>
              </a:pPr>
              <a:t>24</a:t>
            </a:fld>
            <a:endParaRPr lang="en-US" altLang="zh-CN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0"/>
              </a:rPr>
              <a:t>左边不是有补格</a:t>
            </a: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568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1)-&gt;2):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+ 1) ⋅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1 ⋅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2)-&gt;3):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(~x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~x) ⋅ 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 ⋅ 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0 ;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3)-&gt;4):~x +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~x + ~~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~(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~0 = 1;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4)-&gt;1):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𝑦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0 + 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~x) + 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(~x +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𝑦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 ⋅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𝑥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788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1BE23628-3842-7447-BD5E-E23B7CDD396E}" type="slidenum">
              <a:rPr lang="en-US" altLang="zh-CN"/>
              <a:pPr>
                <a:spcBef>
                  <a:spcPct val="0"/>
                </a:spcBef>
              </a:pPr>
              <a:t>26</a:t>
            </a:fld>
            <a:endParaRPr lang="en-US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504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0A760E-CAC3-44C9-A9D2-703C6F8B08F7}" type="slidenum">
              <a:rPr lang="zh-CN" altLang="en-US"/>
              <a:pPr/>
              <a:t>27</a:t>
            </a:fld>
            <a:endParaRPr lang="en-US" altLang="zh-CN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布尔代数和命题逻辑某种程度上讲是等价的。命题逻辑是布尔代数的一个具体模型，布尔代数是命题逻辑的一种通用的代数化表示。</a:t>
            </a:r>
          </a:p>
          <a:p>
            <a:br>
              <a:rPr lang="en-US" altLang="zh-CN" dirty="0"/>
            </a:br>
            <a:r>
              <a:rPr lang="zh-CN" altLang="en-US" dirty="0"/>
              <a:t>或门 与门 </a:t>
            </a:r>
            <a:r>
              <a:rPr lang="zh-CN" altLang="en-CN" dirty="0"/>
              <a:t>反向器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309255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8E3A01-36DF-45F7-B530-98EF4109A189}" type="slidenum">
              <a:rPr lang="zh-CN" altLang="en-US"/>
              <a:pPr/>
              <a:t>28</a:t>
            </a:fld>
            <a:endParaRPr lang="en-US" altLang="zh-CN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0891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FC4A9-FFFB-49A6-ABCF-26BDBE5F8A1E}" type="slidenum">
              <a:rPr lang="zh-CN" altLang="en-US"/>
              <a:pPr/>
              <a:t>29</a:t>
            </a:fld>
            <a:endParaRPr lang="en-US" altLang="zh-CN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6275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74DCD-C79A-416B-AC61-A0D91095CFFF}" type="slidenum">
              <a:rPr lang="zh-CN" altLang="en-US"/>
              <a:pPr/>
              <a:t>30</a:t>
            </a:fld>
            <a:endParaRPr lang="en-US" altLang="zh-CN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55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4FC3AB47-D0CF-B148-8114-E5A36873CC75}" type="slidenum">
              <a:rPr lang="en-US" altLang="zh-CN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b="0" dirty="0">
                <a:ea typeface="宋体" charset="0"/>
              </a:rPr>
              <a:t>通过分配有补格定义，也可以通过运算性质定义</a:t>
            </a:r>
            <a:endParaRPr lang="zh-CN" altLang="zh-CN" b="0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64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9C522-372F-4968-A323-8745733140AB}" type="slidenum">
              <a:rPr lang="zh-CN" altLang="en-US"/>
              <a:pPr/>
              <a:t>31</a:t>
            </a:fld>
            <a:endParaRPr lang="en-US" altLang="zh-CN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2706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AD6C4-A42B-4D11-B044-18282CE66762}" type="slidenum">
              <a:rPr lang="zh-CN" altLang="en-US"/>
              <a:pPr/>
              <a:t>32</a:t>
            </a:fld>
            <a:endParaRPr lang="en-US" altLang="zh-CN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3763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53B91-9F3F-4A08-A850-8A6A84AE4BE2}" type="slidenum">
              <a:rPr lang="zh-CN" altLang="en-US"/>
              <a:pPr/>
              <a:t>33</a:t>
            </a:fld>
            <a:endParaRPr lang="en-US" altLang="zh-CN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6987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4871A-C9FE-49FA-9D52-E7C6A276E9C2}" type="slidenum">
              <a:rPr lang="zh-CN" altLang="en-US"/>
              <a:pPr/>
              <a:t>34</a:t>
            </a:fld>
            <a:endParaRPr lang="en-US" altLang="zh-CN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37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CA220B08-AA20-1E47-ACDB-4398750A3B47}" type="slidenum">
              <a:rPr lang="en-US" altLang="zh-CN"/>
              <a:pPr>
                <a:spcBef>
                  <a:spcPct val="0"/>
                </a:spcBef>
              </a:pPr>
              <a:t>5</a:t>
            </a:fld>
            <a:endParaRPr lang="en-US" altLang="zh-CN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7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DAA390B6-7DD7-E041-87B8-2D07D7809D6D}" type="slidenum">
              <a:rPr lang="en-US" altLang="zh-CN"/>
              <a:pPr>
                <a:spcBef>
                  <a:spcPct val="0"/>
                </a:spcBef>
              </a:pPr>
              <a:t>6</a:t>
            </a:fld>
            <a:endParaRPr lang="en-US" altLang="zh-CN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8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F1146-F4EF-4003-BD3F-1965DD37C32C}" type="slidenum">
              <a:rPr lang="zh-CN" altLang="en-US"/>
              <a:pPr/>
              <a:t>7</a:t>
            </a:fld>
            <a:endParaRPr lang="en-US" altLang="zh-CN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布尔代数是用于集合运算（逻辑运算）的数学模型，集合的运算可以看作是布尔代数运算的具体实现</a:t>
            </a:r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2799533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E08A2F1B-6E2E-9241-B475-12228AE792F8}" type="slidenum">
              <a:rPr lang="en-US" altLang="zh-CN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zh-CN" altLang="en-US" dirty="0">
                <a:ea typeface="宋体" charset="0"/>
              </a:rPr>
              <a:t>同一、补律、分配、同一、补</a:t>
            </a: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12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59988F9B-AAD5-6247-AA63-6897E20BDAEA}" type="slidenum">
              <a:rPr lang="en-US" altLang="zh-CN"/>
              <a:pPr>
                <a:spcBef>
                  <a:spcPct val="0"/>
                </a:spcBef>
              </a:pPr>
              <a:t>9</a:t>
            </a:fld>
            <a:endParaRPr lang="en-US" altLang="zh-CN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ea typeface="宋体" charset="0"/>
              </a:rPr>
              <a:t>同一、分配、支配、同一</a:t>
            </a:r>
            <a:endParaRPr lang="zh-CN" altLang="zh-CN" dirty="0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65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宋体" charset="0"/>
              </a:defRPr>
            </a:lvl9pPr>
          </a:lstStyle>
          <a:p>
            <a:pPr>
              <a:spcBef>
                <a:spcPct val="0"/>
              </a:spcBef>
            </a:pPr>
            <a:fld id="{C4ABE941-8829-B749-BFA5-552098D59C89}" type="slidenum">
              <a:rPr lang="en-US" altLang="zh-CN"/>
              <a:pPr>
                <a:spcBef>
                  <a:spcPct val="0"/>
                </a:spcBef>
              </a:pPr>
              <a:t>10</a:t>
            </a:fld>
            <a:endParaRPr lang="en-US" altLang="zh-CN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zh-CN" altLang="zh-CN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7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布尔代数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075" y="1772816"/>
            <a:ext cx="8924925" cy="4464496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引理</a:t>
            </a:r>
            <a:r>
              <a:rPr lang="zh-CN" altLang="en-US" sz="2800" b="1" dirty="0">
                <a:latin typeface="Times New Roman" charset="0"/>
              </a:rPr>
              <a:t>：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 dirty="0">
                <a:latin typeface="Times New Roman" charset="0"/>
              </a:rPr>
              <a:t>x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en-US" altLang="zh-CN" sz="2800" b="1" i="1" dirty="0">
                <a:latin typeface="Times New Roman" charset="0"/>
              </a:rPr>
              <a:t>y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en-US" altLang="zh-CN" sz="2800" b="1" i="1" dirty="0" err="1">
                <a:latin typeface="Times New Roman" charset="0"/>
              </a:rPr>
              <a:t>z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sz="2800" b="1" dirty="0" err="1">
                <a:latin typeface="Times New Roman" charset="0"/>
              </a:rPr>
              <a:t>B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zh-CN" altLang="en-US" sz="2800" b="1" dirty="0">
                <a:latin typeface="Times New Roman" charset="0"/>
              </a:rPr>
              <a:t>若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 dirty="0" err="1">
                <a:latin typeface="Times New Roman" charset="0"/>
              </a:rPr>
              <a:t>z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 dirty="0" err="1">
                <a:latin typeface="Times New Roman" charset="0"/>
              </a:rPr>
              <a:t>z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zh-CN" altLang="en-US" sz="2800" b="1" dirty="0">
                <a:latin typeface="Times New Roman" charset="0"/>
              </a:rPr>
              <a:t>且 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800" b="1" i="1" dirty="0" err="1">
                <a:latin typeface="Times New Roman" charset="0"/>
              </a:rPr>
              <a:t>z</a:t>
            </a:r>
            <a:r>
              <a:rPr lang="en-US" altLang="zh-CN" sz="2800" b="1" i="1" dirty="0">
                <a:latin typeface="Times New Roman" charset="0"/>
              </a:rPr>
              <a:t> 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>
                <a:latin typeface="Times New Roman" charset="0"/>
              </a:rPr>
              <a:t> </a:t>
            </a:r>
            <a:r>
              <a:rPr lang="en-US" altLang="zh-CN" sz="2800" b="1" i="1" dirty="0" err="1">
                <a:latin typeface="Times New Roman" charset="0"/>
              </a:rPr>
              <a:t>y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800" b="1" i="1" dirty="0" err="1">
                <a:latin typeface="Times New Roman" charset="0"/>
              </a:rPr>
              <a:t>z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zh-CN" altLang="en-US" sz="2800" b="1" dirty="0">
                <a:latin typeface="Times New Roman" charset="0"/>
              </a:rPr>
              <a:t>，则</a:t>
            </a:r>
            <a:r>
              <a:rPr lang="en-US" altLang="zh-CN" sz="2800" b="1" dirty="0">
                <a:latin typeface="Times New Roman" charset="0"/>
              </a:rPr>
              <a:t> </a:t>
            </a:r>
            <a:r>
              <a:rPr lang="en-US" altLang="zh-CN" sz="2800" b="1" i="1" dirty="0">
                <a:latin typeface="Times New Roman" charset="0"/>
              </a:rPr>
              <a:t>x 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>
                <a:latin typeface="Times New Roman" charset="0"/>
              </a:rPr>
              <a:t> y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 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z</a:t>
            </a:r>
            <a:r>
              <a:rPr lang="en-US" altLang="zh-CN" sz="2400" b="1" dirty="0">
                <a:latin typeface="Times New Roman" charset="0"/>
              </a:rPr>
              <a:t>)  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z</a:t>
            </a:r>
            <a:r>
              <a:rPr lang="en-US" altLang="zh-CN" sz="2400" b="1" dirty="0">
                <a:latin typeface="Times New Roman" charset="0"/>
              </a:rPr>
              <a:t>) = (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z</a:t>
            </a:r>
            <a:r>
              <a:rPr lang="en-US" altLang="zh-CN" sz="2400" b="1" dirty="0">
                <a:latin typeface="Times New Roman" charset="0"/>
              </a:rPr>
              <a:t> )  //</a:t>
            </a:r>
            <a:r>
              <a:rPr lang="zh-CN" altLang="en-US" sz="2400" b="1" dirty="0">
                <a:latin typeface="Times New Roman" charset="0"/>
              </a:rPr>
              <a:t>吸收律</a:t>
            </a:r>
            <a:r>
              <a:rPr lang="en-US" altLang="zh-CN" sz="2400" b="1" dirty="0">
                <a:latin typeface="Times New Roman" charset="0"/>
              </a:rPr>
              <a:t>/</a:t>
            </a:r>
            <a:r>
              <a:rPr lang="zh-CN" altLang="en-US" sz="2400" b="1" dirty="0">
                <a:latin typeface="Times New Roman" charset="0"/>
              </a:rPr>
              <a:t>分配律</a:t>
            </a:r>
            <a:r>
              <a:rPr lang="en-US" altLang="zh-CN" sz="2400" b="1" dirty="0">
                <a:latin typeface="Times New Roman" charset="0"/>
              </a:rPr>
              <a:t> 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charset="0"/>
              </a:rPr>
              <a:t>y 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 y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dirty="0">
                <a:latin typeface="Times New Roman" charset="0"/>
              </a:rPr>
              <a:t>z </a:t>
            </a:r>
            <a:r>
              <a:rPr lang="en-US" altLang="zh-CN" sz="2400" b="1" dirty="0">
                <a:latin typeface="Times New Roman" charset="0"/>
              </a:rPr>
              <a:t>) =</a:t>
            </a:r>
            <a:r>
              <a:rPr lang="en-US" altLang="zh-CN" sz="2400" b="1" i="1" dirty="0">
                <a:latin typeface="Times New Roman" charset="0"/>
              </a:rPr>
              <a:t> y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z</a:t>
            </a:r>
            <a:r>
              <a:rPr lang="en-US" altLang="zh-CN" sz="2400" b="1" dirty="0">
                <a:latin typeface="Times New Roman" charset="0"/>
              </a:rPr>
              <a:t>) = (</a:t>
            </a:r>
            <a:r>
              <a:rPr lang="en-US" altLang="zh-CN" sz="2400" b="1" i="1" dirty="0">
                <a:latin typeface="Times New Roman" charset="0"/>
              </a:rPr>
              <a:t>y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y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z</a:t>
            </a:r>
            <a:r>
              <a:rPr lang="en-US" altLang="zh-CN" sz="2400" b="1" dirty="0">
                <a:latin typeface="Times New Roman" charset="0"/>
              </a:rPr>
              <a:t> )</a:t>
            </a:r>
          </a:p>
          <a:p>
            <a:pPr algn="just"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证明双重补律</a:t>
            </a:r>
            <a:endParaRPr lang="zh-CN" altLang="en-US" sz="28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</a:rPr>
              <a:t>=1=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 dirty="0">
                <a:latin typeface="Times New Roman" charset="0"/>
              </a:rPr>
              <a:t>x 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</a:rPr>
              <a:t>=0=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dirty="0">
                <a:latin typeface="Times New Roman" charset="0"/>
              </a:rPr>
              <a:t>x 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 x</a:t>
            </a:r>
            <a:endParaRPr lang="en-US" altLang="zh-CN" sz="2400" b="1" dirty="0">
              <a:latin typeface="Times New Roman" charset="0"/>
            </a:endParaRPr>
          </a:p>
        </p:txBody>
      </p:sp>
      <p:cxnSp>
        <p:nvCxnSpPr>
          <p:cNvPr id="31748" name="直接连接符 3"/>
          <p:cNvCxnSpPr>
            <a:cxnSpLocks noChangeShapeType="1"/>
          </p:cNvCxnSpPr>
          <p:nvPr/>
        </p:nvCxnSpPr>
        <p:spPr bwMode="auto">
          <a:xfrm>
            <a:off x="1482725" y="4077072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9" name="直接连接符 5"/>
          <p:cNvCxnSpPr>
            <a:cxnSpLocks noChangeShapeType="1"/>
          </p:cNvCxnSpPr>
          <p:nvPr/>
        </p:nvCxnSpPr>
        <p:spPr bwMode="auto">
          <a:xfrm>
            <a:off x="2768600" y="4077072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0" name="直接连接符 8"/>
          <p:cNvCxnSpPr>
            <a:cxnSpLocks noChangeShapeType="1"/>
          </p:cNvCxnSpPr>
          <p:nvPr/>
        </p:nvCxnSpPr>
        <p:spPr bwMode="auto">
          <a:xfrm>
            <a:off x="2768600" y="4581128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751" name="组合 11"/>
          <p:cNvGrpSpPr>
            <a:grpSpLocks/>
          </p:cNvGrpSpPr>
          <p:nvPr/>
        </p:nvGrpSpPr>
        <p:grpSpPr bwMode="auto">
          <a:xfrm>
            <a:off x="2270125" y="4525566"/>
            <a:ext cx="144463" cy="55562"/>
            <a:chOff x="2270462" y="4694876"/>
            <a:chExt cx="144026" cy="55430"/>
          </a:xfrm>
        </p:grpSpPr>
        <p:cxnSp>
          <p:nvCxnSpPr>
            <p:cNvPr id="31760" name="直接连接符 7"/>
            <p:cNvCxnSpPr>
              <a:cxnSpLocks noChangeShapeType="1"/>
            </p:cNvCxnSpPr>
            <p:nvPr/>
          </p:nvCxnSpPr>
          <p:spPr bwMode="auto">
            <a:xfrm>
              <a:off x="2270472" y="475030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1" name="直接连接符 9"/>
            <p:cNvCxnSpPr>
              <a:cxnSpLocks noChangeShapeType="1"/>
            </p:cNvCxnSpPr>
            <p:nvPr/>
          </p:nvCxnSpPr>
          <p:spPr bwMode="auto">
            <a:xfrm>
              <a:off x="2270462" y="469487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1752" name="直接连接符 10"/>
          <p:cNvCxnSpPr>
            <a:cxnSpLocks noChangeShapeType="1"/>
          </p:cNvCxnSpPr>
          <p:nvPr/>
        </p:nvCxnSpPr>
        <p:spPr bwMode="auto">
          <a:xfrm>
            <a:off x="1511300" y="4581128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753" name="组合 12"/>
          <p:cNvGrpSpPr>
            <a:grpSpLocks/>
          </p:cNvGrpSpPr>
          <p:nvPr/>
        </p:nvGrpSpPr>
        <p:grpSpPr bwMode="auto">
          <a:xfrm>
            <a:off x="2268538" y="4021510"/>
            <a:ext cx="142875" cy="55562"/>
            <a:chOff x="2270462" y="4694876"/>
            <a:chExt cx="144026" cy="55430"/>
          </a:xfrm>
        </p:grpSpPr>
        <p:cxnSp>
          <p:nvCxnSpPr>
            <p:cNvPr id="31758" name="直接连接符 13"/>
            <p:cNvCxnSpPr>
              <a:cxnSpLocks noChangeShapeType="1"/>
            </p:cNvCxnSpPr>
            <p:nvPr/>
          </p:nvCxnSpPr>
          <p:spPr bwMode="auto">
            <a:xfrm>
              <a:off x="2270472" y="475030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9" name="直接连接符 14"/>
            <p:cNvCxnSpPr>
              <a:cxnSpLocks noChangeShapeType="1"/>
            </p:cNvCxnSpPr>
            <p:nvPr/>
          </p:nvCxnSpPr>
          <p:spPr bwMode="auto">
            <a:xfrm>
              <a:off x="2270462" y="469487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1754" name="组合 15"/>
          <p:cNvGrpSpPr>
            <a:grpSpLocks/>
          </p:cNvGrpSpPr>
          <p:nvPr/>
        </p:nvGrpSpPr>
        <p:grpSpPr bwMode="auto">
          <a:xfrm>
            <a:off x="1447800" y="5013176"/>
            <a:ext cx="144463" cy="53975"/>
            <a:chOff x="2270462" y="4694876"/>
            <a:chExt cx="144026" cy="55430"/>
          </a:xfrm>
        </p:grpSpPr>
        <p:cxnSp>
          <p:nvCxnSpPr>
            <p:cNvPr id="31756" name="直接连接符 16"/>
            <p:cNvCxnSpPr>
              <a:cxnSpLocks noChangeShapeType="1"/>
            </p:cNvCxnSpPr>
            <p:nvPr/>
          </p:nvCxnSpPr>
          <p:spPr bwMode="auto">
            <a:xfrm>
              <a:off x="2270472" y="475030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直接连接符 17"/>
            <p:cNvCxnSpPr>
              <a:cxnSpLocks noChangeShapeType="1"/>
            </p:cNvCxnSpPr>
            <p:nvPr/>
          </p:nvCxnSpPr>
          <p:spPr bwMode="auto">
            <a:xfrm>
              <a:off x="2270462" y="4694876"/>
              <a:ext cx="14401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755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31288AD-6A4E-6547-983A-146564388375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布尔代数的性质证明</a:t>
            </a:r>
          </a:p>
        </p:txBody>
      </p:sp>
    </p:spTree>
    <p:extLst>
      <p:ext uri="{BB962C8B-B14F-4D97-AF65-F5344CB8AC3E}">
        <p14:creationId xmlns:p14="http://schemas.microsoft.com/office/powerpoint/2010/main" val="1592687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布尔代数的性质证明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91513" cy="48053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>
                <a:solidFill>
                  <a:srgbClr val="FF0000"/>
                </a:solidFill>
                <a:latin typeface="Times New Roman" charset="0"/>
              </a:rPr>
              <a:t>证明德摩根律</a:t>
            </a:r>
            <a:r>
              <a:rPr lang="zh-CN" altLang="en-US" sz="2800" b="1">
                <a:latin typeface="Times New Roman" charset="0"/>
              </a:rPr>
              <a:t>：</a:t>
            </a:r>
            <a:r>
              <a:rPr lang="zh-CN" altLang="en-US" sz="2800" b="1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>
                <a:latin typeface="Times New Roman" charset="0"/>
              </a:rPr>
              <a:t> x</a:t>
            </a:r>
            <a:r>
              <a:rPr lang="en-US" altLang="zh-CN" sz="2800" b="1">
                <a:latin typeface="Times New Roman" charset="0"/>
                <a:sym typeface="Symbol" charset="2"/>
              </a:rPr>
              <a:t>, </a:t>
            </a:r>
            <a:r>
              <a:rPr lang="en-US" altLang="zh-CN" sz="2800" b="1" i="1">
                <a:latin typeface="Times New Roman" charset="0"/>
              </a:rPr>
              <a:t>y</a:t>
            </a:r>
            <a:r>
              <a:rPr lang="en-US" altLang="zh-CN" sz="2800" b="1">
                <a:latin typeface="Times New Roman" charset="0"/>
                <a:sym typeface="Symbol" charset="2"/>
              </a:rPr>
              <a:t></a:t>
            </a:r>
            <a:r>
              <a:rPr lang="en-US" altLang="zh-CN" sz="2800" b="1">
                <a:latin typeface="Times New Roman" charset="0"/>
              </a:rPr>
              <a:t>B, (</a:t>
            </a:r>
            <a:r>
              <a:rPr lang="en-US" altLang="zh-CN" sz="2800" b="1" i="1">
                <a:latin typeface="Times New Roman" charset="0"/>
              </a:rPr>
              <a:t>x</a:t>
            </a:r>
            <a:r>
              <a:rPr lang="en-US" altLang="zh-CN" sz="2800" b="1"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>
                <a:latin typeface="Times New Roman" charset="0"/>
              </a:rPr>
              <a:t>y</a:t>
            </a:r>
            <a:r>
              <a:rPr lang="en-US" altLang="zh-CN" sz="2800" b="1">
                <a:latin typeface="Times New Roman" charset="0"/>
              </a:rPr>
              <a:t>)=</a:t>
            </a:r>
            <a:r>
              <a:rPr lang="en-US" altLang="zh-CN" sz="2800" b="1" i="1">
                <a:latin typeface="Times New Roman" charset="0"/>
              </a:rPr>
              <a:t> x </a:t>
            </a:r>
            <a:r>
              <a:rPr lang="en-US" altLang="zh-CN" sz="2800" b="1">
                <a:latin typeface="Times New Roman" charset="0"/>
                <a:sym typeface="Symbol" charset="2"/>
              </a:rPr>
              <a:t></a:t>
            </a:r>
            <a:r>
              <a:rPr lang="en-US" altLang="zh-CN" sz="2800" b="1" i="1">
                <a:latin typeface="Times New Roman" charset="0"/>
              </a:rPr>
              <a:t> y</a:t>
            </a:r>
            <a:r>
              <a:rPr lang="en-US" altLang="zh-CN" sz="2800" b="1">
                <a:latin typeface="Times New Roman" charset="0"/>
                <a:ea typeface="MS PMincho" charset="-128"/>
              </a:rPr>
              <a:t>; </a:t>
            </a:r>
            <a:endParaRPr lang="en-US" altLang="zh-CN" sz="2800" b="1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>
                <a:latin typeface="Times New Roman" charset="0"/>
              </a:rPr>
              <a:t>根据补元的唯一性，只需证明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>
                <a:latin typeface="Times New Roman" charset="0"/>
              </a:rPr>
              <a:t> y</a:t>
            </a:r>
            <a:r>
              <a:rPr lang="zh-CN" altLang="en-US" sz="2400" b="1">
                <a:latin typeface="Times New Roman" charset="0"/>
              </a:rPr>
              <a:t>是</a:t>
            </a:r>
            <a:r>
              <a:rPr lang="en-US" altLang="zh-CN" sz="2400" b="1" i="1">
                <a:latin typeface="Times New Roman" charset="0"/>
              </a:rPr>
              <a:t>x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y</a:t>
            </a:r>
            <a:r>
              <a:rPr lang="zh-CN" altLang="en-US" sz="2400" b="1">
                <a:latin typeface="Times New Roman" charset="0"/>
              </a:rPr>
              <a:t>的补元。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y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>
                <a:latin typeface="Times New Roman" charset="0"/>
              </a:rPr>
              <a:t> y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 i="1">
                <a:latin typeface="Times New Roman" charset="0"/>
              </a:rPr>
              <a:t>= 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>
                <a:latin typeface="Times New Roman" charset="0"/>
              </a:rPr>
              <a:t> x </a:t>
            </a:r>
            <a:r>
              <a:rPr lang="en-US" altLang="zh-CN" sz="2400" b="1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>
                <a:latin typeface="Times New Roman" charset="0"/>
              </a:rPr>
              <a:t>y 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y 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>
                <a:latin typeface="Times New Roman" charset="0"/>
              </a:rPr>
              <a:t> x </a:t>
            </a:r>
            <a:r>
              <a:rPr lang="en-US" altLang="zh-CN" sz="2400" b="1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i="1">
                <a:latin typeface="Times New Roman" charset="0"/>
              </a:rPr>
              <a:t>y </a:t>
            </a:r>
            <a:r>
              <a:rPr lang="en-US" altLang="zh-CN" sz="2400" b="1">
                <a:latin typeface="Times New Roman" charset="0"/>
              </a:rPr>
              <a:t>) =1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y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>
                <a:latin typeface="Times New Roman" charset="0"/>
                <a:sym typeface="Symbol" charset="2"/>
              </a:rPr>
              <a:t> 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>
                <a:latin typeface="Times New Roman" charset="0"/>
              </a:rPr>
              <a:t> y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 i="1">
                <a:latin typeface="Times New Roman" charset="0"/>
              </a:rPr>
              <a:t>= 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 y 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</a:rPr>
              <a:t>)</a:t>
            </a:r>
            <a:r>
              <a:rPr lang="en-US" altLang="zh-CN" sz="2400" b="1">
                <a:latin typeface="Times New Roman" charset="0"/>
                <a:sym typeface="Symbol" charset="2"/>
              </a:rPr>
              <a:t> 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>
                <a:latin typeface="Times New Roman" charset="0"/>
              </a:rPr>
              <a:t> y </a:t>
            </a:r>
            <a:r>
              <a:rPr lang="en-US" altLang="zh-CN" sz="2400" b="1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>
                <a:latin typeface="Times New Roman" charset="0"/>
              </a:rPr>
              <a:t>y </a:t>
            </a:r>
            <a:r>
              <a:rPr lang="en-US" altLang="zh-CN" sz="2400" b="1">
                <a:latin typeface="Times New Roman" charset="0"/>
              </a:rPr>
              <a:t>) =0</a:t>
            </a:r>
          </a:p>
        </p:txBody>
      </p:sp>
      <p:cxnSp>
        <p:nvCxnSpPr>
          <p:cNvPr id="33796" name="直接连接符 3"/>
          <p:cNvCxnSpPr>
            <a:cxnSpLocks noChangeShapeType="1"/>
          </p:cNvCxnSpPr>
          <p:nvPr/>
        </p:nvCxnSpPr>
        <p:spPr bwMode="auto">
          <a:xfrm>
            <a:off x="4973638" y="1828800"/>
            <a:ext cx="6477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直接连接符 13"/>
          <p:cNvCxnSpPr>
            <a:cxnSpLocks noChangeShapeType="1"/>
          </p:cNvCxnSpPr>
          <p:nvPr/>
        </p:nvCxnSpPr>
        <p:spPr bwMode="auto">
          <a:xfrm>
            <a:off x="5981700" y="1844675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8" name="直接连接符 14"/>
          <p:cNvCxnSpPr>
            <a:cxnSpLocks noChangeShapeType="1"/>
          </p:cNvCxnSpPr>
          <p:nvPr/>
        </p:nvCxnSpPr>
        <p:spPr bwMode="auto">
          <a:xfrm>
            <a:off x="6561138" y="1844675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9" name="直接连接符 16"/>
          <p:cNvCxnSpPr>
            <a:cxnSpLocks noChangeShapeType="1"/>
          </p:cNvCxnSpPr>
          <p:nvPr/>
        </p:nvCxnSpPr>
        <p:spPr bwMode="auto">
          <a:xfrm>
            <a:off x="5218113" y="2447925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直接连接符 17"/>
          <p:cNvCxnSpPr>
            <a:cxnSpLocks noChangeShapeType="1"/>
          </p:cNvCxnSpPr>
          <p:nvPr/>
        </p:nvCxnSpPr>
        <p:spPr bwMode="auto">
          <a:xfrm>
            <a:off x="5699125" y="2447925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直接连接符 18"/>
          <p:cNvCxnSpPr>
            <a:cxnSpLocks noChangeShapeType="1"/>
          </p:cNvCxnSpPr>
          <p:nvPr/>
        </p:nvCxnSpPr>
        <p:spPr bwMode="auto">
          <a:xfrm>
            <a:off x="2195513" y="30114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直接连接符 19"/>
          <p:cNvCxnSpPr>
            <a:cxnSpLocks noChangeShapeType="1"/>
          </p:cNvCxnSpPr>
          <p:nvPr/>
        </p:nvCxnSpPr>
        <p:spPr bwMode="auto">
          <a:xfrm>
            <a:off x="2641600" y="30241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3" name="直接连接符 21"/>
          <p:cNvCxnSpPr>
            <a:cxnSpLocks noChangeShapeType="1"/>
          </p:cNvCxnSpPr>
          <p:nvPr/>
        </p:nvCxnSpPr>
        <p:spPr bwMode="auto">
          <a:xfrm>
            <a:off x="3708400" y="30241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4" name="直接连接符 22"/>
          <p:cNvCxnSpPr>
            <a:cxnSpLocks noChangeShapeType="1"/>
          </p:cNvCxnSpPr>
          <p:nvPr/>
        </p:nvCxnSpPr>
        <p:spPr bwMode="auto">
          <a:xfrm>
            <a:off x="4222750" y="30241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5" name="直接连接符 23"/>
          <p:cNvCxnSpPr>
            <a:cxnSpLocks noChangeShapeType="1"/>
          </p:cNvCxnSpPr>
          <p:nvPr/>
        </p:nvCxnSpPr>
        <p:spPr bwMode="auto">
          <a:xfrm>
            <a:off x="5275263" y="30241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6" name="直接连接符 24"/>
          <p:cNvCxnSpPr>
            <a:cxnSpLocks noChangeShapeType="1"/>
          </p:cNvCxnSpPr>
          <p:nvPr/>
        </p:nvCxnSpPr>
        <p:spPr bwMode="auto">
          <a:xfrm>
            <a:off x="5765800" y="3024188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7" name="直接连接符 25"/>
          <p:cNvCxnSpPr>
            <a:cxnSpLocks noChangeShapeType="1"/>
          </p:cNvCxnSpPr>
          <p:nvPr/>
        </p:nvCxnSpPr>
        <p:spPr bwMode="auto">
          <a:xfrm>
            <a:off x="2255838" y="3559175"/>
            <a:ext cx="217487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8" name="直接连接符 26"/>
          <p:cNvCxnSpPr>
            <a:cxnSpLocks noChangeShapeType="1"/>
          </p:cNvCxnSpPr>
          <p:nvPr/>
        </p:nvCxnSpPr>
        <p:spPr bwMode="auto">
          <a:xfrm>
            <a:off x="2701925" y="3573463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9" name="直接连接符 28"/>
          <p:cNvCxnSpPr>
            <a:cxnSpLocks noChangeShapeType="1"/>
          </p:cNvCxnSpPr>
          <p:nvPr/>
        </p:nvCxnSpPr>
        <p:spPr bwMode="auto">
          <a:xfrm>
            <a:off x="4214813" y="3573463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直接连接符 30"/>
          <p:cNvCxnSpPr>
            <a:cxnSpLocks noChangeShapeType="1"/>
          </p:cNvCxnSpPr>
          <p:nvPr/>
        </p:nvCxnSpPr>
        <p:spPr bwMode="auto">
          <a:xfrm>
            <a:off x="5867400" y="3573463"/>
            <a:ext cx="217488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1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C60A9C3-41A8-3D4F-8A86-7A4ED8E8259B}" type="slidenum">
              <a:rPr lang="en-US" altLang="zh-CN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340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3" name="组合 14"/>
          <p:cNvGrpSpPr>
            <a:grpSpLocks/>
          </p:cNvGrpSpPr>
          <p:nvPr/>
        </p:nvGrpSpPr>
        <p:grpSpPr bwMode="auto">
          <a:xfrm>
            <a:off x="1258888" y="1965325"/>
            <a:ext cx="6611937" cy="511175"/>
            <a:chOff x="2339752" y="3645024"/>
            <a:chExt cx="6610685" cy="510779"/>
          </a:xfrm>
        </p:grpSpPr>
        <p:sp>
          <p:nvSpPr>
            <p:cNvPr id="35860" name="圆角矩形标注 6"/>
            <p:cNvSpPr>
              <a:spLocks noChangeArrowheads="1"/>
            </p:cNvSpPr>
            <p:nvPr/>
          </p:nvSpPr>
          <p:spPr bwMode="auto">
            <a:xfrm>
              <a:off x="233975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CC"/>
                  </a:solidFill>
                </a:rPr>
                <a:t>结合律</a:t>
              </a:r>
            </a:p>
          </p:txBody>
        </p:sp>
        <p:sp>
          <p:nvSpPr>
            <p:cNvPr id="35861" name="圆角矩形标注 10"/>
            <p:cNvSpPr>
              <a:spLocks noChangeArrowheads="1"/>
            </p:cNvSpPr>
            <p:nvPr/>
          </p:nvSpPr>
          <p:spPr bwMode="auto">
            <a:xfrm>
              <a:off x="377991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CC"/>
                  </a:solidFill>
                </a:rPr>
                <a:t>交换律</a:t>
              </a:r>
            </a:p>
          </p:txBody>
        </p:sp>
        <p:sp>
          <p:nvSpPr>
            <p:cNvPr id="35862" name="圆角矩形标注 11"/>
            <p:cNvSpPr>
              <a:spLocks noChangeArrowheads="1"/>
            </p:cNvSpPr>
            <p:nvPr/>
          </p:nvSpPr>
          <p:spPr bwMode="auto">
            <a:xfrm>
              <a:off x="522007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分配律</a:t>
              </a:r>
            </a:p>
          </p:txBody>
        </p:sp>
        <p:sp>
          <p:nvSpPr>
            <p:cNvPr id="35863" name="圆角矩形标注 12"/>
            <p:cNvSpPr>
              <a:spLocks noChangeArrowheads="1"/>
            </p:cNvSpPr>
            <p:nvPr/>
          </p:nvSpPr>
          <p:spPr bwMode="auto">
            <a:xfrm>
              <a:off x="6660232" y="3645025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同一律</a:t>
              </a:r>
            </a:p>
          </p:txBody>
        </p:sp>
        <p:sp>
          <p:nvSpPr>
            <p:cNvPr id="35864" name="圆角矩形标注 13"/>
            <p:cNvSpPr>
              <a:spLocks noChangeArrowheads="1"/>
            </p:cNvSpPr>
            <p:nvPr/>
          </p:nvSpPr>
          <p:spPr bwMode="auto">
            <a:xfrm>
              <a:off x="8100392" y="3645024"/>
              <a:ext cx="850045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补律</a:t>
              </a:r>
            </a:p>
          </p:txBody>
        </p:sp>
      </p:grpSp>
      <p:grpSp>
        <p:nvGrpSpPr>
          <p:cNvPr id="35844" name="组合 15"/>
          <p:cNvGrpSpPr>
            <a:grpSpLocks/>
          </p:cNvGrpSpPr>
          <p:nvPr/>
        </p:nvGrpSpPr>
        <p:grpSpPr bwMode="auto">
          <a:xfrm>
            <a:off x="1227138" y="3284538"/>
            <a:ext cx="7151687" cy="511175"/>
            <a:chOff x="2699792" y="3645024"/>
            <a:chExt cx="7152079" cy="510778"/>
          </a:xfrm>
        </p:grpSpPr>
        <p:sp>
          <p:nvSpPr>
            <p:cNvPr id="35855" name="圆角矩形标注 16"/>
            <p:cNvSpPr>
              <a:spLocks noChangeArrowheads="1"/>
            </p:cNvSpPr>
            <p:nvPr/>
          </p:nvSpPr>
          <p:spPr bwMode="auto">
            <a:xfrm>
              <a:off x="552152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支配律</a:t>
              </a:r>
            </a:p>
          </p:txBody>
        </p:sp>
        <p:sp>
          <p:nvSpPr>
            <p:cNvPr id="35856" name="圆角矩形标注 17"/>
            <p:cNvSpPr>
              <a:spLocks noChangeArrowheads="1"/>
            </p:cNvSpPr>
            <p:nvPr/>
          </p:nvSpPr>
          <p:spPr bwMode="auto">
            <a:xfrm>
              <a:off x="269979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FF0000"/>
                  </a:solidFill>
                </a:rPr>
                <a:t>吸收律</a:t>
              </a:r>
            </a:p>
          </p:txBody>
        </p:sp>
        <p:sp>
          <p:nvSpPr>
            <p:cNvPr id="35857" name="圆角矩形标注 18"/>
            <p:cNvSpPr>
              <a:spLocks noChangeArrowheads="1"/>
            </p:cNvSpPr>
            <p:nvPr/>
          </p:nvSpPr>
          <p:spPr bwMode="auto">
            <a:xfrm>
              <a:off x="4116424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FF0000"/>
                  </a:solidFill>
                </a:rPr>
                <a:t>幂等律</a:t>
              </a:r>
            </a:p>
          </p:txBody>
        </p:sp>
        <p:sp>
          <p:nvSpPr>
            <p:cNvPr id="35858" name="圆角矩形标注 19"/>
            <p:cNvSpPr>
              <a:spLocks noChangeArrowheads="1"/>
            </p:cNvSpPr>
            <p:nvPr/>
          </p:nvSpPr>
          <p:spPr bwMode="auto">
            <a:xfrm>
              <a:off x="6804248" y="3645024"/>
              <a:ext cx="1463447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双重补律</a:t>
              </a:r>
            </a:p>
          </p:txBody>
        </p:sp>
        <p:sp>
          <p:nvSpPr>
            <p:cNvPr id="35859" name="圆角矩形标注 20"/>
            <p:cNvSpPr>
              <a:spLocks noChangeArrowheads="1"/>
            </p:cNvSpPr>
            <p:nvPr/>
          </p:nvSpPr>
          <p:spPr bwMode="auto">
            <a:xfrm>
              <a:off x="8388424" y="3645024"/>
              <a:ext cx="1463447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德摩根律</a:t>
              </a:r>
            </a:p>
          </p:txBody>
        </p:sp>
      </p:grpSp>
      <p:sp>
        <p:nvSpPr>
          <p:cNvPr id="35845" name="下箭头 27"/>
          <p:cNvSpPr>
            <a:spLocks noChangeArrowheads="1"/>
          </p:cNvSpPr>
          <p:nvPr/>
        </p:nvSpPr>
        <p:spPr bwMode="auto">
          <a:xfrm>
            <a:off x="4500563" y="2636838"/>
            <a:ext cx="431800" cy="504825"/>
          </a:xfrm>
          <a:prstGeom prst="downArrow">
            <a:avLst>
              <a:gd name="adj1" fmla="val 50000"/>
              <a:gd name="adj2" fmla="val 50104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774700" y="4699000"/>
            <a:ext cx="77041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0558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5130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29702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4274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 typeface="Wingdings" charset="2"/>
              <a:buNone/>
            </a:pPr>
            <a:r>
              <a:rPr lang="zh-CN" altLang="en-US" sz="2800" b="1">
                <a:latin typeface="Times New Roman" charset="0"/>
              </a:rPr>
              <a:t>布尔代数：</a:t>
            </a:r>
            <a:r>
              <a:rPr lang="zh-CN" altLang="en-US" sz="2800" b="1">
                <a:solidFill>
                  <a:srgbClr val="0000CC"/>
                </a:solidFill>
                <a:latin typeface="Times New Roman" charset="0"/>
              </a:rPr>
              <a:t>有补的分配格</a:t>
            </a:r>
            <a:endParaRPr lang="en-US" altLang="zh-CN" sz="2800" b="1">
              <a:solidFill>
                <a:srgbClr val="0000CC"/>
              </a:solidFill>
              <a:latin typeface="Times New Roman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058863" y="1719263"/>
            <a:ext cx="2930525" cy="2314575"/>
            <a:chOff x="1030694" y="1690973"/>
            <a:chExt cx="2930672" cy="2314575"/>
          </a:xfrm>
        </p:grpSpPr>
        <p:cxnSp>
          <p:nvCxnSpPr>
            <p:cNvPr id="35850" name="直接连接符 24"/>
            <p:cNvCxnSpPr>
              <a:cxnSpLocks noChangeShapeType="1"/>
            </p:cNvCxnSpPr>
            <p:nvPr/>
          </p:nvCxnSpPr>
          <p:spPr bwMode="auto">
            <a:xfrm>
              <a:off x="1046597" y="1700213"/>
              <a:ext cx="0" cy="23053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1" name="直接连接符 2"/>
            <p:cNvCxnSpPr>
              <a:cxnSpLocks noChangeShapeType="1"/>
            </p:cNvCxnSpPr>
            <p:nvPr/>
          </p:nvCxnSpPr>
          <p:spPr bwMode="auto">
            <a:xfrm>
              <a:off x="1030694" y="1690973"/>
              <a:ext cx="29214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2" name="直接连接符 29"/>
            <p:cNvCxnSpPr>
              <a:cxnSpLocks noChangeShapeType="1"/>
            </p:cNvCxnSpPr>
            <p:nvPr/>
          </p:nvCxnSpPr>
          <p:spPr bwMode="auto">
            <a:xfrm>
              <a:off x="3952130" y="2843640"/>
              <a:ext cx="0" cy="11526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3" name="直接连接符 32"/>
            <p:cNvCxnSpPr>
              <a:cxnSpLocks noChangeShapeType="1"/>
            </p:cNvCxnSpPr>
            <p:nvPr/>
          </p:nvCxnSpPr>
          <p:spPr bwMode="auto">
            <a:xfrm>
              <a:off x="3952130" y="1690973"/>
              <a:ext cx="0" cy="11526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4" name="直接连接符 2"/>
            <p:cNvCxnSpPr>
              <a:cxnSpLocks noChangeShapeType="1"/>
            </p:cNvCxnSpPr>
            <p:nvPr/>
          </p:nvCxnSpPr>
          <p:spPr bwMode="auto">
            <a:xfrm>
              <a:off x="1039930" y="3996307"/>
              <a:ext cx="29214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" name="矩形标注 8"/>
          <p:cNvSpPr>
            <a:spLocks noChangeArrowheads="1"/>
          </p:cNvSpPr>
          <p:nvPr/>
        </p:nvSpPr>
        <p:spPr bwMode="auto">
          <a:xfrm>
            <a:off x="1403350" y="4346575"/>
            <a:ext cx="576263" cy="552450"/>
          </a:xfrm>
          <a:prstGeom prst="wedgeRectCallout">
            <a:avLst>
              <a:gd name="adj1" fmla="val 11236"/>
              <a:gd name="adj2" fmla="val -84898"/>
            </a:avLst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zh-CN" altLang="en-US" sz="2800" b="1"/>
              <a:t>格</a:t>
            </a:r>
          </a:p>
        </p:txBody>
      </p:sp>
      <p:sp>
        <p:nvSpPr>
          <p:cNvPr id="35849" name="灯片编号占位符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FCBC94C-356C-4E41-9CD8-B61B4B34FE35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布尔代数的性质小结</a:t>
            </a:r>
          </a:p>
        </p:txBody>
      </p:sp>
    </p:spTree>
    <p:extLst>
      <p:ext uri="{BB962C8B-B14F-4D97-AF65-F5344CB8AC3E}">
        <p14:creationId xmlns:p14="http://schemas.microsoft.com/office/powerpoint/2010/main" val="123537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254" y="1700808"/>
            <a:ext cx="7738161" cy="415925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：布尔代数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满足结合、分配、同一、交换、补律；有补分配格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：有限布尔代数表示定理</a:t>
            </a:r>
            <a:endParaRPr lang="en-US" altLang="zh-CN" sz="3200" b="1" dirty="0"/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61D82B2-627F-284D-B489-0D75F3C54DEE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851182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569325" cy="475297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800" b="1" dirty="0">
                <a:latin typeface="Times New Roman" charset="0"/>
              </a:rPr>
              <a:t>定义：设</a:t>
            </a:r>
            <a:r>
              <a:rPr lang="en-US" altLang="zh-CN" sz="2800" b="1" dirty="0">
                <a:latin typeface="Times New Roman" charset="0"/>
              </a:rPr>
              <a:t>L</a:t>
            </a:r>
            <a:r>
              <a:rPr lang="zh-CN" altLang="en-US" sz="2800" b="1" dirty="0">
                <a:latin typeface="Times New Roman" charset="0"/>
              </a:rPr>
              <a:t>是格，</a:t>
            </a:r>
            <a:r>
              <a:rPr lang="en-US" altLang="zh-CN" sz="2800" b="1" dirty="0">
                <a:latin typeface="Times New Roman" charset="0"/>
              </a:rPr>
              <a:t>L</a:t>
            </a:r>
            <a:r>
              <a:rPr lang="zh-CN" altLang="en-US" sz="2800" b="1" dirty="0">
                <a:latin typeface="Times New Roman" charset="0"/>
              </a:rPr>
              <a:t>中有最小元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zh-CN" altLang="en-US" sz="2800" b="1" dirty="0">
                <a:latin typeface="Times New Roman" charset="0"/>
              </a:rPr>
              <a:t>全下界</a:t>
            </a:r>
            <a:r>
              <a:rPr lang="en-US" altLang="zh-CN" sz="2800" b="1" dirty="0">
                <a:latin typeface="Times New Roman" charset="0"/>
              </a:rPr>
              <a:t>)0</a:t>
            </a:r>
            <a:r>
              <a:rPr lang="zh-CN" altLang="en-US" sz="2800" b="1" dirty="0">
                <a:latin typeface="Times New Roman" charset="0"/>
              </a:rPr>
              <a:t>，给定元素</a:t>
            </a:r>
            <a:r>
              <a:rPr lang="en-US" altLang="zh-CN" sz="2800" b="1" i="1" dirty="0">
                <a:latin typeface="Times New Roman" charset="0"/>
              </a:rPr>
              <a:t>a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0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zh-CN" altLang="en-US" sz="2800" b="1" dirty="0">
                <a:latin typeface="Times New Roman" charset="0"/>
              </a:rPr>
              <a:t>若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ea typeface="ＭＳ 明朝" charset="-128"/>
                <a:cs typeface="Times New Roman" charset="0"/>
                <a:sym typeface="Symbol" charset="2"/>
              </a:rPr>
              <a:t></a:t>
            </a:r>
            <a:r>
              <a:rPr lang="en-US" altLang="zh-CN" sz="2800" b="1" dirty="0" err="1">
                <a:latin typeface="Times New Roman" charset="0"/>
                <a:ea typeface="ＭＳ 明朝" charset="-128"/>
                <a:cs typeface="Times New Roman" charset="0"/>
              </a:rPr>
              <a:t>L</a:t>
            </a:r>
            <a:r>
              <a:rPr lang="en-US" altLang="zh-CN" sz="2800" b="1" dirty="0"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zh-CN" altLang="en-US" sz="2800" b="1" dirty="0">
                <a:latin typeface="Times New Roman" charset="0"/>
              </a:rPr>
              <a:t>有：</a:t>
            </a:r>
          </a:p>
          <a:p>
            <a:pPr algn="just" eaLnBrk="1" hangingPunct="1">
              <a:lnSpc>
                <a:spcPct val="110000"/>
              </a:lnSpc>
              <a:buFont typeface="Wingdings" charset="2"/>
              <a:buNone/>
            </a:pPr>
            <a:r>
              <a:rPr lang="zh-CN" altLang="en-US" sz="2800" b="1" dirty="0">
                <a:latin typeface="Times New Roman" charset="0"/>
              </a:rPr>
              <a:t>           </a:t>
            </a:r>
            <a:r>
              <a:rPr lang="en-US" altLang="zh-CN" sz="2800" b="1" dirty="0">
                <a:latin typeface="Times New Roman" charset="0"/>
              </a:rPr>
              <a:t>0≺</a:t>
            </a:r>
            <a:r>
              <a:rPr lang="en-US" altLang="zh-CN" sz="2800" b="1" i="1" dirty="0">
                <a:latin typeface="Times New Roman" charset="0"/>
              </a:rPr>
              <a:t>x</a:t>
            </a:r>
            <a:r>
              <a:rPr lang="en-US" altLang="zh-CN" sz="2800" b="1" dirty="0">
                <a:latin typeface="Times New Roman" charset="0"/>
                <a:ea typeface="MS PMincho" charset="-128"/>
              </a:rPr>
              <a:t>≼</a:t>
            </a:r>
            <a:r>
              <a:rPr lang="en-US" altLang="zh-CN" sz="2800" b="1" i="1" dirty="0">
                <a:latin typeface="Times New Roman" charset="0"/>
                <a:ea typeface="MS PMincho" charset="-128"/>
              </a:rPr>
              <a:t>a</a:t>
            </a:r>
            <a:r>
              <a:rPr lang="en-US" altLang="zh-CN" sz="2800" b="1" dirty="0">
                <a:latin typeface="Times New Roman" charset="0"/>
                <a:ea typeface="MS PMincho" charset="-128"/>
              </a:rPr>
              <a:t> </a:t>
            </a:r>
            <a:r>
              <a:rPr lang="en-US" altLang="zh-CN" sz="2800" b="1" dirty="0">
                <a:latin typeface="Times New Roman" charset="0"/>
                <a:ea typeface="MS PMincho" charset="-128"/>
                <a:sym typeface="Symbol" charset="2"/>
              </a:rPr>
              <a:t></a:t>
            </a:r>
            <a:r>
              <a:rPr lang="en-US" altLang="zh-CN" sz="2800" b="1" dirty="0">
                <a:latin typeface="Times New Roman" charset="0"/>
                <a:ea typeface="MS PMincho" charset="-128"/>
              </a:rPr>
              <a:t> </a:t>
            </a:r>
            <a:r>
              <a:rPr lang="en-US" altLang="zh-CN" sz="2800" b="1" i="1" dirty="0">
                <a:latin typeface="Times New Roman" charset="0"/>
                <a:ea typeface="MS PMincho" charset="-128"/>
              </a:rPr>
              <a:t>x</a:t>
            </a:r>
            <a:r>
              <a:rPr lang="en-US" altLang="zh-CN" sz="2800" b="1" dirty="0">
                <a:latin typeface="Times New Roman" charset="0"/>
                <a:ea typeface="MS PMincho" charset="-128"/>
              </a:rPr>
              <a:t>=</a:t>
            </a:r>
            <a:r>
              <a:rPr lang="en-US" altLang="zh-CN" sz="2800" b="1" i="1" dirty="0">
                <a:latin typeface="Times New Roman" charset="0"/>
                <a:ea typeface="MS PMincho" charset="-128"/>
              </a:rPr>
              <a:t>a</a:t>
            </a:r>
          </a:p>
          <a:p>
            <a:pPr algn="just" eaLnBrk="1" hangingPunct="1">
              <a:lnSpc>
                <a:spcPct val="110000"/>
              </a:lnSpc>
              <a:buFont typeface="Wingdings" charset="2"/>
              <a:buNone/>
            </a:pPr>
            <a:r>
              <a:rPr lang="en-US" altLang="zh-CN" sz="2800" b="1" dirty="0">
                <a:latin typeface="Times New Roman" charset="0"/>
              </a:rPr>
              <a:t>    </a:t>
            </a:r>
            <a:r>
              <a:rPr lang="zh-CN" altLang="en-US" sz="2800" b="1" dirty="0">
                <a:latin typeface="Times New Roman" charset="0"/>
              </a:rPr>
              <a:t>则称</a:t>
            </a:r>
            <a:r>
              <a:rPr lang="en-US" altLang="zh-CN" sz="2800" b="1" i="1" dirty="0">
                <a:latin typeface="Times New Roman" charset="0"/>
              </a:rPr>
              <a:t>a</a:t>
            </a:r>
            <a:r>
              <a:rPr lang="zh-CN" altLang="en-US" sz="2800" b="1" dirty="0">
                <a:latin typeface="Times New Roman" charset="0"/>
              </a:rPr>
              <a:t>是</a:t>
            </a:r>
            <a:r>
              <a:rPr lang="en-US" altLang="zh-CN" sz="2800" b="1" dirty="0">
                <a:latin typeface="Times New Roman" charset="0"/>
              </a:rPr>
              <a:t>L</a:t>
            </a:r>
            <a:r>
              <a:rPr lang="zh-CN" altLang="en-US" sz="2800" b="1" dirty="0">
                <a:latin typeface="Times New Roman" charset="0"/>
              </a:rPr>
              <a:t>中的原子</a:t>
            </a: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lang="zh-CN" altLang="en-US" sz="2400" b="1" dirty="0">
                <a:solidFill>
                  <a:srgbClr val="0000CC"/>
                </a:solidFill>
                <a:latin typeface="Times New Roman" charset="0"/>
              </a:rPr>
              <a:t>（原子是覆盖最小元的那些元素。）</a:t>
            </a:r>
            <a:endParaRPr lang="en-US" altLang="zh-CN" sz="2400" b="1" dirty="0">
              <a:solidFill>
                <a:srgbClr val="0000CC"/>
              </a:solidFill>
              <a:latin typeface="Times New Roman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设</a:t>
            </a:r>
            <a:r>
              <a:rPr lang="en-US" altLang="zh-CN" sz="2800" b="1" i="1" dirty="0">
                <a:solidFill>
                  <a:srgbClr val="0000CC"/>
                </a:solidFill>
                <a:latin typeface="Times New Roman" charset="0"/>
              </a:rPr>
              <a:t>a, b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是格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L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中的原子，若</a:t>
            </a:r>
            <a:r>
              <a:rPr lang="en-US" altLang="zh-CN" sz="2800" b="1" i="1" dirty="0" err="1">
                <a:solidFill>
                  <a:srgbClr val="0000CC"/>
                </a:solidFill>
                <a:latin typeface="Times New Roman" charset="0"/>
              </a:rPr>
              <a:t>a</a:t>
            </a:r>
            <a:r>
              <a:rPr lang="en-US" altLang="zh-CN" sz="2800" b="1" dirty="0" err="1">
                <a:solidFill>
                  <a:srgbClr val="0000CC"/>
                </a:solidFill>
                <a:latin typeface="Times New Roman" charset="0"/>
                <a:sym typeface="Symbol" charset="2"/>
              </a:rPr>
              <a:t></a:t>
            </a:r>
            <a:r>
              <a:rPr lang="en-US" altLang="zh-CN" sz="2800" b="1" i="1" dirty="0" err="1">
                <a:solidFill>
                  <a:srgbClr val="0000CC"/>
                </a:solidFill>
                <a:latin typeface="Times New Roman" charset="0"/>
              </a:rPr>
              <a:t>b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则</a:t>
            </a:r>
            <a:r>
              <a:rPr lang="en-US" altLang="zh-CN" sz="2800" b="1" i="1" dirty="0" err="1">
                <a:solidFill>
                  <a:srgbClr val="0000CC"/>
                </a:solidFill>
                <a:latin typeface="Times New Roman" charset="0"/>
              </a:rPr>
              <a:t>a</a:t>
            </a:r>
            <a:r>
              <a:rPr lang="en-US" altLang="zh-CN" sz="2800" b="1" dirty="0" err="1">
                <a:solidFill>
                  <a:srgbClr val="0000CC"/>
                </a:solidFill>
                <a:latin typeface="Times New Roman" charset="0"/>
                <a:sym typeface="Symbol" charset="2"/>
              </a:rPr>
              <a:t></a:t>
            </a:r>
            <a:r>
              <a:rPr lang="en-US" altLang="zh-CN" sz="2800" b="1" i="1" dirty="0" err="1">
                <a:solidFill>
                  <a:srgbClr val="0000CC"/>
                </a:solidFill>
                <a:latin typeface="Times New Roman" charset="0"/>
              </a:rPr>
              <a:t>b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=0</a:t>
            </a:r>
          </a:p>
          <a:p>
            <a:pPr lvl="1" eaLnBrk="1" hangingPunct="1">
              <a:lnSpc>
                <a:spcPct val="110000"/>
              </a:lnSpc>
            </a:pPr>
            <a:r>
              <a:rPr lang="zh-CN" altLang="en-US" b="1" dirty="0">
                <a:latin typeface="Times New Roman" charset="0"/>
              </a:rPr>
              <a:t>假设</a:t>
            </a:r>
            <a:r>
              <a:rPr lang="en-US" altLang="zh-CN" b="1" i="1" dirty="0">
                <a:latin typeface="Times New Roman" charset="0"/>
              </a:rPr>
              <a:t>a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 </a:t>
            </a:r>
            <a:r>
              <a:rPr lang="en-US" altLang="zh-CN" b="1" i="1" dirty="0">
                <a:latin typeface="Times New Roman" charset="0"/>
              </a:rPr>
              <a:t>b</a:t>
            </a:r>
            <a:r>
              <a:rPr lang="en-US" altLang="zh-CN" b="1" dirty="0">
                <a:latin typeface="Times New Roman" charset="0"/>
                <a:sym typeface="Symbol" charset="2"/>
              </a:rPr>
              <a:t></a:t>
            </a:r>
            <a:r>
              <a:rPr lang="en-US" altLang="zh-CN" b="1" dirty="0">
                <a:latin typeface="Times New Roman" charset="0"/>
              </a:rPr>
              <a:t>0, </a:t>
            </a:r>
            <a:r>
              <a:rPr lang="zh-CN" altLang="en-US" b="1" dirty="0">
                <a:latin typeface="Times New Roman" charset="0"/>
              </a:rPr>
              <a:t>注意：</a:t>
            </a:r>
            <a:r>
              <a:rPr lang="en-US" altLang="zh-CN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b="1" i="1" dirty="0" err="1">
                <a:latin typeface="Times New Roman" charset="0"/>
              </a:rPr>
              <a:t>b</a:t>
            </a:r>
            <a:r>
              <a:rPr lang="en-US" altLang="zh-CN" b="1" dirty="0" err="1">
                <a:latin typeface="Times New Roman" charset="0"/>
                <a:ea typeface="MS PMincho" charset="-128"/>
              </a:rPr>
              <a:t>≼</a:t>
            </a:r>
            <a:r>
              <a:rPr lang="en-US" altLang="zh-CN" b="1" i="1" dirty="0" err="1">
                <a:latin typeface="Times New Roman" charset="0"/>
              </a:rPr>
              <a:t>a</a:t>
            </a:r>
            <a:r>
              <a:rPr lang="zh-CN" altLang="en-US" b="1" dirty="0">
                <a:latin typeface="Times New Roman" charset="0"/>
              </a:rPr>
              <a:t>且</a:t>
            </a:r>
            <a:r>
              <a:rPr lang="en-US" altLang="zh-CN" b="1" i="1" dirty="0" err="1">
                <a:latin typeface="Times New Roman" charset="0"/>
              </a:rPr>
              <a:t>a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b="1" i="1" dirty="0" err="1">
                <a:latin typeface="Times New Roman" charset="0"/>
              </a:rPr>
              <a:t>b</a:t>
            </a:r>
            <a:r>
              <a:rPr lang="en-US" altLang="zh-CN" b="1" dirty="0" err="1">
                <a:latin typeface="Times New Roman" charset="0"/>
                <a:ea typeface="MS PMincho" charset="-128"/>
              </a:rPr>
              <a:t>≼</a:t>
            </a:r>
            <a:r>
              <a:rPr lang="en-US" altLang="zh-CN" b="1" i="1" dirty="0" err="1">
                <a:latin typeface="Times New Roman" charset="0"/>
              </a:rPr>
              <a:t>b</a:t>
            </a:r>
            <a:r>
              <a:rPr lang="zh-CN" altLang="en-US" b="1" dirty="0">
                <a:latin typeface="Times New Roman" charset="0"/>
              </a:rPr>
              <a:t>，由原子的定义：</a:t>
            </a:r>
            <a:r>
              <a:rPr lang="en-US" altLang="zh-CN" b="1" i="1" dirty="0">
                <a:latin typeface="Times New Roman" charset="0"/>
              </a:rPr>
              <a:t> </a:t>
            </a:r>
            <a:r>
              <a:rPr lang="en-US" altLang="zh-CN" b="1" i="1" dirty="0" err="1">
                <a:latin typeface="Times New Roman" charset="0"/>
              </a:rPr>
              <a:t>a</a:t>
            </a:r>
            <a:r>
              <a:rPr lang="en-US" altLang="zh-CN" sz="20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b="1" i="1" dirty="0" err="1">
                <a:latin typeface="Times New Roman" charset="0"/>
              </a:rPr>
              <a:t>b</a:t>
            </a:r>
            <a:r>
              <a:rPr lang="en-US" altLang="zh-CN" b="1" dirty="0">
                <a:latin typeface="Times New Roman" charset="0"/>
                <a:ea typeface="MS PMincho" charset="-128"/>
              </a:rPr>
              <a:t>=</a:t>
            </a:r>
            <a:r>
              <a:rPr lang="en-US" altLang="zh-CN" b="1" i="1" dirty="0">
                <a:latin typeface="Times New Roman" charset="0"/>
              </a:rPr>
              <a:t>a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 err="1">
                <a:latin typeface="Times New Roman" charset="0"/>
              </a:rPr>
              <a:t>a</a:t>
            </a:r>
            <a:r>
              <a:rPr lang="en-US" altLang="zh-CN" sz="20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b="1" i="1" dirty="0" err="1">
                <a:latin typeface="Times New Roman" charset="0"/>
              </a:rPr>
              <a:t>b</a:t>
            </a:r>
            <a:r>
              <a:rPr lang="en-US" altLang="zh-CN" b="1" dirty="0">
                <a:latin typeface="Times New Roman" charset="0"/>
                <a:ea typeface="MS PMincho" charset="-128"/>
              </a:rPr>
              <a:t>=</a:t>
            </a:r>
            <a:r>
              <a:rPr lang="en-US" altLang="zh-CN" b="1" i="1" dirty="0">
                <a:latin typeface="Times New Roman" charset="0"/>
              </a:rPr>
              <a:t>b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dirty="0">
                <a:latin typeface="Times New Roman" charset="0"/>
                <a:sym typeface="Symbol" charset="2"/>
              </a:rPr>
              <a:t></a:t>
            </a:r>
            <a:r>
              <a:rPr lang="en-US" altLang="zh-CN" b="1" i="1" dirty="0">
                <a:latin typeface="Times New Roman" charset="0"/>
              </a:rPr>
              <a:t>a</a:t>
            </a:r>
            <a:r>
              <a:rPr lang="en-US" altLang="zh-CN" b="1" dirty="0">
                <a:latin typeface="Times New Roman" charset="0"/>
              </a:rPr>
              <a:t>=</a:t>
            </a:r>
            <a:r>
              <a:rPr lang="en-US" altLang="zh-CN" b="1" i="1" dirty="0">
                <a:latin typeface="Times New Roman" charset="0"/>
              </a:rPr>
              <a:t>b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zh-CN" altLang="en-US" b="1" dirty="0">
                <a:latin typeface="Times New Roman" charset="0"/>
              </a:rPr>
              <a:t>矛盾。 </a:t>
            </a:r>
          </a:p>
        </p:txBody>
      </p:sp>
      <p:sp>
        <p:nvSpPr>
          <p:cNvPr id="3789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A33E75D-2B1D-7947-92B2-4095B394E993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格中的原子</a:t>
            </a:r>
          </a:p>
        </p:txBody>
      </p:sp>
    </p:spTree>
    <p:extLst>
      <p:ext uri="{BB962C8B-B14F-4D97-AF65-F5344CB8AC3E}">
        <p14:creationId xmlns:p14="http://schemas.microsoft.com/office/powerpoint/2010/main" val="10901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51" descr="信纸"/>
          <p:cNvSpPr>
            <a:spLocks/>
          </p:cNvSpPr>
          <p:nvPr/>
        </p:nvSpPr>
        <p:spPr bwMode="auto">
          <a:xfrm>
            <a:off x="692150" y="3276600"/>
            <a:ext cx="7466013" cy="1660525"/>
          </a:xfrm>
          <a:custGeom>
            <a:avLst/>
            <a:gdLst>
              <a:gd name="T0" fmla="*/ 2147483646 w 4703"/>
              <a:gd name="T1" fmla="*/ 2147483646 h 1046"/>
              <a:gd name="T2" fmla="*/ 2147483646 w 4703"/>
              <a:gd name="T3" fmla="*/ 2147483646 h 1046"/>
              <a:gd name="T4" fmla="*/ 2147483646 w 4703"/>
              <a:gd name="T5" fmla="*/ 2147483646 h 1046"/>
              <a:gd name="T6" fmla="*/ 2147483646 w 4703"/>
              <a:gd name="T7" fmla="*/ 2147483646 h 1046"/>
              <a:gd name="T8" fmla="*/ 2147483646 w 4703"/>
              <a:gd name="T9" fmla="*/ 2147483646 h 1046"/>
              <a:gd name="T10" fmla="*/ 2147483646 w 4703"/>
              <a:gd name="T11" fmla="*/ 2147483646 h 1046"/>
              <a:gd name="T12" fmla="*/ 2147483646 w 4703"/>
              <a:gd name="T13" fmla="*/ 2147483646 h 1046"/>
              <a:gd name="T14" fmla="*/ 2147483646 w 4703"/>
              <a:gd name="T15" fmla="*/ 0 h 1046"/>
              <a:gd name="T16" fmla="*/ 2147483646 w 4703"/>
              <a:gd name="T17" fmla="*/ 2147483646 h 1046"/>
              <a:gd name="T18" fmla="*/ 2147483646 w 4703"/>
              <a:gd name="T19" fmla="*/ 2147483646 h 1046"/>
              <a:gd name="T20" fmla="*/ 2147483646 w 4703"/>
              <a:gd name="T21" fmla="*/ 2147483646 h 1046"/>
              <a:gd name="T22" fmla="*/ 2147483646 w 4703"/>
              <a:gd name="T23" fmla="*/ 2147483646 h 1046"/>
              <a:gd name="T24" fmla="*/ 2147483646 w 4703"/>
              <a:gd name="T25" fmla="*/ 2147483646 h 1046"/>
              <a:gd name="T26" fmla="*/ 2147483646 w 4703"/>
              <a:gd name="T27" fmla="*/ 2147483646 h 1046"/>
              <a:gd name="T28" fmla="*/ 2147483646 w 4703"/>
              <a:gd name="T29" fmla="*/ 2147483646 h 1046"/>
              <a:gd name="T30" fmla="*/ 2147483646 w 4703"/>
              <a:gd name="T31" fmla="*/ 2147483646 h 1046"/>
              <a:gd name="T32" fmla="*/ 2147483646 w 4703"/>
              <a:gd name="T33" fmla="*/ 2147483646 h 1046"/>
              <a:gd name="T34" fmla="*/ 2147483646 w 4703"/>
              <a:gd name="T35" fmla="*/ 2147483646 h 1046"/>
              <a:gd name="T36" fmla="*/ 2147483646 w 4703"/>
              <a:gd name="T37" fmla="*/ 2147483646 h 1046"/>
              <a:gd name="T38" fmla="*/ 2147483646 w 4703"/>
              <a:gd name="T39" fmla="*/ 2147483646 h 1046"/>
              <a:gd name="T40" fmla="*/ 2147483646 w 4703"/>
              <a:gd name="T41" fmla="*/ 2147483646 h 1046"/>
              <a:gd name="T42" fmla="*/ 2147483646 w 4703"/>
              <a:gd name="T43" fmla="*/ 2147483646 h 1046"/>
              <a:gd name="T44" fmla="*/ 2147483646 w 4703"/>
              <a:gd name="T45" fmla="*/ 2147483646 h 1046"/>
              <a:gd name="T46" fmla="*/ 2147483646 w 4703"/>
              <a:gd name="T47" fmla="*/ 2147483646 h 1046"/>
              <a:gd name="T48" fmla="*/ 2147483646 w 4703"/>
              <a:gd name="T49" fmla="*/ 2147483646 h 1046"/>
              <a:gd name="T50" fmla="*/ 2147483646 w 4703"/>
              <a:gd name="T51" fmla="*/ 2147483646 h 1046"/>
              <a:gd name="T52" fmla="*/ 2147483646 w 4703"/>
              <a:gd name="T53" fmla="*/ 2147483646 h 1046"/>
              <a:gd name="T54" fmla="*/ 2147483646 w 4703"/>
              <a:gd name="T55" fmla="*/ 2147483646 h 1046"/>
              <a:gd name="T56" fmla="*/ 2147483646 w 4703"/>
              <a:gd name="T57" fmla="*/ 2147483646 h 1046"/>
              <a:gd name="T58" fmla="*/ 2147483646 w 4703"/>
              <a:gd name="T59" fmla="*/ 2147483646 h 1046"/>
              <a:gd name="T60" fmla="*/ 2147483646 w 4703"/>
              <a:gd name="T61" fmla="*/ 2147483646 h 1046"/>
              <a:gd name="T62" fmla="*/ 2147483646 w 4703"/>
              <a:gd name="T63" fmla="*/ 2147483646 h 1046"/>
              <a:gd name="T64" fmla="*/ 2147483646 w 4703"/>
              <a:gd name="T65" fmla="*/ 2147483646 h 1046"/>
              <a:gd name="T66" fmla="*/ 2147483646 w 4703"/>
              <a:gd name="T67" fmla="*/ 2147483646 h 1046"/>
              <a:gd name="T68" fmla="*/ 2147483646 w 4703"/>
              <a:gd name="T69" fmla="*/ 2147483646 h 1046"/>
              <a:gd name="T70" fmla="*/ 2147483646 w 4703"/>
              <a:gd name="T71" fmla="*/ 2147483646 h 1046"/>
              <a:gd name="T72" fmla="*/ 2147483646 w 4703"/>
              <a:gd name="T73" fmla="*/ 2147483646 h 1046"/>
              <a:gd name="T74" fmla="*/ 2147483646 w 4703"/>
              <a:gd name="T75" fmla="*/ 2147483646 h 1046"/>
              <a:gd name="T76" fmla="*/ 2147483646 w 4703"/>
              <a:gd name="T77" fmla="*/ 2147483646 h 1046"/>
              <a:gd name="T78" fmla="*/ 2147483646 w 4703"/>
              <a:gd name="T79" fmla="*/ 2147483646 h 1046"/>
              <a:gd name="T80" fmla="*/ 2147483646 w 4703"/>
              <a:gd name="T81" fmla="*/ 2147483646 h 1046"/>
              <a:gd name="T82" fmla="*/ 2147483646 w 4703"/>
              <a:gd name="T83" fmla="*/ 2147483646 h 1046"/>
              <a:gd name="T84" fmla="*/ 0 w 4703"/>
              <a:gd name="T85" fmla="*/ 2147483646 h 1046"/>
              <a:gd name="T86" fmla="*/ 2147483646 w 4703"/>
              <a:gd name="T87" fmla="*/ 2147483646 h 10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703"/>
              <a:gd name="T133" fmla="*/ 0 h 1046"/>
              <a:gd name="T134" fmla="*/ 4703 w 4703"/>
              <a:gd name="T135" fmla="*/ 1046 h 104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703" h="1046">
                <a:moveTo>
                  <a:pt x="36" y="576"/>
                </a:moveTo>
                <a:cubicBezTo>
                  <a:pt x="90" y="495"/>
                  <a:pt x="56" y="514"/>
                  <a:pt x="118" y="493"/>
                </a:cubicBezTo>
                <a:cubicBezTo>
                  <a:pt x="243" y="400"/>
                  <a:pt x="283" y="445"/>
                  <a:pt x="494" y="435"/>
                </a:cubicBezTo>
                <a:cubicBezTo>
                  <a:pt x="553" y="432"/>
                  <a:pt x="611" y="427"/>
                  <a:pt x="670" y="423"/>
                </a:cubicBezTo>
                <a:cubicBezTo>
                  <a:pt x="721" y="406"/>
                  <a:pt x="772" y="393"/>
                  <a:pt x="823" y="376"/>
                </a:cubicBezTo>
                <a:cubicBezTo>
                  <a:pt x="925" y="240"/>
                  <a:pt x="1045" y="137"/>
                  <a:pt x="1211" y="82"/>
                </a:cubicBezTo>
                <a:cubicBezTo>
                  <a:pt x="1234" y="74"/>
                  <a:pt x="1259" y="75"/>
                  <a:pt x="1282" y="70"/>
                </a:cubicBezTo>
                <a:cubicBezTo>
                  <a:pt x="1376" y="50"/>
                  <a:pt x="1471" y="26"/>
                  <a:pt x="1564" y="0"/>
                </a:cubicBezTo>
                <a:cubicBezTo>
                  <a:pt x="1775" y="4"/>
                  <a:pt x="1987" y="7"/>
                  <a:pt x="2198" y="12"/>
                </a:cubicBezTo>
                <a:cubicBezTo>
                  <a:pt x="2397" y="16"/>
                  <a:pt x="2601" y="10"/>
                  <a:pt x="2798" y="47"/>
                </a:cubicBezTo>
                <a:cubicBezTo>
                  <a:pt x="2921" y="70"/>
                  <a:pt x="3031" y="136"/>
                  <a:pt x="3151" y="164"/>
                </a:cubicBezTo>
                <a:cubicBezTo>
                  <a:pt x="3230" y="218"/>
                  <a:pt x="3320" y="221"/>
                  <a:pt x="3409" y="247"/>
                </a:cubicBezTo>
                <a:cubicBezTo>
                  <a:pt x="3527" y="282"/>
                  <a:pt x="3639" y="306"/>
                  <a:pt x="3762" y="317"/>
                </a:cubicBezTo>
                <a:cubicBezTo>
                  <a:pt x="3819" y="356"/>
                  <a:pt x="3883" y="349"/>
                  <a:pt x="3950" y="364"/>
                </a:cubicBezTo>
                <a:cubicBezTo>
                  <a:pt x="4034" y="382"/>
                  <a:pt x="4100" y="400"/>
                  <a:pt x="4185" y="411"/>
                </a:cubicBezTo>
                <a:cubicBezTo>
                  <a:pt x="4238" y="438"/>
                  <a:pt x="4281" y="443"/>
                  <a:pt x="4338" y="458"/>
                </a:cubicBezTo>
                <a:cubicBezTo>
                  <a:pt x="4371" y="466"/>
                  <a:pt x="4515" y="524"/>
                  <a:pt x="4526" y="529"/>
                </a:cubicBezTo>
                <a:cubicBezTo>
                  <a:pt x="4572" y="551"/>
                  <a:pt x="4607" y="584"/>
                  <a:pt x="4655" y="599"/>
                </a:cubicBezTo>
                <a:cubicBezTo>
                  <a:pt x="4671" y="647"/>
                  <a:pt x="4691" y="691"/>
                  <a:pt x="4702" y="740"/>
                </a:cubicBezTo>
                <a:cubicBezTo>
                  <a:pt x="4698" y="775"/>
                  <a:pt x="4703" y="813"/>
                  <a:pt x="4691" y="846"/>
                </a:cubicBezTo>
                <a:cubicBezTo>
                  <a:pt x="4679" y="878"/>
                  <a:pt x="4611" y="968"/>
                  <a:pt x="4573" y="987"/>
                </a:cubicBezTo>
                <a:cubicBezTo>
                  <a:pt x="4546" y="1000"/>
                  <a:pt x="4519" y="1011"/>
                  <a:pt x="4491" y="1022"/>
                </a:cubicBezTo>
                <a:cubicBezTo>
                  <a:pt x="4468" y="1031"/>
                  <a:pt x="4420" y="1046"/>
                  <a:pt x="4420" y="1046"/>
                </a:cubicBezTo>
                <a:cubicBezTo>
                  <a:pt x="4338" y="1042"/>
                  <a:pt x="4255" y="1041"/>
                  <a:pt x="4173" y="1034"/>
                </a:cubicBezTo>
                <a:cubicBezTo>
                  <a:pt x="4123" y="1030"/>
                  <a:pt x="4090" y="999"/>
                  <a:pt x="4044" y="987"/>
                </a:cubicBezTo>
                <a:cubicBezTo>
                  <a:pt x="4013" y="979"/>
                  <a:pt x="3981" y="979"/>
                  <a:pt x="3950" y="975"/>
                </a:cubicBezTo>
                <a:cubicBezTo>
                  <a:pt x="3847" y="925"/>
                  <a:pt x="3941" y="963"/>
                  <a:pt x="3738" y="940"/>
                </a:cubicBezTo>
                <a:cubicBezTo>
                  <a:pt x="3691" y="935"/>
                  <a:pt x="3597" y="917"/>
                  <a:pt x="3597" y="917"/>
                </a:cubicBezTo>
                <a:cubicBezTo>
                  <a:pt x="3515" y="889"/>
                  <a:pt x="3433" y="861"/>
                  <a:pt x="3350" y="834"/>
                </a:cubicBezTo>
                <a:cubicBezTo>
                  <a:pt x="3308" y="820"/>
                  <a:pt x="3221" y="799"/>
                  <a:pt x="3221" y="799"/>
                </a:cubicBezTo>
                <a:cubicBezTo>
                  <a:pt x="3085" y="846"/>
                  <a:pt x="2928" y="832"/>
                  <a:pt x="2786" y="846"/>
                </a:cubicBezTo>
                <a:cubicBezTo>
                  <a:pt x="2700" y="842"/>
                  <a:pt x="2614" y="841"/>
                  <a:pt x="2528" y="834"/>
                </a:cubicBezTo>
                <a:cubicBezTo>
                  <a:pt x="2461" y="829"/>
                  <a:pt x="2328" y="811"/>
                  <a:pt x="2328" y="811"/>
                </a:cubicBezTo>
                <a:cubicBezTo>
                  <a:pt x="2206" y="770"/>
                  <a:pt x="2076" y="737"/>
                  <a:pt x="1952" y="705"/>
                </a:cubicBezTo>
                <a:cubicBezTo>
                  <a:pt x="1864" y="683"/>
                  <a:pt x="1770" y="683"/>
                  <a:pt x="1681" y="670"/>
                </a:cubicBezTo>
                <a:cubicBezTo>
                  <a:pt x="1563" y="700"/>
                  <a:pt x="1438" y="702"/>
                  <a:pt x="1317" y="717"/>
                </a:cubicBezTo>
                <a:cubicBezTo>
                  <a:pt x="1249" y="740"/>
                  <a:pt x="1176" y="738"/>
                  <a:pt x="1105" y="752"/>
                </a:cubicBezTo>
                <a:cubicBezTo>
                  <a:pt x="974" y="819"/>
                  <a:pt x="892" y="834"/>
                  <a:pt x="741" y="846"/>
                </a:cubicBezTo>
                <a:cubicBezTo>
                  <a:pt x="617" y="871"/>
                  <a:pt x="490" y="864"/>
                  <a:pt x="365" y="881"/>
                </a:cubicBezTo>
                <a:cubicBezTo>
                  <a:pt x="318" y="877"/>
                  <a:pt x="271" y="878"/>
                  <a:pt x="224" y="870"/>
                </a:cubicBezTo>
                <a:cubicBezTo>
                  <a:pt x="199" y="866"/>
                  <a:pt x="153" y="846"/>
                  <a:pt x="153" y="846"/>
                </a:cubicBezTo>
                <a:cubicBezTo>
                  <a:pt x="119" y="795"/>
                  <a:pt x="106" y="802"/>
                  <a:pt x="47" y="787"/>
                </a:cubicBezTo>
                <a:cubicBezTo>
                  <a:pt x="20" y="704"/>
                  <a:pt x="38" y="737"/>
                  <a:pt x="0" y="682"/>
                </a:cubicBezTo>
                <a:cubicBezTo>
                  <a:pt x="17" y="614"/>
                  <a:pt x="6" y="650"/>
                  <a:pt x="36" y="576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/>
              <a:t>格中的原子</a:t>
            </a:r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1808163" y="2846388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1808163" y="3508375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1808163" y="4168775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1808163" y="4833938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3703638" y="2692400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3022600" y="3689350"/>
            <a:ext cx="173038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auto">
          <a:xfrm>
            <a:off x="4454525" y="3689350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3703638" y="4833938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auto">
          <a:xfrm>
            <a:off x="6456363" y="2559050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5581650" y="3783013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6456363" y="4854575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51" name="Oval 15"/>
          <p:cNvSpPr>
            <a:spLocks noChangeArrowheads="1"/>
          </p:cNvSpPr>
          <p:nvPr/>
        </p:nvSpPr>
        <p:spPr bwMode="auto">
          <a:xfrm>
            <a:off x="7172325" y="3400425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1898650" y="3054350"/>
            <a:ext cx="1588" cy="457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>
            <a:off x="1881188" y="3703638"/>
            <a:ext cx="1587" cy="460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1881188" y="4352925"/>
            <a:ext cx="1587" cy="4984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 flipH="1">
            <a:off x="3184525" y="2860675"/>
            <a:ext cx="536575" cy="8429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>
            <a:off x="3167063" y="3875088"/>
            <a:ext cx="571500" cy="9763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>
            <a:off x="3865563" y="2860675"/>
            <a:ext cx="641350" cy="860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 flipH="1">
            <a:off x="3848100" y="3875088"/>
            <a:ext cx="658813" cy="9969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>
            <a:off x="3792538" y="2881313"/>
            <a:ext cx="1587" cy="19526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0" name="Oval 24"/>
          <p:cNvSpPr>
            <a:spLocks noChangeArrowheads="1"/>
          </p:cNvSpPr>
          <p:nvPr/>
        </p:nvSpPr>
        <p:spPr bwMode="auto">
          <a:xfrm>
            <a:off x="7172325" y="4222750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 flipH="1">
            <a:off x="5722938" y="2727325"/>
            <a:ext cx="750887" cy="10715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5722938" y="3970338"/>
            <a:ext cx="733425" cy="901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>
            <a:off x="6618288" y="2706688"/>
            <a:ext cx="571500" cy="6921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 flipH="1">
            <a:off x="7261225" y="3608388"/>
            <a:ext cx="1588" cy="638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 flipH="1">
            <a:off x="6600825" y="4392613"/>
            <a:ext cx="588963" cy="4968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6" name="Rectangle 30"/>
          <p:cNvSpPr>
            <a:spLocks noChangeArrowheads="1"/>
          </p:cNvSpPr>
          <p:nvPr/>
        </p:nvSpPr>
        <p:spPr bwMode="auto">
          <a:xfrm>
            <a:off x="1609725" y="2754313"/>
            <a:ext cx="153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a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67" name="Rectangle 31"/>
          <p:cNvSpPr>
            <a:spLocks noChangeArrowheads="1"/>
          </p:cNvSpPr>
          <p:nvPr/>
        </p:nvSpPr>
        <p:spPr bwMode="auto">
          <a:xfrm>
            <a:off x="1592263" y="3519488"/>
            <a:ext cx="153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b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68" name="Rectangle 32"/>
          <p:cNvSpPr>
            <a:spLocks noChangeArrowheads="1"/>
          </p:cNvSpPr>
          <p:nvPr/>
        </p:nvSpPr>
        <p:spPr bwMode="auto">
          <a:xfrm>
            <a:off x="1574800" y="4056063"/>
            <a:ext cx="13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c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69" name="Rectangle 33"/>
          <p:cNvSpPr>
            <a:spLocks noChangeArrowheads="1"/>
          </p:cNvSpPr>
          <p:nvPr/>
        </p:nvSpPr>
        <p:spPr bwMode="auto">
          <a:xfrm>
            <a:off x="1609725" y="4800600"/>
            <a:ext cx="153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d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0" name="Rectangle 34"/>
          <p:cNvSpPr>
            <a:spLocks noChangeArrowheads="1"/>
          </p:cNvSpPr>
          <p:nvPr/>
        </p:nvSpPr>
        <p:spPr bwMode="auto">
          <a:xfrm>
            <a:off x="3494088" y="2406650"/>
            <a:ext cx="153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a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1" name="Rectangle 35"/>
          <p:cNvSpPr>
            <a:spLocks noChangeArrowheads="1"/>
          </p:cNvSpPr>
          <p:nvPr/>
        </p:nvSpPr>
        <p:spPr bwMode="auto">
          <a:xfrm>
            <a:off x="2863850" y="3673475"/>
            <a:ext cx="153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b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2" name="Rectangle 36"/>
          <p:cNvSpPr>
            <a:spLocks noChangeArrowheads="1"/>
          </p:cNvSpPr>
          <p:nvPr/>
        </p:nvSpPr>
        <p:spPr bwMode="auto">
          <a:xfrm>
            <a:off x="4668838" y="3692525"/>
            <a:ext cx="153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d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3" name="Rectangle 37"/>
          <p:cNvSpPr>
            <a:spLocks noChangeArrowheads="1"/>
          </p:cNvSpPr>
          <p:nvPr/>
        </p:nvSpPr>
        <p:spPr bwMode="auto">
          <a:xfrm>
            <a:off x="6200775" y="2282825"/>
            <a:ext cx="290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a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4" name="Rectangle 38"/>
          <p:cNvSpPr>
            <a:spLocks noChangeArrowheads="1"/>
          </p:cNvSpPr>
          <p:nvPr/>
        </p:nvSpPr>
        <p:spPr bwMode="auto">
          <a:xfrm>
            <a:off x="5349875" y="3614738"/>
            <a:ext cx="153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b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5" name="Rectangle 39"/>
          <p:cNvSpPr>
            <a:spLocks noChangeArrowheads="1"/>
          </p:cNvSpPr>
          <p:nvPr/>
        </p:nvSpPr>
        <p:spPr bwMode="auto">
          <a:xfrm>
            <a:off x="7404100" y="3386138"/>
            <a:ext cx="13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c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7135813" y="4124325"/>
            <a:ext cx="630237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77" name="Rectangle 41"/>
          <p:cNvSpPr>
            <a:spLocks noChangeArrowheads="1"/>
          </p:cNvSpPr>
          <p:nvPr/>
        </p:nvSpPr>
        <p:spPr bwMode="auto">
          <a:xfrm>
            <a:off x="7351713" y="4305300"/>
            <a:ext cx="153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d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8" name="Rectangle 42"/>
          <p:cNvSpPr>
            <a:spLocks noChangeArrowheads="1"/>
          </p:cNvSpPr>
          <p:nvPr/>
        </p:nvSpPr>
        <p:spPr bwMode="auto">
          <a:xfrm>
            <a:off x="6205538" y="4783138"/>
            <a:ext cx="13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e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79" name="Rectangle 43"/>
          <p:cNvSpPr>
            <a:spLocks noChangeArrowheads="1"/>
          </p:cNvSpPr>
          <p:nvPr/>
        </p:nvSpPr>
        <p:spPr bwMode="auto">
          <a:xfrm>
            <a:off x="1808163" y="5162550"/>
            <a:ext cx="35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(1)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80" name="Rectangle 44"/>
          <p:cNvSpPr>
            <a:spLocks noChangeArrowheads="1"/>
          </p:cNvSpPr>
          <p:nvPr/>
        </p:nvSpPr>
        <p:spPr bwMode="auto">
          <a:xfrm>
            <a:off x="3773488" y="5181600"/>
            <a:ext cx="627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(2)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81" name="Rectangle 45"/>
          <p:cNvSpPr>
            <a:spLocks noChangeArrowheads="1"/>
          </p:cNvSpPr>
          <p:nvPr/>
        </p:nvSpPr>
        <p:spPr bwMode="auto">
          <a:xfrm>
            <a:off x="6600825" y="5124450"/>
            <a:ext cx="712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(3)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82" name="Oval 46"/>
          <p:cNvSpPr>
            <a:spLocks noChangeArrowheads="1"/>
          </p:cNvSpPr>
          <p:nvPr/>
        </p:nvSpPr>
        <p:spPr bwMode="auto">
          <a:xfrm>
            <a:off x="3721100" y="3689350"/>
            <a:ext cx="171450" cy="1841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 i="1"/>
          </a:p>
        </p:txBody>
      </p:sp>
      <p:sp>
        <p:nvSpPr>
          <p:cNvPr id="39983" name="Rectangle 47"/>
          <p:cNvSpPr>
            <a:spLocks noChangeArrowheads="1"/>
          </p:cNvSpPr>
          <p:nvPr/>
        </p:nvSpPr>
        <p:spPr bwMode="auto">
          <a:xfrm>
            <a:off x="3541713" y="4821238"/>
            <a:ext cx="13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e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84" name="Rectangle 48"/>
          <p:cNvSpPr>
            <a:spLocks noChangeArrowheads="1"/>
          </p:cNvSpPr>
          <p:nvPr/>
        </p:nvSpPr>
        <p:spPr bwMode="auto">
          <a:xfrm>
            <a:off x="3892550" y="3403600"/>
            <a:ext cx="136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2400" i="1">
                <a:solidFill>
                  <a:srgbClr val="000000"/>
                </a:solidFill>
                <a:latin typeface="Times New Roman" charset="0"/>
              </a:rPr>
              <a:t>c</a:t>
            </a:r>
            <a:endParaRPr kumimoji="1" lang="en-US" altLang="zh-CN" sz="2400" i="1">
              <a:latin typeface="Times New Roman" charset="0"/>
            </a:endParaRPr>
          </a:p>
        </p:txBody>
      </p:sp>
      <p:sp>
        <p:nvSpPr>
          <p:cNvPr id="39985" name="Text Box 52"/>
          <p:cNvSpPr txBox="1">
            <a:spLocks noChangeArrowheads="1"/>
          </p:cNvSpPr>
          <p:nvPr/>
        </p:nvSpPr>
        <p:spPr bwMode="auto">
          <a:xfrm>
            <a:off x="7856538" y="3779838"/>
            <a:ext cx="82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solidFill>
                  <a:srgbClr val="0000CC"/>
                </a:solidFill>
                <a:latin typeface="Times New Roman" charset="0"/>
              </a:rPr>
              <a:t>原子</a:t>
            </a:r>
          </a:p>
        </p:txBody>
      </p:sp>
      <p:sp>
        <p:nvSpPr>
          <p:cNvPr id="3998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71684BC-7F4E-5348-985F-EEA3403FFB11}" type="slidenum">
              <a:rPr lang="en-US" altLang="zh-CN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539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6799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任一有限布尔代数</a:t>
            </a:r>
            <a:r>
              <a:rPr lang="en-US" altLang="zh-CN" sz="2800" b="1" dirty="0">
                <a:latin typeface="Times New Roman" charset="0"/>
              </a:rPr>
              <a:t>B 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同构于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altLang="zh-CN" sz="2800" b="1" dirty="0">
                <a:latin typeface="Times New Roman" charset="0"/>
              </a:rPr>
              <a:t>B</a:t>
            </a:r>
            <a:r>
              <a:rPr lang="zh-CN" altLang="en-US" sz="2800" b="1" dirty="0">
                <a:latin typeface="Times New Roman" charset="0"/>
              </a:rPr>
              <a:t>中所有的原子构成的集合</a:t>
            </a:r>
            <a:r>
              <a:rPr lang="en-US" altLang="zh-CN" sz="2800" b="1" dirty="0">
                <a:latin typeface="Times New Roman" charset="0"/>
              </a:rPr>
              <a:t>A</a:t>
            </a:r>
            <a:r>
              <a:rPr lang="zh-CN" altLang="en-US" sz="2800" b="1" dirty="0">
                <a:latin typeface="Times New Roman" charset="0"/>
              </a:rPr>
              <a:t>的幂集代数系统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dirty="0">
                <a:latin typeface="Times New Roman" charset="0"/>
              </a:rPr>
              <a:t>(A)</a:t>
            </a:r>
            <a:r>
              <a:rPr lang="zh-CN" altLang="en-US" sz="2800" b="1" dirty="0">
                <a:latin typeface="Times New Roman" charset="0"/>
              </a:rPr>
              <a:t>。</a:t>
            </a:r>
          </a:p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r>
              <a:rPr lang="zh-CN" altLang="en-US" sz="2800" b="1" dirty="0">
                <a:solidFill>
                  <a:srgbClr val="CC9900"/>
                </a:solidFill>
                <a:latin typeface="Times New Roman" charset="0"/>
              </a:rPr>
              <a:t>        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即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Wingdings" charset="2"/>
              </a:rPr>
              <a:t>(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B,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 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 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', 0, 1) 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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 (</a:t>
            </a:r>
            <a:r>
              <a:rPr lang="en-US" altLang="zh-CN" sz="2800" b="1" i="1" dirty="0">
                <a:solidFill>
                  <a:srgbClr val="0000CC"/>
                </a:solidFill>
                <a:latin typeface="Times New Roman" charset="0"/>
              </a:rPr>
              <a:t>P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(A), 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ea typeface="MS PMincho" charset="-128"/>
                <a:cs typeface="Times New Roman" charset="0"/>
              </a:rPr>
              <a:t>⋂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ea typeface="MS PMincho" charset="-128"/>
              </a:rPr>
              <a:t>⋃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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  <a:sym typeface="Symbol" charset="2"/>
              </a:rPr>
              <a:t></a:t>
            </a:r>
            <a:r>
              <a:rPr lang="en-US" altLang="zh-CN" sz="2800" b="1" dirty="0">
                <a:solidFill>
                  <a:srgbClr val="0000CC"/>
                </a:solidFill>
                <a:latin typeface="Times New Roman" charset="0"/>
              </a:rPr>
              <a:t>, A)</a:t>
            </a:r>
          </a:p>
          <a:p>
            <a:pPr algn="just" eaLnBrk="1" hangingPunct="1">
              <a:lnSpc>
                <a:spcPct val="120000"/>
              </a:lnSpc>
            </a:pPr>
            <a:endParaRPr lang="en-US" altLang="zh-CN" sz="24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400" b="1" dirty="0">
                <a:latin typeface="Times New Roman" charset="0"/>
              </a:rPr>
              <a:t>备注*：无限布尔代数不一定有原子</a:t>
            </a:r>
            <a:endParaRPr lang="en-US" altLang="zh-CN" sz="2400" b="1" dirty="0">
              <a:latin typeface="Times New Roman" charset="0"/>
            </a:endParaRPr>
          </a:p>
        </p:txBody>
      </p:sp>
      <p:sp>
        <p:nvSpPr>
          <p:cNvPr id="4198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46B205F-DACD-424B-AFF7-DF2CF68B4B56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有限布尔代数的表示定理</a:t>
            </a:r>
          </a:p>
        </p:txBody>
      </p:sp>
    </p:spTree>
    <p:extLst>
      <p:ext uri="{BB962C8B-B14F-4D97-AF65-F5344CB8AC3E}">
        <p14:creationId xmlns:p14="http://schemas.microsoft.com/office/powerpoint/2010/main" val="1458133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有限布尔代数（示例）</a:t>
            </a:r>
            <a:endParaRPr lang="zh-CN" altLang="en-US" sz="4800" dirty="0"/>
          </a:p>
        </p:txBody>
      </p:sp>
      <p:sp>
        <p:nvSpPr>
          <p:cNvPr id="44035" name="Oval 3"/>
          <p:cNvSpPr>
            <a:spLocks noChangeArrowheads="1"/>
          </p:cNvSpPr>
          <p:nvPr/>
        </p:nvSpPr>
        <p:spPr bwMode="auto">
          <a:xfrm>
            <a:off x="5004048" y="1928813"/>
            <a:ext cx="2819400" cy="4267200"/>
          </a:xfrm>
          <a:prstGeom prst="ellipse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/>
          </a:p>
        </p:txBody>
      </p:sp>
      <p:sp>
        <p:nvSpPr>
          <p:cNvPr id="44036" name="Oval 4"/>
          <p:cNvSpPr>
            <a:spLocks noChangeArrowheads="1"/>
          </p:cNvSpPr>
          <p:nvPr/>
        </p:nvSpPr>
        <p:spPr bwMode="auto">
          <a:xfrm>
            <a:off x="928688" y="1785938"/>
            <a:ext cx="2819400" cy="4267200"/>
          </a:xfrm>
          <a:prstGeom prst="ellipse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/>
          </a:p>
        </p:txBody>
      </p:sp>
      <p:sp>
        <p:nvSpPr>
          <p:cNvPr id="44037" name="Line 6"/>
          <p:cNvSpPr>
            <a:spLocks noChangeShapeType="1"/>
          </p:cNvSpPr>
          <p:nvPr/>
        </p:nvSpPr>
        <p:spPr bwMode="auto">
          <a:xfrm>
            <a:off x="3089275" y="3328988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38" name="Line 7"/>
          <p:cNvSpPr>
            <a:spLocks noChangeShapeType="1"/>
          </p:cNvSpPr>
          <p:nvPr/>
        </p:nvSpPr>
        <p:spPr bwMode="auto">
          <a:xfrm>
            <a:off x="1554163" y="3371850"/>
            <a:ext cx="0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39" name="Line 8"/>
          <p:cNvSpPr>
            <a:spLocks noChangeShapeType="1"/>
          </p:cNvSpPr>
          <p:nvPr/>
        </p:nvSpPr>
        <p:spPr bwMode="auto">
          <a:xfrm>
            <a:off x="2320925" y="4071938"/>
            <a:ext cx="0" cy="1171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40" name="Line 9"/>
          <p:cNvSpPr>
            <a:spLocks noChangeShapeType="1"/>
          </p:cNvSpPr>
          <p:nvPr/>
        </p:nvSpPr>
        <p:spPr bwMode="auto">
          <a:xfrm>
            <a:off x="2320925" y="2657475"/>
            <a:ext cx="0" cy="1157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44041" name="Group 10"/>
          <p:cNvGrpSpPr>
            <a:grpSpLocks/>
          </p:cNvGrpSpPr>
          <p:nvPr/>
        </p:nvGrpSpPr>
        <p:grpSpPr bwMode="auto">
          <a:xfrm>
            <a:off x="1500188" y="2605088"/>
            <a:ext cx="1636712" cy="1522412"/>
            <a:chOff x="600" y="1668"/>
            <a:chExt cx="1190" cy="959"/>
          </a:xfrm>
        </p:grpSpPr>
        <p:sp>
          <p:nvSpPr>
            <p:cNvPr id="44081" name="AutoShape 11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82" name="Oval 12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83" name="Oval 13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84" name="Oval 14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85" name="Oval 15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</p:grpSp>
      <p:grpSp>
        <p:nvGrpSpPr>
          <p:cNvPr id="44042" name="Group 16"/>
          <p:cNvGrpSpPr>
            <a:grpSpLocks/>
          </p:cNvGrpSpPr>
          <p:nvPr/>
        </p:nvGrpSpPr>
        <p:grpSpPr bwMode="auto">
          <a:xfrm>
            <a:off x="1508125" y="3757613"/>
            <a:ext cx="1638300" cy="1522412"/>
            <a:chOff x="600" y="1668"/>
            <a:chExt cx="1190" cy="959"/>
          </a:xfrm>
        </p:grpSpPr>
        <p:sp>
          <p:nvSpPr>
            <p:cNvPr id="44076" name="AutoShape 17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7" name="Oval 18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8" name="Oval 19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9" name="Oval 20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80" name="Oval 21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</p:grpSp>
      <p:sp>
        <p:nvSpPr>
          <p:cNvPr id="44043" name="Text Box 22"/>
          <p:cNvSpPr txBox="1">
            <a:spLocks noChangeArrowheads="1"/>
          </p:cNvSpPr>
          <p:nvPr/>
        </p:nvSpPr>
        <p:spPr bwMode="auto">
          <a:xfrm>
            <a:off x="1928813" y="2166938"/>
            <a:ext cx="1717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2,3,5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4" name="Text Box 23"/>
          <p:cNvSpPr txBox="1">
            <a:spLocks noChangeArrowheads="1"/>
          </p:cNvSpPr>
          <p:nvPr/>
        </p:nvSpPr>
        <p:spPr bwMode="auto">
          <a:xfrm>
            <a:off x="1004888" y="2928938"/>
            <a:ext cx="1717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2,3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5" name="Text Box 24"/>
          <p:cNvSpPr txBox="1">
            <a:spLocks noChangeArrowheads="1"/>
          </p:cNvSpPr>
          <p:nvPr/>
        </p:nvSpPr>
        <p:spPr bwMode="auto">
          <a:xfrm>
            <a:off x="3052763" y="4376738"/>
            <a:ext cx="527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5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6" name="Text Box 25"/>
          <p:cNvSpPr txBox="1">
            <a:spLocks noChangeArrowheads="1"/>
          </p:cNvSpPr>
          <p:nvPr/>
        </p:nvSpPr>
        <p:spPr bwMode="auto">
          <a:xfrm>
            <a:off x="3052763" y="3309938"/>
            <a:ext cx="66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3,5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7" name="Text Box 26"/>
          <p:cNvSpPr txBox="1">
            <a:spLocks noChangeArrowheads="1"/>
          </p:cNvSpPr>
          <p:nvPr/>
        </p:nvSpPr>
        <p:spPr bwMode="auto">
          <a:xfrm>
            <a:off x="2259013" y="3309938"/>
            <a:ext cx="793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2,5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8" name="Text Box 27"/>
          <p:cNvSpPr txBox="1">
            <a:spLocks noChangeArrowheads="1"/>
          </p:cNvSpPr>
          <p:nvPr/>
        </p:nvSpPr>
        <p:spPr bwMode="auto">
          <a:xfrm>
            <a:off x="2259013" y="4071938"/>
            <a:ext cx="463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3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49" name="Text Box 28"/>
          <p:cNvSpPr txBox="1">
            <a:spLocks noChangeArrowheads="1"/>
          </p:cNvSpPr>
          <p:nvPr/>
        </p:nvSpPr>
        <p:spPr bwMode="auto">
          <a:xfrm>
            <a:off x="1268413" y="4529138"/>
            <a:ext cx="463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{</a:t>
            </a:r>
            <a:r>
              <a:rPr kumimoji="1" lang="en-US" altLang="zh-CN" sz="2000" b="1" i="1">
                <a:latin typeface="Times New Roman" charset="0"/>
              </a:rPr>
              <a:t>2</a:t>
            </a:r>
            <a:r>
              <a:rPr kumimoji="1" lang="en-US" altLang="zh-CN" sz="2000" b="1">
                <a:latin typeface="Times New Roman" charset="0"/>
              </a:rPr>
              <a:t>}</a:t>
            </a:r>
          </a:p>
        </p:txBody>
      </p:sp>
      <p:sp>
        <p:nvSpPr>
          <p:cNvPr id="44050" name="Text Box 29"/>
          <p:cNvSpPr txBox="1">
            <a:spLocks noChangeArrowheads="1"/>
          </p:cNvSpPr>
          <p:nvPr/>
        </p:nvSpPr>
        <p:spPr bwMode="auto">
          <a:xfrm>
            <a:off x="2224088" y="5214938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>
                <a:latin typeface="Times New Roman" charset="0"/>
                <a:sym typeface="Symbol" charset="2"/>
              </a:rPr>
              <a:t>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44051" name="Line 30"/>
          <p:cNvSpPr>
            <a:spLocks noChangeShapeType="1"/>
          </p:cNvSpPr>
          <p:nvPr/>
        </p:nvSpPr>
        <p:spPr bwMode="auto">
          <a:xfrm>
            <a:off x="7178675" y="3548063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52" name="Line 31"/>
          <p:cNvSpPr>
            <a:spLocks noChangeShapeType="1"/>
          </p:cNvSpPr>
          <p:nvPr/>
        </p:nvSpPr>
        <p:spPr bwMode="auto">
          <a:xfrm>
            <a:off x="6400800" y="4291013"/>
            <a:ext cx="0" cy="1171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53" name="Line 32"/>
          <p:cNvSpPr>
            <a:spLocks noChangeShapeType="1"/>
          </p:cNvSpPr>
          <p:nvPr/>
        </p:nvSpPr>
        <p:spPr bwMode="auto">
          <a:xfrm>
            <a:off x="6400800" y="2876550"/>
            <a:ext cx="0" cy="1157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44054" name="Group 33"/>
          <p:cNvGrpSpPr>
            <a:grpSpLocks/>
          </p:cNvGrpSpPr>
          <p:nvPr/>
        </p:nvGrpSpPr>
        <p:grpSpPr bwMode="auto">
          <a:xfrm>
            <a:off x="5568950" y="2824163"/>
            <a:ext cx="1658938" cy="1522412"/>
            <a:chOff x="600" y="1668"/>
            <a:chExt cx="1190" cy="959"/>
          </a:xfrm>
        </p:grpSpPr>
        <p:sp>
          <p:nvSpPr>
            <p:cNvPr id="44071" name="AutoShape 34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2" name="Oval 35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3" name="Oval 36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4" name="Oval 37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5" name="Oval 38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</p:grpSp>
      <p:grpSp>
        <p:nvGrpSpPr>
          <p:cNvPr id="44055" name="Group 39"/>
          <p:cNvGrpSpPr>
            <a:grpSpLocks/>
          </p:cNvGrpSpPr>
          <p:nvPr/>
        </p:nvGrpSpPr>
        <p:grpSpPr bwMode="auto">
          <a:xfrm>
            <a:off x="5576888" y="3976688"/>
            <a:ext cx="1658937" cy="1522412"/>
            <a:chOff x="600" y="1668"/>
            <a:chExt cx="1190" cy="959"/>
          </a:xfrm>
        </p:grpSpPr>
        <p:sp>
          <p:nvSpPr>
            <p:cNvPr id="44066" name="AutoShape 40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67" name="Oval 41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68" name="Oval 42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69" name="Oval 43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44070" name="Oval 44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</p:grpSp>
      <p:sp>
        <p:nvSpPr>
          <p:cNvPr id="44056" name="Text Box 45"/>
          <p:cNvSpPr txBox="1">
            <a:spLocks noChangeArrowheads="1"/>
          </p:cNvSpPr>
          <p:nvPr/>
        </p:nvSpPr>
        <p:spPr bwMode="auto">
          <a:xfrm>
            <a:off x="6003925" y="2386013"/>
            <a:ext cx="1739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30</a:t>
            </a:r>
          </a:p>
        </p:txBody>
      </p:sp>
      <p:sp>
        <p:nvSpPr>
          <p:cNvPr id="44057" name="Text Box 46"/>
          <p:cNvSpPr txBox="1">
            <a:spLocks noChangeArrowheads="1"/>
          </p:cNvSpPr>
          <p:nvPr/>
        </p:nvSpPr>
        <p:spPr bwMode="auto">
          <a:xfrm>
            <a:off x="5238750" y="317182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6</a:t>
            </a:r>
          </a:p>
        </p:txBody>
      </p:sp>
      <p:sp>
        <p:nvSpPr>
          <p:cNvPr id="44058" name="Text Box 47"/>
          <p:cNvSpPr txBox="1">
            <a:spLocks noChangeArrowheads="1"/>
          </p:cNvSpPr>
          <p:nvPr/>
        </p:nvSpPr>
        <p:spPr bwMode="auto">
          <a:xfrm>
            <a:off x="7142163" y="4595813"/>
            <a:ext cx="534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5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44059" name="Text Box 48"/>
          <p:cNvSpPr txBox="1">
            <a:spLocks noChangeArrowheads="1"/>
          </p:cNvSpPr>
          <p:nvPr/>
        </p:nvSpPr>
        <p:spPr bwMode="auto">
          <a:xfrm>
            <a:off x="7142163" y="3529013"/>
            <a:ext cx="7445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15</a:t>
            </a:r>
          </a:p>
        </p:txBody>
      </p:sp>
      <p:sp>
        <p:nvSpPr>
          <p:cNvPr id="44060" name="Text Box 49"/>
          <p:cNvSpPr txBox="1">
            <a:spLocks noChangeArrowheads="1"/>
          </p:cNvSpPr>
          <p:nvPr/>
        </p:nvSpPr>
        <p:spPr bwMode="auto">
          <a:xfrm>
            <a:off x="6338888" y="3529013"/>
            <a:ext cx="803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10</a:t>
            </a:r>
          </a:p>
        </p:txBody>
      </p:sp>
      <p:sp>
        <p:nvSpPr>
          <p:cNvPr id="44061" name="Text Box 50"/>
          <p:cNvSpPr txBox="1">
            <a:spLocks noChangeArrowheads="1"/>
          </p:cNvSpPr>
          <p:nvPr/>
        </p:nvSpPr>
        <p:spPr bwMode="auto">
          <a:xfrm>
            <a:off x="6338888" y="4291013"/>
            <a:ext cx="468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3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44062" name="Line 51"/>
          <p:cNvSpPr>
            <a:spLocks noChangeShapeType="1"/>
          </p:cNvSpPr>
          <p:nvPr/>
        </p:nvSpPr>
        <p:spPr bwMode="auto">
          <a:xfrm>
            <a:off x="5602288" y="3605213"/>
            <a:ext cx="0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063" name="Text Box 52"/>
          <p:cNvSpPr txBox="1">
            <a:spLocks noChangeArrowheads="1"/>
          </p:cNvSpPr>
          <p:nvPr/>
        </p:nvSpPr>
        <p:spPr bwMode="auto">
          <a:xfrm>
            <a:off x="5219700" y="4748213"/>
            <a:ext cx="4619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000" b="1">
                <a:latin typeface="Times New Roman" charset="0"/>
              </a:rPr>
              <a:t>2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44064" name="Text Box 53"/>
          <p:cNvSpPr txBox="1">
            <a:spLocks noChangeArrowheads="1"/>
          </p:cNvSpPr>
          <p:nvPr/>
        </p:nvSpPr>
        <p:spPr bwMode="auto">
          <a:xfrm>
            <a:off x="6286500" y="54340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  <a:sym typeface="Symbol" charset="2"/>
              </a:rPr>
              <a:t>1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44065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E34049F-E844-6948-90AA-629172C1EE4F}" type="slidenum">
              <a:rPr lang="en-US" altLang="zh-CN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9708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8064500" cy="45370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5000"/>
              </a:spcBef>
            </a:pPr>
            <a:r>
              <a:rPr lang="zh-CN" altLang="en-US" sz="2800" b="1" dirty="0">
                <a:latin typeface="Times New Roman" charset="0"/>
              </a:rPr>
              <a:t>任何有限布尔代数的基数为</a:t>
            </a:r>
            <a:r>
              <a:rPr lang="en-US" altLang="zh-CN" sz="2800" b="1" dirty="0">
                <a:latin typeface="Times New Roman" charset="0"/>
              </a:rPr>
              <a:t>2</a:t>
            </a:r>
            <a:r>
              <a:rPr lang="en-US" altLang="zh-CN" sz="2800" b="1" baseline="30000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, n</a:t>
            </a:r>
            <a:r>
              <a:rPr lang="zh-CN" altLang="en-US" sz="2800" b="1" dirty="0">
                <a:latin typeface="Times New Roman" charset="0"/>
              </a:rPr>
              <a:t>是自然数。</a:t>
            </a:r>
          </a:p>
          <a:p>
            <a:pPr lvl="1" eaLnBrk="1" hangingPunct="1">
              <a:lnSpc>
                <a:spcPct val="120000"/>
              </a:lnSpc>
              <a:spcBef>
                <a:spcPct val="35000"/>
              </a:spcBef>
            </a:pPr>
            <a:r>
              <a:rPr lang="zh-CN" altLang="en-US" sz="2400" b="1" dirty="0">
                <a:latin typeface="Times New Roman" charset="0"/>
              </a:rPr>
              <a:t>设</a:t>
            </a:r>
            <a:r>
              <a:rPr lang="en-US" altLang="zh-CN" sz="2400" b="1" dirty="0">
                <a:latin typeface="Times New Roman" charset="0"/>
              </a:rPr>
              <a:t>B</a:t>
            </a:r>
            <a:r>
              <a:rPr lang="zh-CN" altLang="en-US" sz="2400" b="1" dirty="0">
                <a:latin typeface="Times New Roman" charset="0"/>
              </a:rPr>
              <a:t>是有限代数系统，</a:t>
            </a:r>
            <a:r>
              <a:rPr lang="en-US" altLang="zh-CN" sz="2400" b="1" dirty="0">
                <a:latin typeface="Times New Roman" charset="0"/>
              </a:rPr>
              <a:t>A</a:t>
            </a:r>
            <a:r>
              <a:rPr lang="zh-CN" altLang="en-US" sz="2400" b="1" dirty="0">
                <a:latin typeface="Times New Roman" charset="0"/>
              </a:rPr>
              <a:t>是</a:t>
            </a:r>
            <a:r>
              <a:rPr lang="en-US" altLang="zh-CN" sz="2400" b="1" dirty="0">
                <a:latin typeface="Times New Roman" charset="0"/>
              </a:rPr>
              <a:t>B</a:t>
            </a:r>
            <a:r>
              <a:rPr lang="zh-CN" altLang="en-US" sz="2400" b="1" dirty="0">
                <a:latin typeface="Times New Roman" charset="0"/>
              </a:rPr>
              <a:t>中所有原子的集合。</a:t>
            </a:r>
          </a:p>
          <a:p>
            <a:pPr lvl="1" eaLnBrk="1" hangingPunct="1">
              <a:lnSpc>
                <a:spcPct val="120000"/>
              </a:lnSpc>
              <a:spcBef>
                <a:spcPct val="35000"/>
              </a:spcBef>
              <a:buFont typeface="Wingdings" charset="2"/>
              <a:buNone/>
            </a:pPr>
            <a:r>
              <a:rPr lang="zh-CN" altLang="en-US" sz="2400" b="1" dirty="0">
                <a:latin typeface="Times New Roman" charset="0"/>
              </a:rPr>
              <a:t>    则：</a:t>
            </a:r>
            <a:r>
              <a:rPr lang="en-US" altLang="zh-CN" sz="2400" b="1" dirty="0">
                <a:latin typeface="Times New Roman" charset="0"/>
              </a:rPr>
              <a:t>B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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(A),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</a:t>
            </a:r>
            <a:r>
              <a:rPr lang="en-US" altLang="zh-CN" sz="2400" b="1" dirty="0">
                <a:latin typeface="Times New Roman" charset="0"/>
              </a:rPr>
              <a:t>|B|=|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(A)|=2</a:t>
            </a:r>
            <a:r>
              <a:rPr lang="en-US" altLang="zh-CN" sz="2400" b="1" baseline="30000" dirty="0">
                <a:latin typeface="Times New Roman" charset="0"/>
              </a:rPr>
              <a:t>|A|</a:t>
            </a:r>
          </a:p>
          <a:p>
            <a:pPr lvl="1" eaLnBrk="1" hangingPunct="1">
              <a:lnSpc>
                <a:spcPct val="120000"/>
              </a:lnSpc>
              <a:spcBef>
                <a:spcPct val="35000"/>
              </a:spcBef>
              <a:buClr>
                <a:schemeClr val="tx2"/>
              </a:buClr>
            </a:pPr>
            <a:endParaRPr lang="en-US" altLang="zh-CN" sz="2800" b="1" dirty="0">
              <a:latin typeface="Times New Roman" charset="0"/>
            </a:endParaRPr>
          </a:p>
          <a:p>
            <a:pPr>
              <a:lnSpc>
                <a:spcPct val="120000"/>
              </a:lnSpc>
              <a:spcBef>
                <a:spcPct val="35000"/>
              </a:spcBef>
              <a:buClr>
                <a:schemeClr val="tx2"/>
              </a:buClr>
            </a:pPr>
            <a:r>
              <a:rPr lang="zh-CN" altLang="en-US" sz="2800" b="1" dirty="0">
                <a:latin typeface="Times New Roman" charset="0"/>
              </a:rPr>
              <a:t>等势的有限布尔代数均同构</a:t>
            </a:r>
            <a:endParaRPr lang="en-US" altLang="zh-CN" sz="28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5000"/>
              </a:spcBef>
              <a:buFont typeface="Wingdings" charset="2"/>
              <a:buNone/>
            </a:pPr>
            <a:endParaRPr lang="en-US" altLang="zh-CN" sz="2200" dirty="0">
              <a:latin typeface="Times New Roman" charset="0"/>
            </a:endParaRPr>
          </a:p>
        </p:txBody>
      </p:sp>
      <p:sp>
        <p:nvSpPr>
          <p:cNvPr id="4506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A87C715-4C4B-C74E-9DFE-0939899DF09B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Times New Roman" charset="0"/>
              </a:rPr>
              <a:t>表示定理的推论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380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7" name="Group 47"/>
          <p:cNvGrpSpPr>
            <a:grpSpLocks/>
          </p:cNvGrpSpPr>
          <p:nvPr/>
        </p:nvGrpSpPr>
        <p:grpSpPr bwMode="auto">
          <a:xfrm>
            <a:off x="755650" y="2636838"/>
            <a:ext cx="7467600" cy="3352800"/>
            <a:chOff x="480" y="1488"/>
            <a:chExt cx="4848" cy="2505"/>
          </a:xfrm>
        </p:grpSpPr>
        <p:sp>
          <p:nvSpPr>
            <p:cNvPr id="47110" name="Line 2"/>
            <p:cNvSpPr>
              <a:spLocks noChangeShapeType="1"/>
            </p:cNvSpPr>
            <p:nvPr/>
          </p:nvSpPr>
          <p:spPr bwMode="auto">
            <a:xfrm>
              <a:off x="1422" y="2007"/>
              <a:ext cx="0" cy="12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7111" name="Line 4"/>
            <p:cNvSpPr>
              <a:spLocks noChangeShapeType="1"/>
            </p:cNvSpPr>
            <p:nvPr/>
          </p:nvSpPr>
          <p:spPr bwMode="auto">
            <a:xfrm>
              <a:off x="4490" y="2688"/>
              <a:ext cx="0" cy="7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47112" name="Group 5"/>
            <p:cNvGrpSpPr>
              <a:grpSpLocks/>
            </p:cNvGrpSpPr>
            <p:nvPr/>
          </p:nvGrpSpPr>
          <p:grpSpPr bwMode="auto">
            <a:xfrm>
              <a:off x="4000" y="2490"/>
              <a:ext cx="986" cy="959"/>
              <a:chOff x="600" y="1668"/>
              <a:chExt cx="1190" cy="959"/>
            </a:xfrm>
          </p:grpSpPr>
          <p:sp>
            <p:nvSpPr>
              <p:cNvPr id="47149" name="AutoShape 6"/>
              <p:cNvSpPr>
                <a:spLocks noChangeArrowheads="1"/>
              </p:cNvSpPr>
              <p:nvPr/>
            </p:nvSpPr>
            <p:spPr bwMode="auto">
              <a:xfrm>
                <a:off x="624" y="1680"/>
                <a:ext cx="1152" cy="912"/>
              </a:xfrm>
              <a:prstGeom prst="diamond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 b="1">
                  <a:latin typeface="Times New Roman" charset="0"/>
                </a:endParaRPr>
              </a:p>
            </p:txBody>
          </p:sp>
          <p:sp>
            <p:nvSpPr>
              <p:cNvPr id="47150" name="Oval 7"/>
              <p:cNvSpPr>
                <a:spLocks noChangeArrowheads="1"/>
              </p:cNvSpPr>
              <p:nvPr/>
            </p:nvSpPr>
            <p:spPr bwMode="auto">
              <a:xfrm>
                <a:off x="1161" y="1668"/>
                <a:ext cx="68" cy="6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 b="1">
                  <a:latin typeface="Times New Roman" charset="0"/>
                </a:endParaRPr>
              </a:p>
            </p:txBody>
          </p:sp>
          <p:sp>
            <p:nvSpPr>
              <p:cNvPr id="47151" name="Oval 8"/>
              <p:cNvSpPr>
                <a:spLocks noChangeArrowheads="1"/>
              </p:cNvSpPr>
              <p:nvPr/>
            </p:nvSpPr>
            <p:spPr bwMode="auto">
              <a:xfrm>
                <a:off x="600" y="2106"/>
                <a:ext cx="68" cy="6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 b="1">
                  <a:latin typeface="Times New Roman" charset="0"/>
                </a:endParaRPr>
              </a:p>
            </p:txBody>
          </p:sp>
          <p:sp>
            <p:nvSpPr>
              <p:cNvPr id="47152" name="Oval 9"/>
              <p:cNvSpPr>
                <a:spLocks noChangeArrowheads="1"/>
              </p:cNvSpPr>
              <p:nvPr/>
            </p:nvSpPr>
            <p:spPr bwMode="auto">
              <a:xfrm>
                <a:off x="1722" y="2085"/>
                <a:ext cx="68" cy="6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 b="1">
                  <a:latin typeface="Times New Roman" charset="0"/>
                </a:endParaRPr>
              </a:p>
            </p:txBody>
          </p:sp>
          <p:sp>
            <p:nvSpPr>
              <p:cNvPr id="47153" name="Oval 10"/>
              <p:cNvSpPr>
                <a:spLocks noChangeArrowheads="1"/>
              </p:cNvSpPr>
              <p:nvPr/>
            </p:nvSpPr>
            <p:spPr bwMode="auto">
              <a:xfrm>
                <a:off x="1161" y="2559"/>
                <a:ext cx="68" cy="6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 b="1">
                  <a:latin typeface="Times New Roman" charset="0"/>
                </a:endParaRPr>
              </a:p>
            </p:txBody>
          </p:sp>
        </p:grpSp>
        <p:sp>
          <p:nvSpPr>
            <p:cNvPr id="47113" name="Text Box 11"/>
            <p:cNvSpPr txBox="1">
              <a:spLocks noChangeArrowheads="1"/>
            </p:cNvSpPr>
            <p:nvPr/>
          </p:nvSpPr>
          <p:spPr bwMode="auto">
            <a:xfrm>
              <a:off x="4930" y="2880"/>
              <a:ext cx="398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001</a:t>
              </a:r>
            </a:p>
          </p:txBody>
        </p:sp>
        <p:grpSp>
          <p:nvGrpSpPr>
            <p:cNvPr id="47114" name="Group 12"/>
            <p:cNvGrpSpPr>
              <a:grpSpLocks/>
            </p:cNvGrpSpPr>
            <p:nvPr/>
          </p:nvGrpSpPr>
          <p:grpSpPr bwMode="auto">
            <a:xfrm>
              <a:off x="3696" y="1488"/>
              <a:ext cx="1632" cy="1497"/>
              <a:chOff x="3696" y="1488"/>
              <a:chExt cx="1632" cy="1497"/>
            </a:xfrm>
          </p:grpSpPr>
          <p:sp>
            <p:nvSpPr>
              <p:cNvPr id="47135" name="Line 13"/>
              <p:cNvSpPr>
                <a:spLocks noChangeShapeType="1"/>
              </p:cNvSpPr>
              <p:nvPr/>
            </p:nvSpPr>
            <p:spPr bwMode="auto">
              <a:xfrm>
                <a:off x="4952" y="2220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7136" name="Line 14"/>
              <p:cNvSpPr>
                <a:spLocks noChangeShapeType="1"/>
              </p:cNvSpPr>
              <p:nvPr/>
            </p:nvSpPr>
            <p:spPr bwMode="auto">
              <a:xfrm>
                <a:off x="4027" y="2247"/>
                <a:ext cx="0" cy="6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7137" name="Line 15"/>
              <p:cNvSpPr>
                <a:spLocks noChangeShapeType="1"/>
              </p:cNvSpPr>
              <p:nvPr/>
            </p:nvSpPr>
            <p:spPr bwMode="auto">
              <a:xfrm>
                <a:off x="4490" y="1797"/>
                <a:ext cx="0" cy="7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47138" name="Group 16"/>
              <p:cNvGrpSpPr>
                <a:grpSpLocks/>
              </p:cNvGrpSpPr>
              <p:nvPr/>
            </p:nvGrpSpPr>
            <p:grpSpPr bwMode="auto">
              <a:xfrm>
                <a:off x="3995" y="1764"/>
                <a:ext cx="986" cy="959"/>
                <a:chOff x="600" y="1668"/>
                <a:chExt cx="1190" cy="959"/>
              </a:xfrm>
            </p:grpSpPr>
            <p:sp>
              <p:nvSpPr>
                <p:cNvPr id="47144" name="AutoShape 17"/>
                <p:cNvSpPr>
                  <a:spLocks noChangeArrowheads="1"/>
                </p:cNvSpPr>
                <p:nvPr/>
              </p:nvSpPr>
              <p:spPr bwMode="auto">
                <a:xfrm>
                  <a:off x="624" y="1680"/>
                  <a:ext cx="1152" cy="912"/>
                </a:xfrm>
                <a:prstGeom prst="diamond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charset="2"/>
                    <a:buChar char="l"/>
                    <a:defRPr sz="3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Char char="l"/>
                    <a:defRPr sz="26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charset="2"/>
                    <a:buChar char="l"/>
                    <a:defRPr sz="23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1800" b="1">
                    <a:latin typeface="Times New Roman" charset="0"/>
                  </a:endParaRPr>
                </a:p>
              </p:txBody>
            </p:sp>
            <p:sp>
              <p:nvSpPr>
                <p:cNvPr id="47145" name="Oval 18"/>
                <p:cNvSpPr>
                  <a:spLocks noChangeArrowheads="1"/>
                </p:cNvSpPr>
                <p:nvPr/>
              </p:nvSpPr>
              <p:spPr bwMode="auto">
                <a:xfrm>
                  <a:off x="1161" y="1668"/>
                  <a:ext cx="68" cy="6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charset="2"/>
                    <a:buChar char="l"/>
                    <a:defRPr sz="3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Char char="l"/>
                    <a:defRPr sz="26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charset="2"/>
                    <a:buChar char="l"/>
                    <a:defRPr sz="23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1800" b="1">
                    <a:latin typeface="Times New Roman" charset="0"/>
                  </a:endParaRPr>
                </a:p>
              </p:txBody>
            </p:sp>
            <p:sp>
              <p:nvSpPr>
                <p:cNvPr id="47146" name="Oval 19"/>
                <p:cNvSpPr>
                  <a:spLocks noChangeArrowheads="1"/>
                </p:cNvSpPr>
                <p:nvPr/>
              </p:nvSpPr>
              <p:spPr bwMode="auto">
                <a:xfrm>
                  <a:off x="600" y="2106"/>
                  <a:ext cx="68" cy="6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charset="2"/>
                    <a:buChar char="l"/>
                    <a:defRPr sz="3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Char char="l"/>
                    <a:defRPr sz="26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charset="2"/>
                    <a:buChar char="l"/>
                    <a:defRPr sz="23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1800" b="1">
                    <a:latin typeface="Times New Roman" charset="0"/>
                  </a:endParaRPr>
                </a:p>
              </p:txBody>
            </p:sp>
            <p:sp>
              <p:nvSpPr>
                <p:cNvPr id="47147" name="Oval 20"/>
                <p:cNvSpPr>
                  <a:spLocks noChangeArrowheads="1"/>
                </p:cNvSpPr>
                <p:nvPr/>
              </p:nvSpPr>
              <p:spPr bwMode="auto">
                <a:xfrm>
                  <a:off x="1722" y="2085"/>
                  <a:ext cx="68" cy="6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charset="2"/>
                    <a:buChar char="l"/>
                    <a:defRPr sz="3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Char char="l"/>
                    <a:defRPr sz="26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charset="2"/>
                    <a:buChar char="l"/>
                    <a:defRPr sz="23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1800" b="1">
                    <a:latin typeface="Times New Roman" charset="0"/>
                  </a:endParaRPr>
                </a:p>
              </p:txBody>
            </p:sp>
            <p:sp>
              <p:nvSpPr>
                <p:cNvPr id="47148" name="Oval 21"/>
                <p:cNvSpPr>
                  <a:spLocks noChangeArrowheads="1"/>
                </p:cNvSpPr>
                <p:nvPr/>
              </p:nvSpPr>
              <p:spPr bwMode="auto">
                <a:xfrm>
                  <a:off x="1161" y="2559"/>
                  <a:ext cx="68" cy="6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Wingdings" charset="2"/>
                    <a:buChar char="l"/>
                    <a:defRPr sz="3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Char char="l"/>
                    <a:defRPr sz="26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charset="2"/>
                    <a:buChar char="l"/>
                    <a:defRPr sz="23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SzPct val="80000"/>
                    <a:buFont typeface="Wingdings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CN" altLang="en-US" sz="1800" b="1">
                    <a:latin typeface="Times New Roman" charset="0"/>
                  </a:endParaRPr>
                </a:p>
              </p:txBody>
            </p:sp>
          </p:grpSp>
          <p:sp>
            <p:nvSpPr>
              <p:cNvPr id="47139" name="Text Box 22"/>
              <p:cNvSpPr txBox="1">
                <a:spLocks noChangeArrowheads="1"/>
              </p:cNvSpPr>
              <p:nvPr/>
            </p:nvSpPr>
            <p:spPr bwMode="auto">
              <a:xfrm>
                <a:off x="4253" y="1488"/>
                <a:ext cx="1035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kumimoji="1" lang="en-US" altLang="zh-CN" sz="2000" b="1">
                    <a:latin typeface="Times New Roman" charset="0"/>
                  </a:rPr>
                  <a:t>111</a:t>
                </a:r>
              </a:p>
            </p:txBody>
          </p:sp>
          <p:sp>
            <p:nvSpPr>
              <p:cNvPr id="47140" name="Text Box 23"/>
              <p:cNvSpPr txBox="1">
                <a:spLocks noChangeArrowheads="1"/>
              </p:cNvSpPr>
              <p:nvPr/>
            </p:nvSpPr>
            <p:spPr bwMode="auto">
              <a:xfrm>
                <a:off x="3696" y="1968"/>
                <a:ext cx="1035" cy="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kumimoji="1" lang="en-US" altLang="zh-CN" sz="2000" b="1">
                    <a:latin typeface="Times New Roman" charset="0"/>
                  </a:rPr>
                  <a:t>110</a:t>
                </a:r>
              </a:p>
            </p:txBody>
          </p:sp>
          <p:sp>
            <p:nvSpPr>
              <p:cNvPr id="47141" name="Text Box 24"/>
              <p:cNvSpPr txBox="1">
                <a:spLocks noChangeArrowheads="1"/>
              </p:cNvSpPr>
              <p:nvPr/>
            </p:nvSpPr>
            <p:spPr bwMode="auto">
              <a:xfrm>
                <a:off x="4930" y="2208"/>
                <a:ext cx="398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kumimoji="1" lang="en-US" altLang="zh-CN" sz="2000" b="1">
                    <a:latin typeface="Times New Roman" charset="0"/>
                  </a:rPr>
                  <a:t>011</a:t>
                </a:r>
              </a:p>
            </p:txBody>
          </p:sp>
          <p:sp>
            <p:nvSpPr>
              <p:cNvPr id="47142" name="Text Box 25"/>
              <p:cNvSpPr txBox="1">
                <a:spLocks noChangeArrowheads="1"/>
              </p:cNvSpPr>
              <p:nvPr/>
            </p:nvSpPr>
            <p:spPr bwMode="auto">
              <a:xfrm>
                <a:off x="4452" y="2208"/>
                <a:ext cx="478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kumimoji="1" lang="en-US" altLang="zh-CN" sz="2000" b="1">
                    <a:latin typeface="Times New Roman" charset="0"/>
                  </a:rPr>
                  <a:t>101</a:t>
                </a:r>
              </a:p>
            </p:txBody>
          </p:sp>
          <p:sp>
            <p:nvSpPr>
              <p:cNvPr id="47143" name="Text Box 26"/>
              <p:cNvSpPr txBox="1">
                <a:spLocks noChangeArrowheads="1"/>
              </p:cNvSpPr>
              <p:nvPr/>
            </p:nvSpPr>
            <p:spPr bwMode="auto">
              <a:xfrm>
                <a:off x="4452" y="2688"/>
                <a:ext cx="396" cy="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charset="2"/>
                  <a:buChar char="l"/>
                  <a:defRPr sz="3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Char char="l"/>
                  <a:defRPr sz="26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charset="2"/>
                  <a:buChar char="l"/>
                  <a:defRPr sz="23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0000"/>
                  <a:buFont typeface="Wingdings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kumimoji="1" lang="en-US" altLang="zh-CN" sz="2000" b="1">
                    <a:latin typeface="Times New Roman" charset="0"/>
                  </a:rPr>
                  <a:t>010</a:t>
                </a:r>
              </a:p>
            </p:txBody>
          </p:sp>
        </p:grpSp>
        <p:sp>
          <p:nvSpPr>
            <p:cNvPr id="47115" name="Text Box 27"/>
            <p:cNvSpPr txBox="1">
              <a:spLocks noChangeArrowheads="1"/>
            </p:cNvSpPr>
            <p:nvPr/>
          </p:nvSpPr>
          <p:spPr bwMode="auto">
            <a:xfrm>
              <a:off x="3792" y="2976"/>
              <a:ext cx="384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100</a:t>
              </a:r>
            </a:p>
          </p:txBody>
        </p:sp>
        <p:sp>
          <p:nvSpPr>
            <p:cNvPr id="47116" name="Text Box 28"/>
            <p:cNvSpPr txBox="1">
              <a:spLocks noChangeArrowheads="1"/>
            </p:cNvSpPr>
            <p:nvPr/>
          </p:nvSpPr>
          <p:spPr bwMode="auto">
            <a:xfrm>
              <a:off x="4464" y="3360"/>
              <a:ext cx="432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  <a:sym typeface="Symbol" charset="2"/>
                </a:rPr>
                <a:t>000</a:t>
              </a:r>
              <a:endParaRPr kumimoji="1" lang="en-US" altLang="zh-CN" sz="2000" b="1">
                <a:latin typeface="Times New Roman" charset="0"/>
              </a:endParaRPr>
            </a:p>
          </p:txBody>
        </p:sp>
        <p:sp>
          <p:nvSpPr>
            <p:cNvPr id="47117" name="AutoShape 29"/>
            <p:cNvSpPr>
              <a:spLocks noChangeArrowheads="1"/>
            </p:cNvSpPr>
            <p:nvPr/>
          </p:nvSpPr>
          <p:spPr bwMode="auto">
            <a:xfrm>
              <a:off x="2335" y="2064"/>
              <a:ext cx="954" cy="912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18" name="Oval 30"/>
            <p:cNvSpPr>
              <a:spLocks noChangeArrowheads="1"/>
            </p:cNvSpPr>
            <p:nvPr/>
          </p:nvSpPr>
          <p:spPr bwMode="auto">
            <a:xfrm>
              <a:off x="2780" y="2052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19" name="Oval 31"/>
            <p:cNvSpPr>
              <a:spLocks noChangeArrowheads="1"/>
            </p:cNvSpPr>
            <p:nvPr/>
          </p:nvSpPr>
          <p:spPr bwMode="auto">
            <a:xfrm>
              <a:off x="2315" y="2490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0" name="Oval 32"/>
            <p:cNvSpPr>
              <a:spLocks noChangeArrowheads="1"/>
            </p:cNvSpPr>
            <p:nvPr/>
          </p:nvSpPr>
          <p:spPr bwMode="auto">
            <a:xfrm>
              <a:off x="3245" y="2469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1" name="Oval 33"/>
            <p:cNvSpPr>
              <a:spLocks noChangeArrowheads="1"/>
            </p:cNvSpPr>
            <p:nvPr/>
          </p:nvSpPr>
          <p:spPr bwMode="auto">
            <a:xfrm>
              <a:off x="2780" y="2943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2" name="Text Box 34"/>
            <p:cNvSpPr txBox="1">
              <a:spLocks noChangeArrowheads="1"/>
            </p:cNvSpPr>
            <p:nvPr/>
          </p:nvSpPr>
          <p:spPr bwMode="auto">
            <a:xfrm>
              <a:off x="2573" y="1776"/>
              <a:ext cx="1035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11</a:t>
              </a:r>
            </a:p>
          </p:txBody>
        </p:sp>
        <p:sp>
          <p:nvSpPr>
            <p:cNvPr id="47123" name="Text Box 35"/>
            <p:cNvSpPr txBox="1">
              <a:spLocks noChangeArrowheads="1"/>
            </p:cNvSpPr>
            <p:nvPr/>
          </p:nvSpPr>
          <p:spPr bwMode="auto">
            <a:xfrm>
              <a:off x="2016" y="2256"/>
              <a:ext cx="1035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10</a:t>
              </a:r>
            </a:p>
          </p:txBody>
        </p:sp>
        <p:sp>
          <p:nvSpPr>
            <p:cNvPr id="47124" name="Text Box 36"/>
            <p:cNvSpPr txBox="1">
              <a:spLocks noChangeArrowheads="1"/>
            </p:cNvSpPr>
            <p:nvPr/>
          </p:nvSpPr>
          <p:spPr bwMode="auto">
            <a:xfrm>
              <a:off x="3250" y="2496"/>
              <a:ext cx="398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01</a:t>
              </a:r>
            </a:p>
          </p:txBody>
        </p:sp>
        <p:sp>
          <p:nvSpPr>
            <p:cNvPr id="47125" name="Text Box 37"/>
            <p:cNvSpPr txBox="1">
              <a:spLocks noChangeArrowheads="1"/>
            </p:cNvSpPr>
            <p:nvPr/>
          </p:nvSpPr>
          <p:spPr bwMode="auto">
            <a:xfrm>
              <a:off x="2772" y="2976"/>
              <a:ext cx="396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00</a:t>
              </a:r>
            </a:p>
          </p:txBody>
        </p:sp>
        <p:sp>
          <p:nvSpPr>
            <p:cNvPr id="47126" name="Oval 38"/>
            <p:cNvSpPr>
              <a:spLocks noChangeArrowheads="1"/>
            </p:cNvSpPr>
            <p:nvPr/>
          </p:nvSpPr>
          <p:spPr bwMode="auto">
            <a:xfrm>
              <a:off x="1392" y="1968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7" name="Oval 39"/>
            <p:cNvSpPr>
              <a:spLocks noChangeArrowheads="1"/>
            </p:cNvSpPr>
            <p:nvPr/>
          </p:nvSpPr>
          <p:spPr bwMode="auto">
            <a:xfrm>
              <a:off x="684" y="2610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8" name="Oval 40"/>
            <p:cNvSpPr>
              <a:spLocks noChangeArrowheads="1"/>
            </p:cNvSpPr>
            <p:nvPr/>
          </p:nvSpPr>
          <p:spPr bwMode="auto">
            <a:xfrm>
              <a:off x="1392" y="3216"/>
              <a:ext cx="56" cy="6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47129" name="Text Box 41"/>
            <p:cNvSpPr txBox="1">
              <a:spLocks noChangeArrowheads="1"/>
            </p:cNvSpPr>
            <p:nvPr/>
          </p:nvSpPr>
          <p:spPr bwMode="auto">
            <a:xfrm>
              <a:off x="480" y="2736"/>
              <a:ext cx="52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b="1" i="1">
                  <a:latin typeface="Times New Roman" charset="0"/>
                </a:rPr>
                <a:t>n</a:t>
              </a:r>
              <a:r>
                <a:rPr kumimoji="1" lang="en-US" altLang="zh-CN" sz="2400" b="1">
                  <a:latin typeface="Times New Roman" charset="0"/>
                </a:rPr>
                <a:t>=0</a:t>
              </a:r>
              <a:endParaRPr kumimoji="1" lang="en-US" altLang="zh-CN" sz="2400" b="1" i="1">
                <a:latin typeface="Times New Roman" charset="0"/>
              </a:endParaRPr>
            </a:p>
          </p:txBody>
        </p:sp>
        <p:sp>
          <p:nvSpPr>
            <p:cNvPr id="47130" name="Text Box 42"/>
            <p:cNvSpPr txBox="1">
              <a:spLocks noChangeArrowheads="1"/>
            </p:cNvSpPr>
            <p:nvPr/>
          </p:nvSpPr>
          <p:spPr bwMode="auto">
            <a:xfrm>
              <a:off x="1104" y="3408"/>
              <a:ext cx="1152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b="1" i="1">
                  <a:latin typeface="Times New Roman" charset="0"/>
                </a:rPr>
                <a:t>n</a:t>
              </a:r>
              <a:r>
                <a:rPr kumimoji="1" lang="en-US" altLang="zh-CN" sz="2400" b="1">
                  <a:latin typeface="Times New Roman" charset="0"/>
                </a:rPr>
                <a:t>=1</a:t>
              </a:r>
              <a:endParaRPr kumimoji="1" lang="en-US" altLang="zh-CN" sz="2400" b="1" i="1">
                <a:latin typeface="Times New Roman" charset="0"/>
              </a:endParaRPr>
            </a:p>
          </p:txBody>
        </p:sp>
        <p:sp>
          <p:nvSpPr>
            <p:cNvPr id="47131" name="Text Box 43"/>
            <p:cNvSpPr txBox="1">
              <a:spLocks noChangeArrowheads="1"/>
            </p:cNvSpPr>
            <p:nvPr/>
          </p:nvSpPr>
          <p:spPr bwMode="auto">
            <a:xfrm>
              <a:off x="1440" y="3120"/>
              <a:ext cx="3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0</a:t>
              </a:r>
            </a:p>
          </p:txBody>
        </p:sp>
        <p:sp>
          <p:nvSpPr>
            <p:cNvPr id="47132" name="Text Box 44"/>
            <p:cNvSpPr txBox="1">
              <a:spLocks noChangeArrowheads="1"/>
            </p:cNvSpPr>
            <p:nvPr/>
          </p:nvSpPr>
          <p:spPr bwMode="auto">
            <a:xfrm>
              <a:off x="1440" y="1776"/>
              <a:ext cx="384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</a:t>
              </a:r>
            </a:p>
          </p:txBody>
        </p:sp>
        <p:sp>
          <p:nvSpPr>
            <p:cNvPr id="47133" name="Text Box 45"/>
            <p:cNvSpPr txBox="1">
              <a:spLocks noChangeArrowheads="1"/>
            </p:cNvSpPr>
            <p:nvPr/>
          </p:nvSpPr>
          <p:spPr bwMode="auto">
            <a:xfrm>
              <a:off x="2496" y="3360"/>
              <a:ext cx="672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b="1" i="1">
                  <a:latin typeface="Times New Roman" charset="0"/>
                </a:rPr>
                <a:t>n</a:t>
              </a:r>
              <a:r>
                <a:rPr kumimoji="1" lang="en-US" altLang="zh-CN" sz="2400" b="1">
                  <a:latin typeface="Times New Roman" charset="0"/>
                </a:rPr>
                <a:t>=2</a:t>
              </a:r>
              <a:endParaRPr kumimoji="1" lang="en-US" altLang="zh-CN" sz="2400" b="1" i="1">
                <a:latin typeface="Times New Roman" charset="0"/>
              </a:endParaRPr>
            </a:p>
          </p:txBody>
        </p:sp>
        <p:sp>
          <p:nvSpPr>
            <p:cNvPr id="47134" name="Text Box 46"/>
            <p:cNvSpPr txBox="1">
              <a:spLocks noChangeArrowheads="1"/>
            </p:cNvSpPr>
            <p:nvPr/>
          </p:nvSpPr>
          <p:spPr bwMode="auto">
            <a:xfrm>
              <a:off x="4224" y="3648"/>
              <a:ext cx="960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b="1" i="1">
                  <a:latin typeface="Times New Roman" charset="0"/>
                </a:rPr>
                <a:t>n=3</a:t>
              </a:r>
            </a:p>
          </p:txBody>
        </p:sp>
      </p:grpSp>
      <p:sp>
        <p:nvSpPr>
          <p:cNvPr id="47108" name="Text Box 48"/>
          <p:cNvSpPr txBox="1">
            <a:spLocks noChangeArrowheads="1"/>
          </p:cNvSpPr>
          <p:nvPr/>
        </p:nvSpPr>
        <p:spPr bwMode="auto">
          <a:xfrm>
            <a:off x="539750" y="1844675"/>
            <a:ext cx="4495800" cy="830263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Times New Roman" charset="0"/>
              </a:rPr>
              <a:t>与含</a:t>
            </a:r>
            <a:r>
              <a:rPr kumimoji="1" lang="en-US" altLang="zh-CN" sz="2400" b="1" i="1" dirty="0">
                <a:latin typeface="Times New Roman" charset="0"/>
              </a:rPr>
              <a:t>n</a:t>
            </a:r>
            <a:r>
              <a:rPr kumimoji="1" lang="zh-CN" altLang="en-US" sz="2400" b="1" dirty="0">
                <a:latin typeface="Times New Roman" charset="0"/>
              </a:rPr>
              <a:t>个元素的集合的幂集代数系统同构的布尔代数记为</a:t>
            </a:r>
            <a:r>
              <a:rPr kumimoji="1" lang="en-US" altLang="zh-CN" sz="2400" b="1" i="1" dirty="0">
                <a:latin typeface="Times New Roman" charset="0"/>
              </a:rPr>
              <a:t>B</a:t>
            </a:r>
            <a:r>
              <a:rPr kumimoji="1" lang="en-US" altLang="zh-CN" sz="2400" b="1" baseline="-25000" dirty="0">
                <a:latin typeface="Times New Roman" charset="0"/>
              </a:rPr>
              <a:t>n</a:t>
            </a:r>
            <a:endParaRPr kumimoji="1" lang="zh-CN" altLang="en-US" sz="2400" b="1" dirty="0">
              <a:latin typeface="Times New Roman" charset="0"/>
            </a:endParaRPr>
          </a:p>
        </p:txBody>
      </p:sp>
      <p:sp>
        <p:nvSpPr>
          <p:cNvPr id="4710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913C6F2-98A9-E74A-8570-F5B1995853CF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有限布尔代数（举例）</a:t>
            </a:r>
          </a:p>
        </p:txBody>
      </p:sp>
    </p:spTree>
    <p:extLst>
      <p:ext uri="{BB962C8B-B14F-4D97-AF65-F5344CB8AC3E}">
        <p14:creationId xmlns:p14="http://schemas.microsoft.com/office/powerpoint/2010/main" val="133227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67668"/>
            <a:ext cx="8153400" cy="4751387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：代数格的定义与性质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满足结合律、交换律、</a:t>
            </a:r>
            <a:r>
              <a:rPr lang="zh-CN" altLang="en-US" sz="2400" dirty="0">
                <a:solidFill>
                  <a:srgbClr val="2E2E99"/>
                </a:solidFill>
              </a:rPr>
              <a:t>吸收律，</a:t>
            </a:r>
            <a:r>
              <a:rPr lang="zh-CN" altLang="en-US" sz="2400" b="1" dirty="0">
                <a:solidFill>
                  <a:srgbClr val="2E2E99"/>
                </a:solidFill>
              </a:rPr>
              <a:t>亦可通过此三性质定义代数格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：格同态、格同构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格同态具有保序性，格同构的充要条件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3</a:t>
            </a:r>
            <a:r>
              <a:rPr lang="zh-CN" altLang="en-US" sz="3200" b="1" dirty="0"/>
              <a:t>：分配格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有补格</a:t>
            </a:r>
            <a:r>
              <a:rPr lang="zh-CN" altLang="en-US" sz="3200" dirty="0"/>
              <a:t>、</a:t>
            </a:r>
            <a:r>
              <a:rPr lang="zh-CN" altLang="en-US" sz="3200" b="1" dirty="0"/>
              <a:t>有补分配格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2E2E99"/>
                </a:solidFill>
              </a:rPr>
              <a:t>分配格满足分配率</a:t>
            </a:r>
            <a:r>
              <a:rPr lang="en-US" altLang="zh-CN" sz="2400" dirty="0">
                <a:solidFill>
                  <a:srgbClr val="2E2E99"/>
                </a:solidFill>
              </a:rPr>
              <a:t>(</a:t>
            </a:r>
            <a:r>
              <a:rPr lang="zh-CN" altLang="en-US" sz="2400" dirty="0">
                <a:solidFill>
                  <a:srgbClr val="2E2E99"/>
                </a:solidFill>
              </a:rPr>
              <a:t>两个判定定理</a:t>
            </a:r>
            <a:r>
              <a:rPr lang="en-US" altLang="zh-CN" sz="2400" dirty="0">
                <a:solidFill>
                  <a:srgbClr val="2E2E99"/>
                </a:solidFill>
              </a:rPr>
              <a:t>)</a:t>
            </a:r>
            <a:r>
              <a:rPr lang="zh-CN" altLang="en-US" sz="2400" dirty="0">
                <a:solidFill>
                  <a:srgbClr val="2E2E99"/>
                </a:solidFill>
              </a:rPr>
              <a:t>，有界格存在全上界和全下届，有补格所有元素存在补元，有补分配格即布尔代数</a:t>
            </a:r>
            <a:endParaRPr lang="zh-CN" altLang="en-US" sz="2400" b="1" dirty="0">
              <a:solidFill>
                <a:srgbClr val="2E2E99"/>
              </a:solidFill>
            </a:endParaRP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A874C96-8749-924A-A8B5-5C10012B2A06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1254460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i="1" dirty="0">
                <a:latin typeface="Times New Roman" charset="0"/>
              </a:rPr>
              <a:t>B</a:t>
            </a:r>
            <a:r>
              <a:rPr lang="en-US" altLang="zh-CN" baseline="-25000" dirty="0">
                <a:latin typeface="Times New Roman" charset="0"/>
              </a:rPr>
              <a:t>n</a:t>
            </a:r>
            <a:r>
              <a:rPr lang="en-US" altLang="zh-CN" dirty="0">
                <a:latin typeface="Times New Roman" charset="0"/>
              </a:rPr>
              <a:t> as Product of </a:t>
            </a:r>
            <a:r>
              <a:rPr lang="en-US" altLang="zh-CN" i="1" dirty="0">
                <a:latin typeface="Times New Roman" charset="0"/>
              </a:rPr>
              <a:t>n</a:t>
            </a:r>
            <a:r>
              <a:rPr lang="en-US" altLang="zh-CN" dirty="0">
                <a:latin typeface="Times New Roman" charset="0"/>
              </a:rPr>
              <a:t> </a:t>
            </a:r>
            <a:r>
              <a:rPr lang="en-US" altLang="zh-CN" i="1" dirty="0">
                <a:latin typeface="Times New Roman" charset="0"/>
              </a:rPr>
              <a:t>B</a:t>
            </a:r>
            <a:r>
              <a:rPr lang="en-US" altLang="zh-CN" dirty="0">
                <a:latin typeface="Times New Roman" charset="0"/>
              </a:rPr>
              <a:t>’s</a:t>
            </a:r>
            <a:endParaRPr lang="en-US" altLang="zh-CN" i="1" dirty="0">
              <a:latin typeface="Times New Roman" charset="0"/>
            </a:endParaRPr>
          </a:p>
        </p:txBody>
      </p:sp>
      <p:sp>
        <p:nvSpPr>
          <p:cNvPr id="51203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1565275"/>
          </a:xfrm>
        </p:spPr>
        <p:txBody>
          <a:bodyPr/>
          <a:lstStyle/>
          <a:p>
            <a:r>
              <a:rPr lang="en-US" altLang="zh-CN" sz="2800" b="0" i="1" dirty="0">
                <a:latin typeface="Times New Roman" charset="0"/>
              </a:rPr>
              <a:t>B</a:t>
            </a:r>
            <a:r>
              <a:rPr lang="en-US" altLang="zh-CN" sz="2800" b="0" baseline="-25000" dirty="0">
                <a:latin typeface="Times New Roman" charset="0"/>
              </a:rPr>
              <a:t>1</a:t>
            </a:r>
            <a:r>
              <a:rPr lang="en-US" altLang="zh-CN" sz="2800" b="0" dirty="0">
                <a:latin typeface="Times New Roman" charset="0"/>
              </a:rPr>
              <a:t>, ({0,1},</a:t>
            </a:r>
            <a:r>
              <a:rPr lang="en-US" altLang="zh-CN" sz="2800" b="0" dirty="0">
                <a:latin typeface="Times New Roman" charset="0"/>
                <a:ea typeface="Arial Unicode MS" charset="0"/>
                <a:cs typeface="Times New Roman" charset="0"/>
              </a:rPr>
              <a:t> </a:t>
            </a:r>
            <a:r>
              <a:rPr lang="en-US" altLang="zh-CN" sz="2800" b="0" dirty="0">
                <a:latin typeface="Times New Roman" charset="0"/>
                <a:sym typeface="Symbol" charset="2"/>
              </a:rPr>
              <a:t>, </a:t>
            </a:r>
            <a:r>
              <a:rPr lang="en-US" altLang="zh-CN" sz="2800" b="0" dirty="0">
                <a:latin typeface="Times New Roman" charset="0"/>
                <a:ea typeface="Arial Unicode MS" charset="0"/>
              </a:rPr>
              <a:t>, 1, 0, ’), is denoted as </a:t>
            </a:r>
            <a:r>
              <a:rPr lang="en-US" altLang="zh-CN" sz="2800" b="0" i="1" dirty="0">
                <a:latin typeface="Times New Roman" charset="0"/>
                <a:ea typeface="Arial Unicode MS" charset="0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</a:rPr>
              <a:t>.</a:t>
            </a:r>
          </a:p>
          <a:p>
            <a:r>
              <a:rPr lang="en-US" altLang="zh-CN" sz="2800" b="0" dirty="0">
                <a:latin typeface="Times New Roman" charset="0"/>
                <a:ea typeface="Arial Unicode MS" charset="0"/>
              </a:rPr>
              <a:t>For any </a:t>
            </a:r>
            <a:r>
              <a:rPr lang="en-US" altLang="zh-CN" sz="2800" b="0" i="1" dirty="0">
                <a:latin typeface="Times New Roman" charset="0"/>
                <a:ea typeface="Arial Unicode MS" charset="0"/>
              </a:rPr>
              <a:t>n</a:t>
            </a:r>
            <a:r>
              <a:rPr lang="en-US" altLang="zh-CN" sz="2800" b="0" dirty="0">
                <a:latin typeface="Times New Roman" charset="0"/>
                <a:ea typeface="Arial Unicode MS" charset="0"/>
              </a:rPr>
              <a:t>≥1, </a:t>
            </a:r>
            <a:r>
              <a:rPr lang="en-US" altLang="zh-CN" sz="2800" b="0" i="1" dirty="0">
                <a:latin typeface="Times New Roman" charset="0"/>
                <a:ea typeface="Arial Unicode MS" charset="0"/>
              </a:rPr>
              <a:t>B</a:t>
            </a:r>
            <a:r>
              <a:rPr lang="en-US" altLang="zh-CN" sz="2800" b="0" baseline="-25000" dirty="0">
                <a:latin typeface="Times New Roman" charset="0"/>
              </a:rPr>
              <a:t>n</a:t>
            </a:r>
            <a:r>
              <a:rPr lang="en-US" altLang="zh-CN" sz="2800" b="0" dirty="0">
                <a:latin typeface="Times New Roman" charset="0"/>
                <a:ea typeface="Arial Unicode MS" charset="0"/>
              </a:rPr>
              <a:t> =</a:t>
            </a:r>
            <a:r>
              <a:rPr lang="en-US" altLang="zh-CN" sz="2800" b="0" i="1" dirty="0">
                <a:latin typeface="Times New Roman" charset="0"/>
                <a:ea typeface="Arial Unicode MS" charset="0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</a:t>
            </a:r>
            <a:r>
              <a:rPr lang="en-US" altLang="zh-CN" sz="2800" b="0" i="1" dirty="0">
                <a:latin typeface="Times New Roman" charset="0"/>
                <a:ea typeface="Arial Unicode MS" charset="0"/>
                <a:sym typeface="Symbol" charset="2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...</a:t>
            </a:r>
            <a:r>
              <a:rPr lang="en-US" altLang="zh-CN" sz="2800" b="0" i="1" dirty="0">
                <a:latin typeface="Times New Roman" charset="0"/>
                <a:ea typeface="Arial Unicode MS" charset="0"/>
                <a:sym typeface="Symbol" charset="2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, where </a:t>
            </a:r>
            <a:r>
              <a:rPr lang="en-US" altLang="zh-CN" sz="2800" b="0" i="1" dirty="0">
                <a:latin typeface="Times New Roman" charset="0"/>
                <a:ea typeface="Arial Unicode MS" charset="0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</a:t>
            </a:r>
            <a:r>
              <a:rPr lang="en-US" altLang="zh-CN" sz="2800" b="0" i="1" dirty="0">
                <a:latin typeface="Times New Roman" charset="0"/>
                <a:ea typeface="Arial Unicode MS" charset="0"/>
                <a:sym typeface="Symbol" charset="2"/>
              </a:rPr>
              <a:t>B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...</a:t>
            </a:r>
            <a:r>
              <a:rPr lang="en-US" altLang="zh-CN" sz="2800" b="0" i="1" dirty="0">
                <a:latin typeface="Times New Roman" charset="0"/>
                <a:ea typeface="Arial Unicode MS" charset="0"/>
                <a:sym typeface="Symbol" charset="2"/>
              </a:rPr>
              <a:t>B </a:t>
            </a:r>
            <a:r>
              <a:rPr lang="en-US" altLang="zh-CN" sz="2800" b="0" dirty="0">
                <a:latin typeface="Times New Roman" charset="0"/>
                <a:ea typeface="Arial Unicode MS" charset="0"/>
                <a:sym typeface="Symbol" charset="2"/>
              </a:rPr>
              <a:t>is given the product partial order</a:t>
            </a:r>
            <a:r>
              <a:rPr lang="zh-CN" altLang="en-US" sz="2800" b="0" dirty="0">
                <a:latin typeface="Times New Roman" charset="0"/>
                <a:ea typeface="Arial Unicode MS" charset="0"/>
                <a:sym typeface="Symbol" charset="2"/>
              </a:rPr>
              <a:t>：</a:t>
            </a:r>
            <a:endParaRPr lang="en-US" altLang="zh-CN" sz="2800" b="0" i="1" dirty="0">
              <a:latin typeface="Times New Roman" charset="0"/>
              <a:ea typeface="Arial Unicode MS" charset="0"/>
              <a:sym typeface="Symbol" charset="2"/>
            </a:endParaRPr>
          </a:p>
        </p:txBody>
      </p:sp>
      <p:grpSp>
        <p:nvGrpSpPr>
          <p:cNvPr id="51204" name="组合 6"/>
          <p:cNvGrpSpPr>
            <a:grpSpLocks/>
          </p:cNvGrpSpPr>
          <p:nvPr/>
        </p:nvGrpSpPr>
        <p:grpSpPr bwMode="auto">
          <a:xfrm>
            <a:off x="1336548" y="3506238"/>
            <a:ext cx="6705600" cy="1371600"/>
            <a:chOff x="1043608" y="3861048"/>
            <a:chExt cx="6705600" cy="1371600"/>
          </a:xfrm>
        </p:grpSpPr>
        <p:sp>
          <p:nvSpPr>
            <p:cNvPr id="51206" name="Rectangle 2"/>
            <p:cNvSpPr>
              <a:spLocks noChangeArrowheads="1"/>
            </p:cNvSpPr>
            <p:nvPr/>
          </p:nvSpPr>
          <p:spPr bwMode="auto">
            <a:xfrm>
              <a:off x="1043608" y="3861048"/>
              <a:ext cx="6248400" cy="1371600"/>
            </a:xfrm>
            <a:prstGeom prst="rect">
              <a:avLst/>
            </a:prstGeom>
            <a:solidFill>
              <a:srgbClr val="CCFFCC"/>
            </a:solidFill>
            <a:ln w="57150" cmpd="thinThick">
              <a:solidFill>
                <a:srgbClr val="99CC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1207" name="Text Box 5"/>
            <p:cNvSpPr txBox="1">
              <a:spLocks noChangeArrowheads="1"/>
            </p:cNvSpPr>
            <p:nvPr/>
          </p:nvSpPr>
          <p:spPr bwMode="auto">
            <a:xfrm>
              <a:off x="1043608" y="4077072"/>
              <a:ext cx="6705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1" hangingPunct="1">
                <a:spcBef>
                  <a:spcPct val="30000"/>
                </a:spcBef>
                <a:buClrTx/>
                <a:buSzTx/>
                <a:buFontTx/>
                <a:buNone/>
              </a:pPr>
              <a:endParaRPr kumimoji="1" lang="en-US" altLang="zh-CN" sz="2400" b="1">
                <a:latin typeface="Times New Roman" charset="0"/>
              </a:endParaRPr>
            </a:p>
          </p:txBody>
        </p:sp>
        <p:graphicFrame>
          <p:nvGraphicFramePr>
            <p:cNvPr id="51208" name="Object 6"/>
            <p:cNvGraphicFramePr>
              <a:graphicFrameLocks noChangeAspect="1"/>
            </p:cNvGraphicFramePr>
            <p:nvPr/>
          </p:nvGraphicFramePr>
          <p:xfrm>
            <a:off x="1115616" y="4149080"/>
            <a:ext cx="6103937" cy="563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8" name="公式" r:id="rId4" imgW="2654300" imgH="241300" progId="Equation.3">
                    <p:embed/>
                  </p:oleObj>
                </mc:Choice>
                <mc:Fallback>
                  <p:oleObj name="公式" r:id="rId4" imgW="2654300" imgH="241300" progId="Equation.3">
                    <p:embed/>
                    <p:pic>
                      <p:nvPicPr>
                        <p:cNvPr id="51208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4149080"/>
                          <a:ext cx="6103937" cy="5635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05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30B4B2A-27D9-3B42-A76E-D28E4395A1ED}" type="slidenum">
              <a:rPr lang="en-US" altLang="zh-CN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5662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7127875" y="2852738"/>
            <a:ext cx="0" cy="1157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Times New Roman" charset="0"/>
              </a:rPr>
              <a:t>例</a:t>
            </a:r>
            <a:endParaRPr lang="en-US" altLang="zh-CN" dirty="0">
              <a:latin typeface="Times New Roman" charset="0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611188" y="1700213"/>
            <a:ext cx="8001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>
                <a:latin typeface="Times New Roman" charset="0"/>
              </a:rPr>
              <a:t>D</a:t>
            </a:r>
            <a:r>
              <a:rPr kumimoji="1" lang="en-US" altLang="zh-CN" sz="2400" b="1" baseline="-25000">
                <a:latin typeface="Times New Roman" charset="0"/>
              </a:rPr>
              <a:t>n</a:t>
            </a:r>
            <a:r>
              <a:rPr kumimoji="1" lang="en-US" altLang="zh-CN" sz="2400" b="1">
                <a:latin typeface="Times New Roman" charset="0"/>
              </a:rPr>
              <a:t> is the poset of all positive divisors of </a:t>
            </a:r>
            <a:r>
              <a:rPr kumimoji="1" lang="en-US" altLang="zh-CN" sz="2400" b="1" i="1">
                <a:latin typeface="Times New Roman" charset="0"/>
              </a:rPr>
              <a:t>n</a:t>
            </a:r>
            <a:r>
              <a:rPr kumimoji="1" lang="en-US" altLang="zh-CN" sz="2400" b="1">
                <a:latin typeface="Times New Roman" charset="0"/>
              </a:rPr>
              <a:t> with the partial order “divisibility”.</a:t>
            </a:r>
            <a:endParaRPr kumimoji="1" lang="en-US" altLang="zh-CN" sz="2400" b="1" i="1">
              <a:latin typeface="Times New Roman" charset="0"/>
            </a:endParaRPr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>
            <a:off x="1497013" y="3733800"/>
            <a:ext cx="1514475" cy="1447800"/>
          </a:xfrm>
          <a:prstGeom prst="diamond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>
              <a:latin typeface="Times New Roman" charset="0"/>
            </a:endParaRPr>
          </a:p>
        </p:txBody>
      </p:sp>
      <p:sp>
        <p:nvSpPr>
          <p:cNvPr id="55302" name="Oval 6"/>
          <p:cNvSpPr>
            <a:spLocks noChangeArrowheads="1"/>
          </p:cNvSpPr>
          <p:nvPr/>
        </p:nvSpPr>
        <p:spPr bwMode="auto">
          <a:xfrm>
            <a:off x="2203450" y="3714750"/>
            <a:ext cx="88900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>
              <a:latin typeface="Times New Roman" charset="0"/>
            </a:endParaRPr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1465263" y="4410075"/>
            <a:ext cx="88900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>
              <a:latin typeface="Times New Roman" charset="0"/>
            </a:endParaRPr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2941638" y="4376738"/>
            <a:ext cx="88900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>
              <a:latin typeface="Times New Roman" charset="0"/>
            </a:endParaRPr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2203450" y="5129213"/>
            <a:ext cx="88900" cy="107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 b="1">
              <a:latin typeface="Times New Roman" charset="0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057400" y="3352800"/>
            <a:ext cx="16430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6</a:t>
            </a:r>
          </a:p>
        </p:txBody>
      </p:sp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1219200" y="4114800"/>
            <a:ext cx="400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2949575" y="4419600"/>
            <a:ext cx="631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2190750" y="5181600"/>
            <a:ext cx="628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1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1752600" y="56388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>
                <a:latin typeface="Times New Roman" charset="0"/>
              </a:rPr>
              <a:t>D</a:t>
            </a:r>
            <a:r>
              <a:rPr kumimoji="1" lang="en-US" altLang="zh-CN" sz="2400" b="1" baseline="-25000">
                <a:latin typeface="Times New Roman" charset="0"/>
              </a:rPr>
              <a:t>6</a:t>
            </a:r>
            <a:endParaRPr kumimoji="1" lang="en-US" altLang="zh-CN" sz="2400" b="1" i="1">
              <a:latin typeface="Times New Roman" charset="0"/>
            </a:endParaRPr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7127875" y="4267200"/>
            <a:ext cx="0" cy="11715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55312" name="Group 16"/>
          <p:cNvGrpSpPr>
            <a:grpSpLocks/>
          </p:cNvGrpSpPr>
          <p:nvPr/>
        </p:nvGrpSpPr>
        <p:grpSpPr bwMode="auto">
          <a:xfrm>
            <a:off x="6350000" y="3952875"/>
            <a:ext cx="1565275" cy="1522413"/>
            <a:chOff x="600" y="1668"/>
            <a:chExt cx="1190" cy="959"/>
          </a:xfrm>
        </p:grpSpPr>
        <p:sp>
          <p:nvSpPr>
            <p:cNvPr id="55334" name="AutoShape 17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5" name="Oval 18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6" name="Oval 19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7" name="Oval 20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8" name="Oval 21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</p:grpSp>
      <p:sp>
        <p:nvSpPr>
          <p:cNvPr id="55313" name="Text Box 22"/>
          <p:cNvSpPr txBox="1">
            <a:spLocks noChangeArrowheads="1"/>
          </p:cNvSpPr>
          <p:nvPr/>
        </p:nvSpPr>
        <p:spPr bwMode="auto">
          <a:xfrm>
            <a:off x="7826375" y="4572000"/>
            <a:ext cx="631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14" name="Line 23"/>
          <p:cNvSpPr>
            <a:spLocks noChangeShapeType="1"/>
          </p:cNvSpPr>
          <p:nvPr/>
        </p:nvSpPr>
        <p:spPr bwMode="auto">
          <a:xfrm>
            <a:off x="7861300" y="3524250"/>
            <a:ext cx="0" cy="1143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315" name="Line 24"/>
          <p:cNvSpPr>
            <a:spLocks noChangeShapeType="1"/>
          </p:cNvSpPr>
          <p:nvPr/>
        </p:nvSpPr>
        <p:spPr bwMode="auto">
          <a:xfrm>
            <a:off x="6392863" y="3567113"/>
            <a:ext cx="0" cy="1085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55316" name="Group 25"/>
          <p:cNvGrpSpPr>
            <a:grpSpLocks/>
          </p:cNvGrpSpPr>
          <p:nvPr/>
        </p:nvGrpSpPr>
        <p:grpSpPr bwMode="auto">
          <a:xfrm>
            <a:off x="6342063" y="2800350"/>
            <a:ext cx="1565275" cy="1522413"/>
            <a:chOff x="600" y="1668"/>
            <a:chExt cx="1190" cy="959"/>
          </a:xfrm>
        </p:grpSpPr>
        <p:sp>
          <p:nvSpPr>
            <p:cNvPr id="55329" name="AutoShape 26"/>
            <p:cNvSpPr>
              <a:spLocks noChangeArrowheads="1"/>
            </p:cNvSpPr>
            <p:nvPr/>
          </p:nvSpPr>
          <p:spPr bwMode="auto">
            <a:xfrm>
              <a:off x="624" y="1680"/>
              <a:ext cx="1152" cy="912"/>
            </a:xfrm>
            <a:prstGeom prst="diamond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0" name="Oval 27"/>
            <p:cNvSpPr>
              <a:spLocks noChangeArrowheads="1"/>
            </p:cNvSpPr>
            <p:nvPr/>
          </p:nvSpPr>
          <p:spPr bwMode="auto">
            <a:xfrm>
              <a:off x="1161" y="1668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1" name="Oval 28"/>
            <p:cNvSpPr>
              <a:spLocks noChangeArrowheads="1"/>
            </p:cNvSpPr>
            <p:nvPr/>
          </p:nvSpPr>
          <p:spPr bwMode="auto">
            <a:xfrm>
              <a:off x="600" y="2106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2" name="Oval 29"/>
            <p:cNvSpPr>
              <a:spLocks noChangeArrowheads="1"/>
            </p:cNvSpPr>
            <p:nvPr/>
          </p:nvSpPr>
          <p:spPr bwMode="auto">
            <a:xfrm>
              <a:off x="1722" y="2085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  <p:sp>
          <p:nvSpPr>
            <p:cNvPr id="55333" name="Oval 30"/>
            <p:cNvSpPr>
              <a:spLocks noChangeArrowheads="1"/>
            </p:cNvSpPr>
            <p:nvPr/>
          </p:nvSpPr>
          <p:spPr bwMode="auto">
            <a:xfrm>
              <a:off x="1161" y="2559"/>
              <a:ext cx="68" cy="68"/>
            </a:xfrm>
            <a:prstGeom prst="ellipse">
              <a:avLst/>
            </a:prstGeom>
            <a:solidFill>
              <a:schemeClr val="accent1"/>
            </a:soli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>
                <a:latin typeface="Times New Roman" charset="0"/>
              </a:endParaRPr>
            </a:p>
          </p:txBody>
        </p:sp>
      </p:grpSp>
      <p:sp>
        <p:nvSpPr>
          <p:cNvPr id="55317" name="Text Box 31"/>
          <p:cNvSpPr txBox="1">
            <a:spLocks noChangeArrowheads="1"/>
          </p:cNvSpPr>
          <p:nvPr/>
        </p:nvSpPr>
        <p:spPr bwMode="auto">
          <a:xfrm>
            <a:off x="7235825" y="2565400"/>
            <a:ext cx="720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30</a:t>
            </a:r>
          </a:p>
        </p:txBody>
      </p:sp>
      <p:sp>
        <p:nvSpPr>
          <p:cNvPr id="55318" name="Text Box 32"/>
          <p:cNvSpPr txBox="1">
            <a:spLocks noChangeArrowheads="1"/>
          </p:cNvSpPr>
          <p:nvPr/>
        </p:nvSpPr>
        <p:spPr bwMode="auto">
          <a:xfrm>
            <a:off x="6172200" y="3200400"/>
            <a:ext cx="16430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6</a:t>
            </a:r>
          </a:p>
        </p:txBody>
      </p:sp>
      <p:sp>
        <p:nvSpPr>
          <p:cNvPr id="55319" name="Text Box 33"/>
          <p:cNvSpPr txBox="1">
            <a:spLocks noChangeArrowheads="1"/>
          </p:cNvSpPr>
          <p:nvPr/>
        </p:nvSpPr>
        <p:spPr bwMode="auto">
          <a:xfrm>
            <a:off x="7826375" y="3505200"/>
            <a:ext cx="631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15</a:t>
            </a:r>
          </a:p>
        </p:txBody>
      </p:sp>
      <p:sp>
        <p:nvSpPr>
          <p:cNvPr id="55320" name="Text Box 34"/>
          <p:cNvSpPr txBox="1">
            <a:spLocks noChangeArrowheads="1"/>
          </p:cNvSpPr>
          <p:nvPr/>
        </p:nvSpPr>
        <p:spPr bwMode="auto">
          <a:xfrm>
            <a:off x="7086600" y="3581400"/>
            <a:ext cx="758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10</a:t>
            </a:r>
          </a:p>
        </p:txBody>
      </p:sp>
      <p:sp>
        <p:nvSpPr>
          <p:cNvPr id="55321" name="Text Box 35"/>
          <p:cNvSpPr txBox="1">
            <a:spLocks noChangeArrowheads="1"/>
          </p:cNvSpPr>
          <p:nvPr/>
        </p:nvSpPr>
        <p:spPr bwMode="auto">
          <a:xfrm>
            <a:off x="7067550" y="4267200"/>
            <a:ext cx="628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22" name="Text Box 36"/>
          <p:cNvSpPr txBox="1">
            <a:spLocks noChangeArrowheads="1"/>
          </p:cNvSpPr>
          <p:nvPr/>
        </p:nvSpPr>
        <p:spPr bwMode="auto">
          <a:xfrm>
            <a:off x="6019800" y="4724400"/>
            <a:ext cx="609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23" name="Text Box 37"/>
          <p:cNvSpPr txBox="1">
            <a:spLocks noChangeArrowheads="1"/>
          </p:cNvSpPr>
          <p:nvPr/>
        </p:nvSpPr>
        <p:spPr bwMode="auto">
          <a:xfrm>
            <a:off x="7164388" y="5373688"/>
            <a:ext cx="685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000" b="1">
                <a:latin typeface="Times New Roman" charset="0"/>
                <a:sym typeface="Symbol" charset="2"/>
              </a:rPr>
              <a:t>1</a:t>
            </a:r>
            <a:endParaRPr kumimoji="1" lang="en-US" altLang="zh-CN" sz="2000" b="1">
              <a:latin typeface="Times New Roman" charset="0"/>
            </a:endParaRPr>
          </a:p>
        </p:txBody>
      </p:sp>
      <p:sp>
        <p:nvSpPr>
          <p:cNvPr id="55324" name="Text Box 38"/>
          <p:cNvSpPr txBox="1">
            <a:spLocks noChangeArrowheads="1"/>
          </p:cNvSpPr>
          <p:nvPr/>
        </p:nvSpPr>
        <p:spPr bwMode="auto">
          <a:xfrm>
            <a:off x="6477000" y="55626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>
                <a:latin typeface="Times New Roman" charset="0"/>
              </a:rPr>
              <a:t>D</a:t>
            </a:r>
            <a:r>
              <a:rPr kumimoji="1" lang="en-US" altLang="zh-CN" sz="2400" b="1" baseline="-25000">
                <a:latin typeface="Times New Roman" charset="0"/>
              </a:rPr>
              <a:t>30</a:t>
            </a:r>
            <a:endParaRPr kumimoji="1" lang="en-US" altLang="zh-CN" sz="2400" b="1" i="1">
              <a:latin typeface="Times New Roman" charset="0"/>
            </a:endParaRPr>
          </a:p>
        </p:txBody>
      </p:sp>
      <p:sp>
        <p:nvSpPr>
          <p:cNvPr id="55325" name="Text Box 39"/>
          <p:cNvSpPr txBox="1">
            <a:spLocks noChangeArrowheads="1"/>
          </p:cNvSpPr>
          <p:nvPr/>
        </p:nvSpPr>
        <p:spPr bwMode="auto">
          <a:xfrm>
            <a:off x="3492500" y="3789363"/>
            <a:ext cx="2305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>
                <a:latin typeface="Times New Roman" charset="0"/>
              </a:rPr>
              <a:t>D</a:t>
            </a:r>
            <a:r>
              <a:rPr kumimoji="1" lang="en-US" altLang="zh-CN" sz="2400" b="1" baseline="-25000">
                <a:latin typeface="Times New Roman" charset="0"/>
              </a:rPr>
              <a:t>20</a:t>
            </a:r>
            <a:r>
              <a:rPr kumimoji="1" lang="en-US" altLang="zh-CN" sz="2400" b="1">
                <a:latin typeface="Times New Roman" charset="0"/>
              </a:rPr>
              <a:t> is not a Boolean algebra</a:t>
            </a:r>
            <a:endParaRPr kumimoji="1" lang="en-US" altLang="zh-CN" sz="2400" b="1" i="1">
              <a:latin typeface="Times New Roman" charset="0"/>
            </a:endParaRPr>
          </a:p>
        </p:txBody>
      </p:sp>
      <p:sp>
        <p:nvSpPr>
          <p:cNvPr id="55326" name="Line 40"/>
          <p:cNvSpPr>
            <a:spLocks noChangeShapeType="1"/>
          </p:cNvSpPr>
          <p:nvPr/>
        </p:nvSpPr>
        <p:spPr bwMode="auto">
          <a:xfrm>
            <a:off x="3429000" y="2819400"/>
            <a:ext cx="0" cy="3352800"/>
          </a:xfrm>
          <a:prstGeom prst="line">
            <a:avLst/>
          </a:prstGeom>
          <a:noFill/>
          <a:ln w="28575">
            <a:solidFill>
              <a:srgbClr val="FF66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327" name="Line 41"/>
          <p:cNvSpPr>
            <a:spLocks noChangeShapeType="1"/>
          </p:cNvSpPr>
          <p:nvPr/>
        </p:nvSpPr>
        <p:spPr bwMode="auto">
          <a:xfrm>
            <a:off x="5715000" y="2743200"/>
            <a:ext cx="0" cy="3352800"/>
          </a:xfrm>
          <a:prstGeom prst="line">
            <a:avLst/>
          </a:prstGeom>
          <a:noFill/>
          <a:ln w="28575">
            <a:solidFill>
              <a:srgbClr val="FF66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32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4CF43C3-54FC-3744-BAAC-CD1B300D9AF8}" type="slidenum">
              <a:rPr lang="en-US" altLang="zh-CN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8241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Times New Roman" charset="0"/>
              </a:rPr>
              <a:t>布尔代数</a:t>
            </a:r>
            <a:r>
              <a:rPr lang="en-US" altLang="zh-CN" dirty="0" err="1">
                <a:latin typeface="Times New Roman" charset="0"/>
              </a:rPr>
              <a:t>D</a:t>
            </a:r>
            <a:r>
              <a:rPr lang="en-US" altLang="zh-CN" baseline="-25000" dirty="0" err="1">
                <a:latin typeface="Times New Roman" charset="0"/>
              </a:rPr>
              <a:t>n</a:t>
            </a:r>
            <a:endParaRPr lang="en-US" altLang="zh-CN" dirty="0">
              <a:latin typeface="Times New Roman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7339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latin typeface="Times New Roman" charset="0"/>
              </a:rPr>
              <a:t>Let </a:t>
            </a:r>
            <a:r>
              <a:rPr lang="en-US" altLang="zh-CN" sz="2800" b="1" i="1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=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baseline="-25000" dirty="0">
                <a:latin typeface="Times New Roman" charset="0"/>
              </a:rPr>
              <a:t>1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baseline="-25000" dirty="0">
                <a:latin typeface="Times New Roman" charset="0"/>
              </a:rPr>
              <a:t>2</a:t>
            </a:r>
            <a:r>
              <a:rPr lang="en-US" altLang="zh-CN" sz="2800" b="1" dirty="0">
                <a:latin typeface="Times New Roman" charset="0"/>
              </a:rPr>
              <a:t>...</a:t>
            </a:r>
            <a:r>
              <a:rPr lang="en-US" altLang="zh-CN" sz="2800" b="1" i="1" dirty="0" err="1">
                <a:latin typeface="Times New Roman" charset="0"/>
              </a:rPr>
              <a:t>p</a:t>
            </a:r>
            <a:r>
              <a:rPr lang="en-US" altLang="zh-CN" sz="2800" b="1" baseline="-25000" dirty="0" err="1">
                <a:latin typeface="Times New Roman" charset="0"/>
              </a:rPr>
              <a:t>k</a:t>
            </a:r>
            <a:r>
              <a:rPr lang="en-US" altLang="zh-CN" sz="2800" b="1" dirty="0">
                <a:latin typeface="Times New Roman" charset="0"/>
              </a:rPr>
              <a:t>, where the 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baseline="-25000" dirty="0">
                <a:latin typeface="Times New Roman" charset="0"/>
              </a:rPr>
              <a:t>i</a:t>
            </a:r>
            <a:r>
              <a:rPr lang="en-US" altLang="zh-CN" sz="2800" b="1" dirty="0">
                <a:latin typeface="Times New Roman" charset="0"/>
              </a:rPr>
              <a:t> are distinct primes. Then </a:t>
            </a:r>
            <a:r>
              <a:rPr lang="en-US" altLang="zh-CN" sz="2800" b="1" i="1" dirty="0" err="1">
                <a:latin typeface="Times New Roman" charset="0"/>
              </a:rPr>
              <a:t>D</a:t>
            </a:r>
            <a:r>
              <a:rPr lang="en-US" altLang="zh-CN" sz="2800" b="1" baseline="-25000" dirty="0" err="1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 is a Boolean algebra.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charset="0"/>
              </a:rPr>
              <a:t>Let </a:t>
            </a:r>
            <a:r>
              <a:rPr lang="en-US" altLang="zh-CN" sz="2400" b="1" i="1" dirty="0">
                <a:latin typeface="Times New Roman" charset="0"/>
              </a:rPr>
              <a:t>S</a:t>
            </a:r>
            <a:r>
              <a:rPr lang="en-US" altLang="zh-CN" sz="2400" b="1" dirty="0">
                <a:latin typeface="Times New Roman" charset="0"/>
              </a:rPr>
              <a:t>={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baseline="-25000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baseline="-25000" dirty="0">
                <a:latin typeface="Times New Roman" charset="0"/>
              </a:rPr>
              <a:t>2</a:t>
            </a:r>
            <a:r>
              <a:rPr lang="en-US" altLang="zh-CN" sz="2400" b="1" dirty="0">
                <a:latin typeface="Times New Roman" charset="0"/>
              </a:rPr>
              <a:t>, ... </a:t>
            </a:r>
            <a:r>
              <a:rPr lang="en-US" altLang="zh-CN" sz="2400" b="1" i="1" dirty="0" err="1">
                <a:latin typeface="Times New Roman" charset="0"/>
              </a:rPr>
              <a:t>p</a:t>
            </a:r>
            <a:r>
              <a:rPr lang="en-US" altLang="zh-CN" sz="2400" b="1" baseline="-25000" dirty="0" err="1">
                <a:latin typeface="Times New Roman" charset="0"/>
              </a:rPr>
              <a:t>k</a:t>
            </a:r>
            <a:r>
              <a:rPr lang="en-US" altLang="zh-CN" sz="2400" b="1" dirty="0">
                <a:latin typeface="Times New Roman" charset="0"/>
              </a:rPr>
              <a:t>}, and for any subset </a:t>
            </a:r>
            <a:r>
              <a:rPr lang="en-US" altLang="zh-CN" sz="2400" b="1" i="1" dirty="0">
                <a:latin typeface="Times New Roman" charset="0"/>
              </a:rPr>
              <a:t>T</a:t>
            </a:r>
            <a:r>
              <a:rPr lang="en-US" altLang="zh-CN" sz="2400" b="1" dirty="0">
                <a:latin typeface="Times New Roman" charset="0"/>
              </a:rPr>
              <a:t> of </a:t>
            </a:r>
            <a:r>
              <a:rPr lang="en-US" altLang="zh-CN" sz="2400" b="1" i="1" dirty="0">
                <a:latin typeface="Times New Roman" charset="0"/>
              </a:rPr>
              <a:t>S</a:t>
            </a:r>
            <a:r>
              <a:rPr lang="en-US" altLang="zh-CN" sz="2400" b="1" dirty="0">
                <a:latin typeface="Times New Roman" charset="0"/>
              </a:rPr>
              <a:t>, 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baseline="-25000" dirty="0" err="1">
                <a:latin typeface="Times New Roman" charset="0"/>
              </a:rPr>
              <a:t>T</a:t>
            </a:r>
            <a:r>
              <a:rPr lang="en-US" altLang="zh-CN" sz="2400" b="1" dirty="0">
                <a:latin typeface="Times New Roman" charset="0"/>
              </a:rPr>
              <a:t> is the product of the primes in </a:t>
            </a:r>
            <a:r>
              <a:rPr lang="en-US" altLang="zh-CN" sz="2400" b="1" i="1" dirty="0">
                <a:latin typeface="Times New Roman" charset="0"/>
              </a:rPr>
              <a:t>T</a:t>
            </a:r>
            <a:r>
              <a:rPr lang="en-US" altLang="zh-CN" sz="2400" b="1" dirty="0">
                <a:latin typeface="Times New Roman" charset="0"/>
              </a:rPr>
              <a:t>. 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altLang="zh-CN" sz="2100" b="1" dirty="0">
                <a:latin typeface="Times New Roman" charset="0"/>
              </a:rPr>
              <a:t>Note: any divisor of </a:t>
            </a:r>
            <a:r>
              <a:rPr lang="en-US" altLang="zh-CN" sz="2100" b="1" i="1" dirty="0">
                <a:latin typeface="Times New Roman" charset="0"/>
              </a:rPr>
              <a:t>n</a:t>
            </a:r>
            <a:r>
              <a:rPr lang="en-US" altLang="zh-CN" sz="2100" b="1" dirty="0">
                <a:latin typeface="Times New Roman" charset="0"/>
              </a:rPr>
              <a:t> must be some 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dirty="0">
                <a:latin typeface="Times New Roman" charset="0"/>
              </a:rPr>
              <a:t>. And we have 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dirty="0" err="1">
                <a:latin typeface="Times New Roman" charset="0"/>
              </a:rPr>
              <a:t>|</a:t>
            </a:r>
            <a:r>
              <a:rPr lang="en-US" altLang="zh-CN" sz="2100" b="1" i="1" dirty="0" err="1">
                <a:latin typeface="Times New Roman" charset="0"/>
              </a:rPr>
              <a:t>n</a:t>
            </a:r>
            <a:r>
              <a:rPr lang="en-US" altLang="zh-CN" sz="2100" b="1" i="1" dirty="0">
                <a:latin typeface="Times New Roman" charset="0"/>
              </a:rPr>
              <a:t> </a:t>
            </a:r>
            <a:r>
              <a:rPr lang="en-US" altLang="zh-CN" sz="2100" b="1" dirty="0">
                <a:latin typeface="Times New Roman" charset="0"/>
              </a:rPr>
              <a:t>for any </a:t>
            </a:r>
            <a:r>
              <a:rPr lang="en-US" altLang="zh-CN" sz="2100" b="1" i="1" dirty="0">
                <a:latin typeface="Times New Roman" charset="0"/>
              </a:rPr>
              <a:t>T</a:t>
            </a:r>
            <a:r>
              <a:rPr lang="en-US" altLang="zh-CN" sz="2100" b="1" dirty="0">
                <a:latin typeface="Times New Roman" charset="0"/>
              </a:rPr>
              <a:t>.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US" altLang="zh-CN" sz="2100" b="1" dirty="0">
                <a:latin typeface="Times New Roman" charset="0"/>
              </a:rPr>
              <a:t>For any subsets </a:t>
            </a:r>
            <a:r>
              <a:rPr lang="en-US" altLang="zh-CN" sz="2100" b="1" i="1" dirty="0">
                <a:latin typeface="Times New Roman" charset="0"/>
              </a:rPr>
              <a:t>V</a:t>
            </a:r>
            <a:r>
              <a:rPr lang="en-US" altLang="zh-CN" sz="2100" b="1" dirty="0">
                <a:latin typeface="Times New Roman" charset="0"/>
              </a:rPr>
              <a:t>,</a:t>
            </a:r>
            <a:r>
              <a:rPr lang="en-US" altLang="zh-CN" sz="2100" b="1" i="1" dirty="0">
                <a:latin typeface="Times New Roman" charset="0"/>
              </a:rPr>
              <a:t>T, V</a:t>
            </a:r>
            <a:r>
              <a:rPr lang="en-US" altLang="zh-CN" sz="2100" b="1" dirty="0">
                <a:latin typeface="Times New Roman" charset="0"/>
                <a:sym typeface="Symbol" charset="2"/>
              </a:rPr>
              <a:t></a:t>
            </a:r>
            <a:r>
              <a:rPr lang="en-US" altLang="zh-CN" sz="2100" b="1" i="1" dirty="0">
                <a:latin typeface="Times New Roman" charset="0"/>
                <a:sym typeface="Symbol" charset="2"/>
              </a:rPr>
              <a:t>T </a:t>
            </a:r>
            <a:r>
              <a:rPr lang="en-US" altLang="zh-CN" sz="2100" b="1" dirty="0" err="1">
                <a:latin typeface="Times New Roman" charset="0"/>
                <a:sym typeface="Symbol" charset="2"/>
              </a:rPr>
              <a:t>iff</a:t>
            </a:r>
            <a:r>
              <a:rPr lang="en-US" altLang="zh-CN" sz="2100" b="1" dirty="0">
                <a:latin typeface="Times New Roman" charset="0"/>
                <a:sym typeface="Symbol" charset="2"/>
              </a:rPr>
              <a:t>.</a:t>
            </a:r>
            <a:r>
              <a:rPr lang="en-US" altLang="zh-CN" sz="2100" b="1" i="1" dirty="0">
                <a:latin typeface="Times New Roman" charset="0"/>
                <a:sym typeface="Symbol" charset="2"/>
              </a:rPr>
              <a:t> </a:t>
            </a:r>
            <a:r>
              <a:rPr lang="en-US" altLang="zh-CN" sz="2100" b="1" i="1" dirty="0" err="1">
                <a:latin typeface="Times New Roman" charset="0"/>
                <a:sym typeface="Symbol" charset="2"/>
              </a:rPr>
              <a:t>a</a:t>
            </a:r>
            <a:r>
              <a:rPr lang="en-US" altLang="zh-CN" sz="2100" b="1" baseline="-25000" dirty="0" err="1">
                <a:latin typeface="Times New Roman" charset="0"/>
                <a:sym typeface="Symbol" charset="2"/>
              </a:rPr>
              <a:t>V</a:t>
            </a:r>
            <a:r>
              <a:rPr lang="en-US" altLang="zh-CN" sz="2100" b="1" i="1" dirty="0" err="1">
                <a:latin typeface="Times New Roman" charset="0"/>
                <a:sym typeface="Symbol" charset="2"/>
              </a:rPr>
              <a:t>|a</a:t>
            </a:r>
            <a:r>
              <a:rPr lang="en-US" altLang="zh-CN" sz="2100" b="1" baseline="-25000" dirty="0" err="1">
                <a:latin typeface="Times New Roman" charset="0"/>
                <a:sym typeface="Symbol" charset="2"/>
              </a:rPr>
              <a:t>T</a:t>
            </a:r>
            <a:r>
              <a:rPr lang="en-US" altLang="zh-CN" sz="2100" b="1" i="1" dirty="0">
                <a:latin typeface="Times New Roman" charset="0"/>
                <a:sym typeface="Symbol" charset="2"/>
              </a:rPr>
              <a:t>, and </a:t>
            </a:r>
            <a:r>
              <a:rPr lang="en-US" altLang="zh-CN" sz="2100" b="1" i="1" dirty="0">
                <a:latin typeface="Times New Roman" charset="0"/>
              </a:rPr>
              <a:t> 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i="1" baseline="-25000" dirty="0" err="1">
                <a:latin typeface="Times New Roman" charset="0"/>
              </a:rPr>
              <a:t>V</a:t>
            </a:r>
            <a:r>
              <a:rPr lang="en-US" altLang="zh-CN" sz="21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dirty="0">
                <a:latin typeface="Times New Roman" charset="0"/>
              </a:rPr>
              <a:t>=GCD(</a:t>
            </a:r>
            <a:r>
              <a:rPr lang="en-US" altLang="zh-CN" sz="2100" b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V</a:t>
            </a:r>
            <a:r>
              <a:rPr lang="en-US" altLang="zh-CN" sz="2100" b="1" dirty="0">
                <a:latin typeface="Times New Roman" charset="0"/>
              </a:rPr>
              <a:t>, </a:t>
            </a:r>
            <a:r>
              <a:rPr lang="en-US" altLang="zh-CN" sz="2100" b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dirty="0">
                <a:latin typeface="Times New Roman" charset="0"/>
              </a:rPr>
              <a:t>) and</a:t>
            </a:r>
            <a:r>
              <a:rPr lang="en-US" altLang="zh-CN" sz="2100" b="1" i="1" dirty="0">
                <a:latin typeface="Times New Roman" charset="0"/>
              </a:rPr>
              <a:t> 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V</a:t>
            </a:r>
            <a:r>
              <a:rPr lang="en-US" altLang="zh-CN" sz="21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100" b="1" i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i="1" dirty="0">
                <a:latin typeface="Times New Roman" charset="0"/>
              </a:rPr>
              <a:t>=</a:t>
            </a:r>
            <a:r>
              <a:rPr lang="en-US" altLang="zh-CN" sz="2100" b="1" dirty="0">
                <a:latin typeface="Times New Roman" charset="0"/>
              </a:rPr>
              <a:t>LCM(</a:t>
            </a:r>
            <a:r>
              <a:rPr lang="en-US" altLang="zh-CN" sz="2100" b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V</a:t>
            </a:r>
            <a:r>
              <a:rPr lang="en-US" altLang="zh-CN" sz="2100" b="1" dirty="0">
                <a:latin typeface="Times New Roman" charset="0"/>
              </a:rPr>
              <a:t>, </a:t>
            </a:r>
            <a:r>
              <a:rPr lang="en-US" altLang="zh-CN" sz="2100" b="1" dirty="0" err="1">
                <a:latin typeface="Times New Roman" charset="0"/>
              </a:rPr>
              <a:t>a</a:t>
            </a:r>
            <a:r>
              <a:rPr lang="en-US" altLang="zh-CN" sz="2100" b="1" baseline="-25000" dirty="0" err="1">
                <a:latin typeface="Times New Roman" charset="0"/>
              </a:rPr>
              <a:t>T</a:t>
            </a:r>
            <a:r>
              <a:rPr lang="en-US" altLang="zh-CN" sz="2100" b="1" dirty="0">
                <a:latin typeface="Times New Roman" charset="0"/>
              </a:rPr>
              <a:t>).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i="1" dirty="0">
                <a:latin typeface="Times New Roman" charset="0"/>
              </a:rPr>
              <a:t>f</a:t>
            </a:r>
            <a:r>
              <a:rPr lang="en-US" altLang="zh-CN" sz="2400" b="1" dirty="0">
                <a:latin typeface="Times New Roman" charset="0"/>
              </a:rPr>
              <a:t>: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S</a:t>
            </a:r>
            <a:r>
              <a:rPr lang="en-US" altLang="zh-CN" sz="2400" b="1" dirty="0">
                <a:latin typeface="Times New Roman" charset="0"/>
              </a:rPr>
              <a:t>)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</a:t>
            </a:r>
            <a:r>
              <a:rPr lang="en-US" altLang="zh-CN" sz="2400" b="1" i="1" dirty="0" err="1">
                <a:latin typeface="Times New Roman" charset="0"/>
                <a:sym typeface="Symbol" charset="2"/>
              </a:rPr>
              <a:t>D</a:t>
            </a:r>
            <a:r>
              <a:rPr lang="en-US" altLang="zh-CN" sz="2400" b="1" baseline="-25000" dirty="0" err="1">
                <a:latin typeface="Times New Roman" charset="0"/>
                <a:sym typeface="Symbol" charset="2"/>
              </a:rPr>
              <a:t>n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given by </a:t>
            </a:r>
            <a:r>
              <a:rPr lang="en-US" altLang="zh-CN" sz="2400" b="1" i="1" dirty="0">
                <a:latin typeface="Times New Roman" charset="0"/>
                <a:sym typeface="Symbol" charset="2"/>
              </a:rPr>
              <a:t>f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400" b="1" i="1" dirty="0">
                <a:latin typeface="Times New Roman" charset="0"/>
                <a:sym typeface="Symbol" charset="2"/>
              </a:rPr>
              <a:t>T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)= </a:t>
            </a:r>
            <a:r>
              <a:rPr lang="en-US" altLang="zh-CN" sz="2400" b="1" i="1" dirty="0" err="1">
                <a:latin typeface="Times New Roman" charset="0"/>
              </a:rPr>
              <a:t>a</a:t>
            </a:r>
            <a:r>
              <a:rPr lang="en-US" altLang="zh-CN" sz="2400" b="1" baseline="-25000" dirty="0" err="1">
                <a:latin typeface="Times New Roman" charset="0"/>
              </a:rPr>
              <a:t>T</a:t>
            </a:r>
            <a:r>
              <a:rPr lang="en-US" altLang="zh-CN" sz="2400" b="1" dirty="0">
                <a:latin typeface="Times New Roman" charset="0"/>
              </a:rPr>
              <a:t> is an isomorphism from </a:t>
            </a:r>
            <a:r>
              <a:rPr lang="en-US" altLang="zh-CN" sz="2400" b="1" i="1" dirty="0">
                <a:latin typeface="Times New Roman" charset="0"/>
              </a:rPr>
              <a:t>P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S</a:t>
            </a:r>
            <a:r>
              <a:rPr lang="en-US" altLang="zh-CN" sz="2400" b="1" dirty="0">
                <a:latin typeface="Times New Roman" charset="0"/>
              </a:rPr>
              <a:t>) to </a:t>
            </a:r>
            <a:r>
              <a:rPr lang="en-US" altLang="zh-CN" sz="2400" b="1" i="1" dirty="0">
                <a:latin typeface="Times New Roman" charset="0"/>
                <a:sym typeface="Symbol" charset="2"/>
              </a:rPr>
              <a:t>D</a:t>
            </a:r>
            <a:r>
              <a:rPr lang="en-US" altLang="zh-CN" sz="2400" b="1" baseline="-25000" dirty="0">
                <a:latin typeface="Times New Roman" charset="0"/>
                <a:sym typeface="Symbol" charset="2"/>
              </a:rPr>
              <a:t>n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.</a:t>
            </a:r>
            <a:endParaRPr lang="en-US" altLang="zh-CN" sz="2400" b="1" i="1" dirty="0">
              <a:latin typeface="Times New Roman" charset="0"/>
            </a:endParaRPr>
          </a:p>
          <a:p>
            <a:pPr lvl="1">
              <a:lnSpc>
                <a:spcPct val="90000"/>
              </a:lnSpc>
            </a:pPr>
            <a:endParaRPr lang="en-US" altLang="zh-CN" sz="2400" dirty="0"/>
          </a:p>
        </p:txBody>
      </p:sp>
      <p:sp>
        <p:nvSpPr>
          <p:cNvPr id="5734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6F38921-F725-CE4C-8C34-27E5ED03BED5}" type="slidenum">
              <a:rPr lang="en-US" altLang="zh-CN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0771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Times New Roman" charset="0"/>
              </a:rPr>
              <a:t>非布尔代数</a:t>
            </a:r>
            <a:r>
              <a:rPr lang="en-US" altLang="zh-CN" dirty="0" err="1">
                <a:latin typeface="Times New Roman" charset="0"/>
              </a:rPr>
              <a:t>D</a:t>
            </a:r>
            <a:r>
              <a:rPr lang="en-US" altLang="zh-CN" baseline="-25000" dirty="0" err="1">
                <a:latin typeface="Times New Roman" charset="0"/>
              </a:rPr>
              <a:t>n</a:t>
            </a:r>
            <a:endParaRPr lang="zh-CN" altLang="en-US" dirty="0">
              <a:latin typeface="Times New Roman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1" y="1719263"/>
            <a:ext cx="8435280" cy="4662487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dirty="0">
                <a:latin typeface="Times New Roman" charset="0"/>
              </a:rPr>
              <a:t>If </a:t>
            </a:r>
            <a:r>
              <a:rPr lang="en-US" altLang="zh-CN" sz="2800" b="1" i="1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 is a positive integer and 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baseline="30000" dirty="0">
                <a:latin typeface="Times New Roman" charset="0"/>
              </a:rPr>
              <a:t>2</a:t>
            </a:r>
            <a:r>
              <a:rPr lang="en-US" altLang="zh-CN" sz="2800" b="1" dirty="0">
                <a:latin typeface="Times New Roman" charset="0"/>
              </a:rPr>
              <a:t>|</a:t>
            </a:r>
            <a:r>
              <a:rPr lang="en-US" altLang="zh-CN" sz="2800" b="1" i="1" dirty="0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, where </a:t>
            </a:r>
            <a:r>
              <a:rPr lang="en-US" altLang="zh-CN" sz="2800" b="1" i="1" dirty="0">
                <a:latin typeface="Times New Roman" charset="0"/>
              </a:rPr>
              <a:t>p</a:t>
            </a:r>
            <a:r>
              <a:rPr lang="en-US" altLang="zh-CN" sz="2800" b="1" dirty="0">
                <a:latin typeface="Times New Roman" charset="0"/>
              </a:rPr>
              <a:t> is a prime number, then </a:t>
            </a:r>
            <a:r>
              <a:rPr lang="en-US" altLang="zh-CN" sz="2800" b="1" i="1" dirty="0" err="1">
                <a:latin typeface="Times New Roman" charset="0"/>
              </a:rPr>
              <a:t>D</a:t>
            </a:r>
            <a:r>
              <a:rPr lang="en-US" altLang="zh-CN" sz="2800" b="1" baseline="-25000" dirty="0" err="1">
                <a:latin typeface="Times New Roman" charset="0"/>
              </a:rPr>
              <a:t>n</a:t>
            </a:r>
            <a:r>
              <a:rPr lang="en-US" altLang="zh-CN" sz="2800" b="1" dirty="0">
                <a:latin typeface="Times New Roman" charset="0"/>
              </a:rPr>
              <a:t> is not a Boolean algebra.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latin typeface="Times New Roman" charset="0"/>
              </a:rPr>
              <a:t>Proof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latin typeface="Times New Roman" charset="0"/>
              </a:rPr>
              <a:t>Since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baseline="30000" dirty="0">
                <a:latin typeface="Times New Roman" charset="0"/>
              </a:rPr>
              <a:t>2</a:t>
            </a:r>
            <a:r>
              <a:rPr lang="en-US" altLang="zh-CN" b="1" dirty="0">
                <a:latin typeface="Times New Roman" charset="0"/>
              </a:rPr>
              <a:t>|</a:t>
            </a:r>
            <a:r>
              <a:rPr lang="en-US" altLang="zh-CN" b="1" i="1" dirty="0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=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baseline="30000" dirty="0">
                <a:latin typeface="Times New Roman" charset="0"/>
              </a:rPr>
              <a:t>2</a:t>
            </a:r>
            <a:r>
              <a:rPr lang="en-US" altLang="zh-CN" b="1" i="1" dirty="0">
                <a:latin typeface="Times New Roman" charset="0"/>
              </a:rPr>
              <a:t>q</a:t>
            </a:r>
            <a:r>
              <a:rPr lang="en-US" altLang="zh-CN" b="1" dirty="0">
                <a:latin typeface="Times New Roman" charset="0"/>
              </a:rPr>
              <a:t> for some positive integer </a:t>
            </a:r>
            <a:r>
              <a:rPr lang="en-US" altLang="zh-CN" b="1" i="1" dirty="0">
                <a:latin typeface="Times New Roman" charset="0"/>
              </a:rPr>
              <a:t>q</a:t>
            </a:r>
            <a:r>
              <a:rPr lang="en-US" altLang="zh-CN" b="1" dirty="0">
                <a:latin typeface="Times New Roman" charset="0"/>
              </a:rPr>
              <a:t>. Note that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 is also an element of </a:t>
            </a:r>
            <a:r>
              <a:rPr lang="en-US" altLang="zh-CN" b="1" i="1" dirty="0" err="1">
                <a:latin typeface="Times New Roman" charset="0"/>
              </a:rPr>
              <a:t>D</a:t>
            </a:r>
            <a:r>
              <a:rPr lang="en-US" altLang="zh-CN" b="1" baseline="-25000" dirty="0" err="1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, then if </a:t>
            </a:r>
            <a:r>
              <a:rPr lang="en-US" altLang="zh-CN" b="1" i="1" dirty="0" err="1">
                <a:latin typeface="Times New Roman" charset="0"/>
              </a:rPr>
              <a:t>D</a:t>
            </a:r>
            <a:r>
              <a:rPr lang="en-US" altLang="zh-CN" b="1" baseline="-25000" dirty="0" err="1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 is a Boolean algebra,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 must have a complement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’, which means GCD(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’)=1 and LCM(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’)=</a:t>
            </a:r>
            <a:r>
              <a:rPr lang="en-US" altLang="zh-CN" b="1" i="1" dirty="0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. So, </a:t>
            </a:r>
            <a:r>
              <a:rPr lang="en-US" altLang="zh-CN" b="1" i="1" dirty="0">
                <a:latin typeface="Times New Roman" charset="0"/>
              </a:rPr>
              <a:t>pp</a:t>
            </a:r>
            <a:r>
              <a:rPr lang="en-US" altLang="zh-CN" b="1" dirty="0">
                <a:latin typeface="Times New Roman" charset="0"/>
              </a:rPr>
              <a:t>’=</a:t>
            </a:r>
            <a:r>
              <a:rPr lang="en-US" altLang="zh-CN" b="1" i="1" dirty="0">
                <a:latin typeface="Times New Roman" charset="0"/>
              </a:rPr>
              <a:t>n</a:t>
            </a:r>
            <a:r>
              <a:rPr lang="en-US" altLang="zh-CN" b="1" dirty="0">
                <a:latin typeface="Times New Roman" charset="0"/>
              </a:rPr>
              <a:t>, which leads to 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’=</a:t>
            </a:r>
            <a:r>
              <a:rPr lang="en-US" altLang="zh-CN" b="1" i="1" dirty="0" err="1">
                <a:latin typeface="Times New Roman" charset="0"/>
              </a:rPr>
              <a:t>pq</a:t>
            </a:r>
            <a:r>
              <a:rPr lang="en-US" altLang="zh-CN" b="1" dirty="0">
                <a:latin typeface="Times New Roman" charset="0"/>
              </a:rPr>
              <a:t>. So, GCD(</a:t>
            </a:r>
            <a:r>
              <a:rPr lang="en-US" altLang="zh-CN" b="1" i="1" dirty="0">
                <a:latin typeface="Times New Roman" charset="0"/>
              </a:rPr>
              <a:t>p</a:t>
            </a:r>
            <a:r>
              <a:rPr lang="en-US" altLang="zh-CN" b="1" dirty="0">
                <a:latin typeface="Times New Roman" charset="0"/>
              </a:rPr>
              <a:t>, </a:t>
            </a:r>
            <a:r>
              <a:rPr lang="en-US" altLang="zh-CN" b="1" i="1" dirty="0" err="1">
                <a:latin typeface="Times New Roman" charset="0"/>
              </a:rPr>
              <a:t>pq</a:t>
            </a:r>
            <a:r>
              <a:rPr lang="en-US" altLang="zh-CN" b="1" dirty="0">
                <a:latin typeface="Times New Roman" charset="0"/>
              </a:rPr>
              <a:t>)=1, contradiction.</a:t>
            </a:r>
            <a:endParaRPr lang="zh-CN" altLang="en-US" b="1" dirty="0">
              <a:latin typeface="Times New Roman" charset="0"/>
            </a:endParaRPr>
          </a:p>
        </p:txBody>
      </p:sp>
      <p:sp>
        <p:nvSpPr>
          <p:cNvPr id="5939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3251D06-AADC-2141-8F1D-2C96955AF007}" type="slidenum">
              <a:rPr lang="en-US" altLang="zh-CN"/>
              <a:pPr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0258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1"/>
          <p:cNvGrpSpPr>
            <a:grpSpLocks/>
          </p:cNvGrpSpPr>
          <p:nvPr/>
        </p:nvGrpSpPr>
        <p:grpSpPr bwMode="auto">
          <a:xfrm>
            <a:off x="1139825" y="1633538"/>
            <a:ext cx="3240088" cy="3468687"/>
            <a:chOff x="2971800" y="1600200"/>
            <a:chExt cx="3609975" cy="4435475"/>
          </a:xfrm>
        </p:grpSpPr>
        <p:sp>
          <p:nvSpPr>
            <p:cNvPr id="61446" name="Oval 3"/>
            <p:cNvSpPr>
              <a:spLocks noChangeArrowheads="1"/>
            </p:cNvSpPr>
            <p:nvPr/>
          </p:nvSpPr>
          <p:spPr bwMode="auto">
            <a:xfrm>
              <a:off x="4278313" y="1892300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47" name="Oval 4"/>
            <p:cNvSpPr>
              <a:spLocks noChangeArrowheads="1"/>
            </p:cNvSpPr>
            <p:nvPr/>
          </p:nvSpPr>
          <p:spPr bwMode="auto">
            <a:xfrm>
              <a:off x="3314700" y="2881313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48" name="Oval 5"/>
            <p:cNvSpPr>
              <a:spLocks noChangeArrowheads="1"/>
            </p:cNvSpPr>
            <p:nvPr/>
          </p:nvSpPr>
          <p:spPr bwMode="auto">
            <a:xfrm>
              <a:off x="5284788" y="2881313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49" name="Oval 6"/>
            <p:cNvSpPr>
              <a:spLocks noChangeArrowheads="1"/>
            </p:cNvSpPr>
            <p:nvPr/>
          </p:nvSpPr>
          <p:spPr bwMode="auto">
            <a:xfrm>
              <a:off x="5284788" y="3849688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50" name="Oval 7"/>
            <p:cNvSpPr>
              <a:spLocks noChangeArrowheads="1"/>
            </p:cNvSpPr>
            <p:nvPr/>
          </p:nvSpPr>
          <p:spPr bwMode="auto">
            <a:xfrm>
              <a:off x="3314700" y="3849688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51" name="Oval 8"/>
            <p:cNvSpPr>
              <a:spLocks noChangeArrowheads="1"/>
            </p:cNvSpPr>
            <p:nvPr/>
          </p:nvSpPr>
          <p:spPr bwMode="auto">
            <a:xfrm>
              <a:off x="5284788" y="4816475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52" name="Oval 9"/>
            <p:cNvSpPr>
              <a:spLocks noChangeArrowheads="1"/>
            </p:cNvSpPr>
            <p:nvPr/>
          </p:nvSpPr>
          <p:spPr bwMode="auto">
            <a:xfrm>
              <a:off x="3314700" y="4816475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53" name="Oval 10"/>
            <p:cNvSpPr>
              <a:spLocks noChangeArrowheads="1"/>
            </p:cNvSpPr>
            <p:nvPr/>
          </p:nvSpPr>
          <p:spPr bwMode="auto">
            <a:xfrm>
              <a:off x="4278313" y="5719763"/>
              <a:ext cx="215900" cy="215900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1"/>
            </a:p>
          </p:txBody>
        </p:sp>
        <p:sp>
          <p:nvSpPr>
            <p:cNvPr id="61454" name="Text Box 11"/>
            <p:cNvSpPr txBox="1">
              <a:spLocks noChangeArrowheads="1"/>
            </p:cNvSpPr>
            <p:nvPr/>
          </p:nvSpPr>
          <p:spPr bwMode="auto">
            <a:xfrm>
              <a:off x="3886200" y="1600200"/>
              <a:ext cx="960438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24</a:t>
              </a:r>
            </a:p>
          </p:txBody>
        </p:sp>
        <p:sp>
          <p:nvSpPr>
            <p:cNvPr id="61455" name="Text Box 12"/>
            <p:cNvSpPr txBox="1">
              <a:spLocks noChangeArrowheads="1"/>
            </p:cNvSpPr>
            <p:nvPr/>
          </p:nvSpPr>
          <p:spPr bwMode="auto">
            <a:xfrm>
              <a:off x="2971800" y="2590800"/>
              <a:ext cx="752475" cy="72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8</a:t>
              </a:r>
            </a:p>
          </p:txBody>
        </p:sp>
        <p:sp>
          <p:nvSpPr>
            <p:cNvPr id="61456" name="Text Box 13"/>
            <p:cNvSpPr txBox="1">
              <a:spLocks noChangeArrowheads="1"/>
            </p:cNvSpPr>
            <p:nvPr/>
          </p:nvSpPr>
          <p:spPr bwMode="auto">
            <a:xfrm>
              <a:off x="3024188" y="3633788"/>
              <a:ext cx="1074737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4</a:t>
              </a:r>
            </a:p>
          </p:txBody>
        </p:sp>
        <p:sp>
          <p:nvSpPr>
            <p:cNvPr id="61457" name="Text Box 14"/>
            <p:cNvSpPr txBox="1">
              <a:spLocks noChangeArrowheads="1"/>
            </p:cNvSpPr>
            <p:nvPr/>
          </p:nvSpPr>
          <p:spPr bwMode="auto">
            <a:xfrm>
              <a:off x="5562600" y="3657600"/>
              <a:ext cx="700088" cy="693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6</a:t>
              </a:r>
            </a:p>
          </p:txBody>
        </p:sp>
        <p:sp>
          <p:nvSpPr>
            <p:cNvPr id="61458" name="Text Box 15"/>
            <p:cNvSpPr txBox="1">
              <a:spLocks noChangeArrowheads="1"/>
            </p:cNvSpPr>
            <p:nvPr/>
          </p:nvSpPr>
          <p:spPr bwMode="auto">
            <a:xfrm>
              <a:off x="3048000" y="4572000"/>
              <a:ext cx="804863" cy="866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61459" name="Text Box 16"/>
            <p:cNvSpPr txBox="1">
              <a:spLocks noChangeArrowheads="1"/>
            </p:cNvSpPr>
            <p:nvPr/>
          </p:nvSpPr>
          <p:spPr bwMode="auto">
            <a:xfrm>
              <a:off x="5438775" y="4514850"/>
              <a:ext cx="1143000" cy="688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000" b="1">
                  <a:latin typeface="Times New Roman" charset="0"/>
                </a:rPr>
                <a:t>3</a:t>
              </a:r>
            </a:p>
          </p:txBody>
        </p:sp>
        <p:sp>
          <p:nvSpPr>
            <p:cNvPr id="61460" name="Line 17"/>
            <p:cNvSpPr>
              <a:spLocks noChangeShapeType="1"/>
            </p:cNvSpPr>
            <p:nvPr/>
          </p:nvSpPr>
          <p:spPr bwMode="auto">
            <a:xfrm>
              <a:off x="4471988" y="2095500"/>
              <a:ext cx="828675" cy="8286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1" name="Line 18"/>
            <p:cNvSpPr>
              <a:spLocks noChangeShapeType="1"/>
            </p:cNvSpPr>
            <p:nvPr/>
          </p:nvSpPr>
          <p:spPr bwMode="auto">
            <a:xfrm flipH="1">
              <a:off x="3471863" y="2100263"/>
              <a:ext cx="809625" cy="81438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2" name="Line 19"/>
            <p:cNvSpPr>
              <a:spLocks noChangeShapeType="1"/>
            </p:cNvSpPr>
            <p:nvPr/>
          </p:nvSpPr>
          <p:spPr bwMode="auto">
            <a:xfrm>
              <a:off x="3409950" y="3119438"/>
              <a:ext cx="0" cy="7239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3" name="Line 20"/>
            <p:cNvSpPr>
              <a:spLocks noChangeShapeType="1"/>
            </p:cNvSpPr>
            <p:nvPr/>
          </p:nvSpPr>
          <p:spPr bwMode="auto">
            <a:xfrm>
              <a:off x="5391150" y="3105150"/>
              <a:ext cx="1588" cy="7381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4" name="Line 21"/>
            <p:cNvSpPr>
              <a:spLocks noChangeShapeType="1"/>
            </p:cNvSpPr>
            <p:nvPr/>
          </p:nvSpPr>
          <p:spPr bwMode="auto">
            <a:xfrm>
              <a:off x="3424238" y="4105275"/>
              <a:ext cx="1587" cy="7191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5" name="Line 22"/>
            <p:cNvSpPr>
              <a:spLocks noChangeShapeType="1"/>
            </p:cNvSpPr>
            <p:nvPr/>
          </p:nvSpPr>
          <p:spPr bwMode="auto">
            <a:xfrm>
              <a:off x="5405438" y="4081463"/>
              <a:ext cx="1587" cy="7143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6" name="Line 23"/>
            <p:cNvSpPr>
              <a:spLocks noChangeShapeType="1"/>
            </p:cNvSpPr>
            <p:nvPr/>
          </p:nvSpPr>
          <p:spPr bwMode="auto">
            <a:xfrm>
              <a:off x="3486150" y="4981575"/>
              <a:ext cx="838200" cy="7620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7" name="Line 24"/>
            <p:cNvSpPr>
              <a:spLocks noChangeShapeType="1"/>
            </p:cNvSpPr>
            <p:nvPr/>
          </p:nvSpPr>
          <p:spPr bwMode="auto">
            <a:xfrm flipH="1">
              <a:off x="4476750" y="5014913"/>
              <a:ext cx="808038" cy="71913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8" name="Line 25"/>
            <p:cNvSpPr>
              <a:spLocks noChangeShapeType="1"/>
            </p:cNvSpPr>
            <p:nvPr/>
          </p:nvSpPr>
          <p:spPr bwMode="auto">
            <a:xfrm flipV="1">
              <a:off x="3538538" y="4048125"/>
              <a:ext cx="1762125" cy="8429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69" name="Line 26"/>
            <p:cNvSpPr>
              <a:spLocks noChangeShapeType="1"/>
            </p:cNvSpPr>
            <p:nvPr/>
          </p:nvSpPr>
          <p:spPr bwMode="auto">
            <a:xfrm flipV="1">
              <a:off x="3538538" y="3071813"/>
              <a:ext cx="1733550" cy="8477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470" name="Text Box 27"/>
            <p:cNvSpPr txBox="1">
              <a:spLocks noChangeArrowheads="1"/>
            </p:cNvSpPr>
            <p:nvPr/>
          </p:nvSpPr>
          <p:spPr bwMode="auto">
            <a:xfrm>
              <a:off x="5410200" y="2667000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12</a:t>
              </a:r>
            </a:p>
          </p:txBody>
        </p:sp>
        <p:sp>
          <p:nvSpPr>
            <p:cNvPr id="61471" name="Text Box 28"/>
            <p:cNvSpPr txBox="1">
              <a:spLocks noChangeArrowheads="1"/>
            </p:cNvSpPr>
            <p:nvPr/>
          </p:nvSpPr>
          <p:spPr bwMode="auto">
            <a:xfrm>
              <a:off x="4572000" y="5638800"/>
              <a:ext cx="762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000" b="1">
                  <a:latin typeface="Times New Roman" charset="0"/>
                </a:rPr>
                <a:t>1</a:t>
              </a:r>
            </a:p>
          </p:txBody>
        </p:sp>
      </p:grpSp>
      <p:graphicFrame>
        <p:nvGraphicFramePr>
          <p:cNvPr id="61444" name="Object 6"/>
          <p:cNvGraphicFramePr>
            <a:graphicFrameLocks noChangeAspect="1"/>
          </p:cNvGraphicFramePr>
          <p:nvPr/>
        </p:nvGraphicFramePr>
        <p:xfrm>
          <a:off x="2413000" y="5508625"/>
          <a:ext cx="3795713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公式" r:id="rId4" imgW="1650960" imgH="203040" progId="Equation.3">
                  <p:embed/>
                </p:oleObj>
              </mc:Choice>
              <mc:Fallback>
                <p:oleObj name="公式" r:id="rId4" imgW="1650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0" y="5508625"/>
                        <a:ext cx="3795713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45" name="Picture 4" descr="File:Hypercubeorder binary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1649413"/>
            <a:ext cx="343217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下列格是否构成布尔代数？</a:t>
            </a:r>
          </a:p>
        </p:txBody>
      </p:sp>
    </p:spTree>
    <p:extLst>
      <p:ext uri="{BB962C8B-B14F-4D97-AF65-F5344CB8AC3E}">
        <p14:creationId xmlns:p14="http://schemas.microsoft.com/office/powerpoint/2010/main" val="103169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B1B14F-3D28-4F31-B3B6-46B458F22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FBC94CF-6915-426A-B099-BA7976120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1FB1DAAF-00BF-422E-8524-308849A4D18A}"/>
                  </a:ext>
                </a:extLst>
              </p:cNvPr>
              <p:cNvSpPr/>
              <p:nvPr/>
            </p:nvSpPr>
            <p:spPr>
              <a:xfrm>
                <a:off x="755576" y="1628800"/>
                <a:ext cx="7793360" cy="3031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500" b="1" dirty="0">
                    <a:latin typeface="Times New Roman" charset="0"/>
                    <a:sym typeface="Symbol" charset="2"/>
                  </a:rPr>
                  <a:t>对于布尔代数</a:t>
                </a:r>
                <a:r>
                  <a:rPr lang="en-US" altLang="zh-CN" sz="2500" b="1" dirty="0">
                    <a:latin typeface="Times New Roman" charset="0"/>
                  </a:rPr>
                  <a:t>(B, +, </a:t>
                </a:r>
                <a:r>
                  <a:rPr lang="en-US" altLang="zh-CN" sz="2500" b="1" dirty="0">
                    <a:latin typeface="Times New Roman" charset="0"/>
                    <a:sym typeface="Symbol" charset="2"/>
                  </a:rPr>
                  <a:t> ,    , 0, 1)</a:t>
                </a:r>
                <a:r>
                  <a:rPr lang="zh-CN" altLang="en-US" sz="2500" b="1" dirty="0">
                    <a:latin typeface="Times New Roman" charset="0"/>
                    <a:sym typeface="Symbol" charset="2"/>
                  </a:rPr>
                  <a:t>，证明：对于</a:t>
                </a:r>
                <a:r>
                  <a:rPr lang="en-US" altLang="zh-CN" sz="2500" b="1" dirty="0">
                    <a:latin typeface="Times New Roman" charset="0"/>
                    <a:sym typeface="Symbol" charset="2"/>
                  </a:rPr>
                  <a:t>B</a:t>
                </a:r>
                <a:r>
                  <a:rPr lang="zh-CN" altLang="en-US" sz="2500" b="1" dirty="0">
                    <a:latin typeface="Times New Roman" charset="0"/>
                    <a:sym typeface="Symbol" charset="2"/>
                  </a:rPr>
                  <a:t>中任意</a:t>
                </a:r>
                <a:r>
                  <a:rPr lang="zh-CN" altLang="en-US" sz="2500" b="1" dirty="0">
                    <a:solidFill>
                      <a:schemeClr val="tx1"/>
                    </a:solidFill>
                    <a:latin typeface="Times New Roman" charset="0"/>
                    <a:sym typeface="Symbol" charset="2"/>
                  </a:rPr>
                  <a:t>元素</a:t>
                </a:r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28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zh-CN" altLang="en-US" sz="2500" b="1" dirty="0">
                    <a:solidFill>
                      <a:schemeClr val="tx1"/>
                    </a:solidFill>
                    <a:latin typeface="Times New Roman" charset="0"/>
                    <a:sym typeface="Symbol" charset="2"/>
                  </a:rPr>
                  <a:t>，以下四个命题等价：</a:t>
                </a:r>
                <a:endParaRPr lang="en-US" altLang="zh-CN" sz="2500" b="1" dirty="0">
                  <a:solidFill>
                    <a:schemeClr val="tx1"/>
                  </a:solidFill>
                  <a:latin typeface="Times New Roman" charset="0"/>
                  <a:sym typeface="Symbol" charset="2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400" b="0" dirty="0">
                    <a:solidFill>
                      <a:schemeClr val="tx1"/>
                    </a:solidFill>
                  </a:rPr>
                  <a:t>1</a:t>
                </a:r>
                <a:r>
                  <a:rPr lang="zh-CN" altLang="en-US" sz="2400" b="0" dirty="0">
                    <a:solidFill>
                      <a:schemeClr val="tx1"/>
                    </a:solidFill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ffectLst/>
                </a:endParaRPr>
              </a:p>
              <a:p>
                <a:pPr lvl="0"/>
                <a:r>
                  <a:rPr lang="en-US" altLang="zh-CN" sz="2400" dirty="0">
                    <a:solidFill>
                      <a:schemeClr val="tx1"/>
                    </a:solidFill>
                  </a:rPr>
                  <a:t>2</a:t>
                </a:r>
                <a:r>
                  <a:rPr lang="zh-CN" altLang="en-US" sz="2400" dirty="0">
                    <a:solidFill>
                      <a:schemeClr val="tx1"/>
                    </a:solidFill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ffectLst/>
                </a:endParaRPr>
              </a:p>
              <a:p>
                <a:pPr lvl="0"/>
                <a:r>
                  <a:rPr lang="en-US" altLang="zh-CN" sz="2400" dirty="0">
                    <a:solidFill>
                      <a:schemeClr val="tx1"/>
                    </a:solidFill>
                  </a:rPr>
                  <a:t>3</a:t>
                </a:r>
                <a:r>
                  <a:rPr lang="zh-CN" altLang="en-US" sz="2400" dirty="0">
                    <a:solidFill>
                      <a:schemeClr val="tx1"/>
                    </a:solidFill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̅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ffectLst/>
                </a:endParaRPr>
              </a:p>
              <a:p>
                <a:pPr lvl="0"/>
                <a:r>
                  <a:rPr lang="en-US" altLang="zh-CN" sz="2400" dirty="0">
                    <a:solidFill>
                      <a:schemeClr val="tx1"/>
                    </a:solidFill>
                  </a:rPr>
                  <a:t>4</a:t>
                </a:r>
                <a:r>
                  <a:rPr lang="zh-CN" altLang="en-US" sz="2400" dirty="0">
                    <a:solidFill>
                      <a:schemeClr val="tx1"/>
                    </a:solidFill>
                  </a:rPr>
                  <a:t>）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ffectLst/>
                </a:endParaRPr>
              </a:p>
              <a:p>
                <a:pPr algn="just">
                  <a:lnSpc>
                    <a:spcPct val="120000"/>
                  </a:lnSpc>
                </a:pPr>
                <a:endParaRPr lang="en-US" altLang="zh-CN" sz="2500" b="1" dirty="0">
                  <a:latin typeface="Times New Roman" charset="0"/>
                  <a:sym typeface="Symbol" charset="2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1FB1DAAF-00BF-422E-8524-308849A4D1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628800"/>
                <a:ext cx="7793360" cy="3031727"/>
              </a:xfrm>
              <a:prstGeom prst="rect">
                <a:avLst/>
              </a:prstGeom>
              <a:blipFill>
                <a:blip r:embed="rId3"/>
                <a:stretch>
                  <a:fillRect l="-1330" t="-602" r="-12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接连接符 18">
            <a:extLst>
              <a:ext uri="{FF2B5EF4-FFF2-40B4-BE49-F238E27FC236}">
                <a16:creationId xmlns:a16="http://schemas.microsoft.com/office/drawing/2014/main" id="{AB2E0598-3CFB-409D-BE65-5C1F1A6799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51920" y="1772816"/>
            <a:ext cx="215900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47178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254" y="1700808"/>
            <a:ext cx="8187794" cy="415925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：布尔代数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2E2E99"/>
                </a:solidFill>
              </a:rPr>
              <a:t>满足结合、分配、同一、交换、补律；有补分配格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：有限布尔代数表示定理</a:t>
            </a:r>
            <a:endParaRPr lang="en-US" altLang="zh-CN" sz="32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2E2E99"/>
                </a:solidFill>
              </a:rPr>
              <a:t>任意布尔代数同构于其</a:t>
            </a:r>
            <a:r>
              <a:rPr lang="zh-CN" altLang="en-US" sz="2400" dirty="0">
                <a:solidFill>
                  <a:srgbClr val="2E2E99"/>
                </a:solidFill>
                <a:latin typeface="Times New Roman" charset="0"/>
              </a:rPr>
              <a:t>原子构成集合的幂集代数系统</a:t>
            </a:r>
            <a:endParaRPr lang="en-US" altLang="zh-CN" sz="2400" b="1" dirty="0">
              <a:solidFill>
                <a:srgbClr val="2E2E99"/>
              </a:solidFill>
            </a:endParaRPr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61D82B2-627F-284D-B489-0D75F3C54DEE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635521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5834608" y="2166443"/>
            <a:ext cx="2362200" cy="1371600"/>
          </a:xfrm>
          <a:prstGeom prst="rect">
            <a:avLst/>
          </a:prstGeom>
          <a:solidFill>
            <a:srgbClr val="C0C0C0"/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3219996" y="2161681"/>
            <a:ext cx="2362200" cy="1371600"/>
          </a:xfrm>
          <a:prstGeom prst="rect">
            <a:avLst/>
          </a:prstGeom>
          <a:solidFill>
            <a:srgbClr val="CCFFCC"/>
          </a:solidFill>
          <a:ln w="952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53008" y="2166443"/>
            <a:ext cx="2362200" cy="1371600"/>
          </a:xfrm>
          <a:prstGeom prst="rect">
            <a:avLst/>
          </a:prstGeom>
          <a:solidFill>
            <a:srgbClr val="FFFF99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3974" name="Group 6"/>
          <p:cNvGrpSpPr>
            <a:grpSpLocks/>
          </p:cNvGrpSpPr>
          <p:nvPr/>
        </p:nvGrpSpPr>
        <p:grpSpPr bwMode="auto">
          <a:xfrm>
            <a:off x="881608" y="2463590"/>
            <a:ext cx="2133600" cy="854075"/>
            <a:chOff x="528" y="2208"/>
            <a:chExt cx="1344" cy="538"/>
          </a:xfrm>
        </p:grpSpPr>
        <p:sp>
          <p:nvSpPr>
            <p:cNvPr id="83975" name="AutoShape 7"/>
            <p:cNvSpPr>
              <a:spLocks noChangeArrowheads="1"/>
            </p:cNvSpPr>
            <p:nvPr/>
          </p:nvSpPr>
          <p:spPr bwMode="auto">
            <a:xfrm flipH="1">
              <a:off x="912" y="2379"/>
              <a:ext cx="432" cy="240"/>
            </a:xfrm>
            <a:prstGeom prst="flowChartOnlineStorag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976" name="Line 8"/>
            <p:cNvSpPr>
              <a:spLocks noChangeShapeType="1"/>
            </p:cNvSpPr>
            <p:nvPr/>
          </p:nvSpPr>
          <p:spPr bwMode="auto">
            <a:xfrm>
              <a:off x="528" y="244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977" name="Line 9"/>
            <p:cNvSpPr>
              <a:spLocks noChangeShapeType="1"/>
            </p:cNvSpPr>
            <p:nvPr/>
          </p:nvSpPr>
          <p:spPr bwMode="auto">
            <a:xfrm>
              <a:off x="528" y="25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978" name="Line 10"/>
            <p:cNvSpPr>
              <a:spLocks noChangeShapeType="1"/>
            </p:cNvSpPr>
            <p:nvPr/>
          </p:nvSpPr>
          <p:spPr bwMode="auto">
            <a:xfrm>
              <a:off x="1332" y="2502"/>
              <a:ext cx="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979" name="Text Box 11"/>
            <p:cNvSpPr txBox="1">
              <a:spLocks noChangeArrowheads="1"/>
            </p:cNvSpPr>
            <p:nvPr/>
          </p:nvSpPr>
          <p:spPr bwMode="auto">
            <a:xfrm>
              <a:off x="528" y="220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83980" name="Text Box 12"/>
            <p:cNvSpPr txBox="1">
              <a:spLocks noChangeArrowheads="1"/>
            </p:cNvSpPr>
            <p:nvPr/>
          </p:nvSpPr>
          <p:spPr bwMode="auto">
            <a:xfrm>
              <a:off x="528" y="2496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i="1"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83981" name="Text Box 13"/>
            <p:cNvSpPr txBox="1">
              <a:spLocks noChangeArrowheads="1"/>
            </p:cNvSpPr>
            <p:nvPr/>
          </p:nvSpPr>
          <p:spPr bwMode="auto">
            <a:xfrm>
              <a:off x="1392" y="2496"/>
              <a:ext cx="4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i="1">
                  <a:latin typeface="Times New Roman" pitchFamily="18" charset="0"/>
                </a:rPr>
                <a:t>x</a:t>
              </a:r>
              <a:r>
                <a:rPr kumimoji="1" lang="en-US" altLang="zh-CN" sz="2000">
                  <a:latin typeface="Times New Roman" pitchFamily="18" charset="0"/>
                  <a:ea typeface="Arial Unicode MS" pitchFamily="34" charset="-122"/>
                  <a:cs typeface="Arial Unicode MS" pitchFamily="34" charset="-122"/>
                  <a:sym typeface="Symbol" pitchFamily="18" charset="2"/>
                </a:rPr>
                <a:t>⋁</a:t>
              </a:r>
              <a:r>
                <a:rPr kumimoji="1" lang="en-US" altLang="zh-CN" sz="2000" i="1">
                  <a:latin typeface="Times New Roman" pitchFamily="18" charset="0"/>
                  <a:ea typeface="Arial Unicode MS" pitchFamily="34" charset="-122"/>
                  <a:cs typeface="Arial Unicode MS" pitchFamily="34" charset="-122"/>
                  <a:sym typeface="Symbol" pitchFamily="18" charset="2"/>
                </a:rPr>
                <a:t>y</a:t>
              </a:r>
              <a:endParaRPr kumimoji="1" lang="en-US" altLang="zh-CN" sz="2000" i="1">
                <a:latin typeface="Times New Roman" pitchFamily="18" charset="0"/>
              </a:endParaRPr>
            </a:p>
          </p:txBody>
        </p:sp>
      </p:grp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1238796" y="206897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latin typeface="Times New Roman" pitchFamily="18" charset="0"/>
              </a:rPr>
              <a:t>or gate</a:t>
            </a:r>
          </a:p>
        </p:txBody>
      </p:sp>
      <p:sp>
        <p:nvSpPr>
          <p:cNvPr id="83983" name="Line 15"/>
          <p:cNvSpPr>
            <a:spLocks noChangeShapeType="1"/>
          </p:cNvSpPr>
          <p:nvPr/>
        </p:nvSpPr>
        <p:spPr bwMode="auto">
          <a:xfrm>
            <a:off x="3396208" y="284459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84" name="Line 16"/>
          <p:cNvSpPr>
            <a:spLocks noChangeShapeType="1"/>
          </p:cNvSpPr>
          <p:nvPr/>
        </p:nvSpPr>
        <p:spPr bwMode="auto">
          <a:xfrm>
            <a:off x="3396208" y="299699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85" name="Line 17"/>
          <p:cNvSpPr>
            <a:spLocks noChangeShapeType="1"/>
          </p:cNvSpPr>
          <p:nvPr/>
        </p:nvSpPr>
        <p:spPr bwMode="auto">
          <a:xfrm>
            <a:off x="4786858" y="2920790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3396208" y="2463590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x</a:t>
            </a:r>
          </a:p>
        </p:txBody>
      </p:sp>
      <p:sp>
        <p:nvSpPr>
          <p:cNvPr id="83987" name="Text Box 19"/>
          <p:cNvSpPr txBox="1">
            <a:spLocks noChangeArrowheads="1"/>
          </p:cNvSpPr>
          <p:nvPr/>
        </p:nvSpPr>
        <p:spPr bwMode="auto">
          <a:xfrm>
            <a:off x="3396208" y="292079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y</a:t>
            </a:r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4767808" y="292079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x</a:t>
            </a:r>
            <a:r>
              <a:rPr kumimoji="1" lang="en-US" altLang="zh-CN" sz="2000">
                <a:latin typeface="Times New Roman" pitchFamily="18" charset="0"/>
                <a:ea typeface="Arial Unicode MS" pitchFamily="34" charset="-122"/>
                <a:cs typeface="Arial Unicode MS" pitchFamily="34" charset="-122"/>
                <a:sym typeface="Symbol" pitchFamily="18" charset="2"/>
              </a:rPr>
              <a:t>∧</a:t>
            </a:r>
            <a:r>
              <a:rPr kumimoji="1" lang="en-US" altLang="zh-CN" sz="2000" i="1">
                <a:latin typeface="Times New Roman" pitchFamily="18" charset="0"/>
                <a:ea typeface="Arial Unicode MS" pitchFamily="34" charset="-122"/>
                <a:cs typeface="Arial Unicode MS" pitchFamily="34" charset="-122"/>
                <a:sym typeface="Symbol" pitchFamily="18" charset="2"/>
              </a:rPr>
              <a:t>y</a:t>
            </a:r>
            <a:endParaRPr kumimoji="1" lang="en-US" altLang="zh-CN" sz="2000" i="1">
              <a:latin typeface="Times New Roman" pitchFamily="18" charset="0"/>
            </a:endParaRPr>
          </a:p>
        </p:txBody>
      </p:sp>
      <p:sp>
        <p:nvSpPr>
          <p:cNvPr id="83989" name="AutoShape 21"/>
          <p:cNvSpPr>
            <a:spLocks noChangeArrowheads="1"/>
          </p:cNvSpPr>
          <p:nvPr/>
        </p:nvSpPr>
        <p:spPr bwMode="auto">
          <a:xfrm>
            <a:off x="4082008" y="2692190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3810700" y="207803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>
                <a:latin typeface="Times New Roman" pitchFamily="18" charset="0"/>
              </a:rPr>
              <a:t>and gate</a:t>
            </a:r>
          </a:p>
        </p:txBody>
      </p:sp>
      <p:sp>
        <p:nvSpPr>
          <p:cNvPr id="83991" name="AutoShape 23"/>
          <p:cNvSpPr>
            <a:spLocks noChangeArrowheads="1"/>
          </p:cNvSpPr>
          <p:nvPr/>
        </p:nvSpPr>
        <p:spPr bwMode="auto">
          <a:xfrm rot="5375821">
            <a:off x="6672808" y="2682169"/>
            <a:ext cx="457200" cy="457200"/>
          </a:xfrm>
          <a:prstGeom prst="flowChartExtra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92" name="Oval 24"/>
          <p:cNvSpPr>
            <a:spLocks noChangeArrowheads="1"/>
          </p:cNvSpPr>
          <p:nvPr/>
        </p:nvSpPr>
        <p:spPr bwMode="auto">
          <a:xfrm>
            <a:off x="7130008" y="2805994"/>
            <a:ext cx="179388" cy="17938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93" name="Line 25"/>
          <p:cNvSpPr>
            <a:spLocks noChangeShapeType="1"/>
          </p:cNvSpPr>
          <p:nvPr/>
        </p:nvSpPr>
        <p:spPr bwMode="auto">
          <a:xfrm>
            <a:off x="6101308" y="2939344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94" name="Line 26"/>
          <p:cNvSpPr>
            <a:spLocks noChangeShapeType="1"/>
          </p:cNvSpPr>
          <p:nvPr/>
        </p:nvSpPr>
        <p:spPr bwMode="auto">
          <a:xfrm>
            <a:off x="7330033" y="2882194"/>
            <a:ext cx="500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5987008" y="2529769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x</a:t>
            </a:r>
          </a:p>
        </p:txBody>
      </p:sp>
      <p:sp>
        <p:nvSpPr>
          <p:cNvPr id="83996" name="Text Box 28"/>
          <p:cNvSpPr txBox="1">
            <a:spLocks noChangeArrowheads="1"/>
          </p:cNvSpPr>
          <p:nvPr/>
        </p:nvSpPr>
        <p:spPr bwMode="auto">
          <a:xfrm>
            <a:off x="7358608" y="2453569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x’</a:t>
            </a:r>
          </a:p>
        </p:txBody>
      </p:sp>
      <p:sp>
        <p:nvSpPr>
          <p:cNvPr id="83997" name="Text Box 29"/>
          <p:cNvSpPr txBox="1">
            <a:spLocks noChangeArrowheads="1"/>
          </p:cNvSpPr>
          <p:nvPr/>
        </p:nvSpPr>
        <p:spPr bwMode="auto">
          <a:xfrm>
            <a:off x="6377688" y="2063846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latin typeface="Times New Roman" pitchFamily="18" charset="0"/>
              </a:rPr>
              <a:t>inverter</a:t>
            </a:r>
          </a:p>
        </p:txBody>
      </p:sp>
      <p:sp>
        <p:nvSpPr>
          <p:cNvPr id="83998" name="Text Box 30"/>
          <p:cNvSpPr txBox="1">
            <a:spLocks noChangeArrowheads="1"/>
          </p:cNvSpPr>
          <p:nvPr/>
        </p:nvSpPr>
        <p:spPr bwMode="auto">
          <a:xfrm>
            <a:off x="381000" y="1695781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latin typeface="Times New Roman" pitchFamily="18" charset="0"/>
              </a:rPr>
              <a:t>Basic components:</a:t>
            </a:r>
          </a:p>
        </p:txBody>
      </p:sp>
      <p:sp>
        <p:nvSpPr>
          <p:cNvPr id="31" name="AutoShape 3">
            <a:extLst>
              <a:ext uri="{FF2B5EF4-FFF2-40B4-BE49-F238E27FC236}">
                <a16:creationId xmlns:a16="http://schemas.microsoft.com/office/drawing/2014/main" id="{72DB401A-50A3-6C4F-90DA-5AAC78BF5CC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79771" y="5368113"/>
            <a:ext cx="685800" cy="381000"/>
          </a:xfrm>
          <a:prstGeom prst="flowChartOnlineStorag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Line 5">
            <a:extLst>
              <a:ext uri="{FF2B5EF4-FFF2-40B4-BE49-F238E27FC236}">
                <a16:creationId xmlns:a16="http://schemas.microsoft.com/office/drawing/2014/main" id="{FDB4B121-8101-D04F-B4A5-897989F7375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46521" y="5563376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Text Box 6">
            <a:extLst>
              <a:ext uri="{FF2B5EF4-FFF2-40B4-BE49-F238E27FC236}">
                <a16:creationId xmlns:a16="http://schemas.microsoft.com/office/drawing/2014/main" id="{4E35B2F3-D69E-7146-8C3A-929217FD8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1771" y="5553851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f</a:t>
            </a:r>
            <a:r>
              <a:rPr kumimoji="1" lang="en-US" altLang="zh-CN" sz="2000">
                <a:latin typeface="Times New Roman" pitchFamily="18" charset="0"/>
              </a:rPr>
              <a:t>(</a:t>
            </a:r>
            <a:r>
              <a:rPr kumimoji="1" lang="en-US" altLang="zh-CN" sz="2000" i="1">
                <a:latin typeface="Times New Roman" pitchFamily="18" charset="0"/>
              </a:rPr>
              <a:t>x,y,z</a:t>
            </a:r>
            <a:r>
              <a:rPr kumimoji="1" lang="en-US" altLang="zh-CN" sz="2000">
                <a:latin typeface="Times New Roman" pitchFamily="18" charset="0"/>
              </a:rPr>
              <a:t>)</a:t>
            </a:r>
          </a:p>
        </p:txBody>
      </p:sp>
      <p:sp>
        <p:nvSpPr>
          <p:cNvPr id="34" name="Line 7">
            <a:extLst>
              <a:ext uri="{FF2B5EF4-FFF2-40B4-BE49-F238E27FC236}">
                <a16:creationId xmlns:a16="http://schemas.microsoft.com/office/drawing/2014/main" id="{DA6192B8-3D6B-B34A-B3B4-E5397BF597C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9159" y="4639451"/>
            <a:ext cx="2614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8">
            <a:extLst>
              <a:ext uri="{FF2B5EF4-FFF2-40B4-BE49-F238E27FC236}">
                <a16:creationId xmlns:a16="http://schemas.microsoft.com/office/drawing/2014/main" id="{EEE9F0EE-0850-FC47-A3CA-5EE7474F932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9159" y="4791851"/>
            <a:ext cx="2614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Line 9">
            <a:extLst>
              <a:ext uri="{FF2B5EF4-FFF2-40B4-BE49-F238E27FC236}">
                <a16:creationId xmlns:a16="http://schemas.microsoft.com/office/drawing/2014/main" id="{3148823D-7E68-7C4A-AF35-F72B31A6B2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8621" y="4715651"/>
            <a:ext cx="942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10">
            <a:extLst>
              <a:ext uri="{FF2B5EF4-FFF2-40B4-BE49-F238E27FC236}">
                <a16:creationId xmlns:a16="http://schemas.microsoft.com/office/drawing/2014/main" id="{A4265F4B-C01E-2D4C-8EAD-FF2A398BE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771" y="4258451"/>
            <a:ext cx="68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x</a:t>
            </a:r>
          </a:p>
        </p:txBody>
      </p:sp>
      <p:sp>
        <p:nvSpPr>
          <p:cNvPr id="38" name="Text Box 11">
            <a:extLst>
              <a:ext uri="{FF2B5EF4-FFF2-40B4-BE49-F238E27FC236}">
                <a16:creationId xmlns:a16="http://schemas.microsoft.com/office/drawing/2014/main" id="{310FF8A0-6F3C-2147-9694-0BC555BED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971" y="4715651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y</a:t>
            </a:r>
          </a:p>
        </p:txBody>
      </p:sp>
      <p:sp>
        <p:nvSpPr>
          <p:cNvPr id="39" name="AutoShape 13">
            <a:extLst>
              <a:ext uri="{FF2B5EF4-FFF2-40B4-BE49-F238E27FC236}">
                <a16:creationId xmlns:a16="http://schemas.microsoft.com/office/drawing/2014/main" id="{098F33F7-D0A4-4048-B306-C4EFFB2D4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771" y="4487051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AutoShape 14">
            <a:extLst>
              <a:ext uri="{FF2B5EF4-FFF2-40B4-BE49-F238E27FC236}">
                <a16:creationId xmlns:a16="http://schemas.microsoft.com/office/drawing/2014/main" id="{24120F87-8BA6-D74F-A5CE-130C8DAAC430}"/>
              </a:ext>
            </a:extLst>
          </p:cNvPr>
          <p:cNvSpPr>
            <a:spLocks noChangeArrowheads="1"/>
          </p:cNvSpPr>
          <p:nvPr/>
        </p:nvSpPr>
        <p:spPr bwMode="auto">
          <a:xfrm rot="5375821">
            <a:off x="2179234" y="5501463"/>
            <a:ext cx="457200" cy="457200"/>
          </a:xfrm>
          <a:prstGeom prst="flowChartExtra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Oval 15">
            <a:extLst>
              <a:ext uri="{FF2B5EF4-FFF2-40B4-BE49-F238E27FC236}">
                <a16:creationId xmlns:a16="http://schemas.microsoft.com/office/drawing/2014/main" id="{BE1FC5E8-CDBD-D740-8A81-C8F806E7D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6434" y="5625288"/>
            <a:ext cx="179387" cy="17938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Line 16">
            <a:extLst>
              <a:ext uri="{FF2B5EF4-FFF2-40B4-BE49-F238E27FC236}">
                <a16:creationId xmlns:a16="http://schemas.microsoft.com/office/drawing/2014/main" id="{CC87215E-01DF-CA47-8B2B-3A9158E62FF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7734" y="5758638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43" name="Line 17">
            <a:extLst>
              <a:ext uri="{FF2B5EF4-FFF2-40B4-BE49-F238E27FC236}">
                <a16:creationId xmlns:a16="http://schemas.microsoft.com/office/drawing/2014/main" id="{8580483B-2D30-CC4D-9A92-672B94FF664B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6459" y="5701488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44" name="Text Box 18">
            <a:extLst>
              <a:ext uri="{FF2B5EF4-FFF2-40B4-BE49-F238E27FC236}">
                <a16:creationId xmlns:a16="http://schemas.microsoft.com/office/drawing/2014/main" id="{2BCD77E3-4825-C047-947F-845B7DC99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3434" y="5349063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z</a:t>
            </a:r>
          </a:p>
        </p:txBody>
      </p:sp>
      <p:sp>
        <p:nvSpPr>
          <p:cNvPr id="45" name="Text Box 19">
            <a:extLst>
              <a:ext uri="{FF2B5EF4-FFF2-40B4-BE49-F238E27FC236}">
                <a16:creationId xmlns:a16="http://schemas.microsoft.com/office/drawing/2014/main" id="{9110415F-77FA-F046-B2FB-3D0A035EE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2171" y="532525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z’</a:t>
            </a:r>
          </a:p>
        </p:txBody>
      </p:sp>
      <p:sp>
        <p:nvSpPr>
          <p:cNvPr id="46" name="Text Box 20">
            <a:extLst>
              <a:ext uri="{FF2B5EF4-FFF2-40B4-BE49-F238E27FC236}">
                <a16:creationId xmlns:a16="http://schemas.microsoft.com/office/drawing/2014/main" id="{B352F4E4-76B3-7B43-96C3-D0AAB4B76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045" y="3789040"/>
            <a:ext cx="324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 dirty="0">
                <a:solidFill>
                  <a:srgbClr val="3333CC"/>
                </a:solidFill>
                <a:latin typeface="Times New Roman" pitchFamily="18" charset="0"/>
              </a:rPr>
              <a:t>f</a:t>
            </a:r>
            <a:r>
              <a:rPr kumimoji="1" lang="en-US" altLang="zh-CN" sz="2400" dirty="0">
                <a:solidFill>
                  <a:srgbClr val="3333CC"/>
                </a:solidFill>
                <a:latin typeface="Times New Roman" pitchFamily="18" charset="0"/>
              </a:rPr>
              <a:t>(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</a:rPr>
              <a:t>x</a:t>
            </a:r>
            <a:r>
              <a:rPr kumimoji="1" lang="en-US" altLang="zh-CN" sz="2400" dirty="0" err="1">
                <a:solidFill>
                  <a:srgbClr val="3333CC"/>
                </a:solidFill>
                <a:latin typeface="Times New Roman" pitchFamily="18" charset="0"/>
              </a:rPr>
              <a:t>,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</a:rPr>
              <a:t>y</a:t>
            </a:r>
            <a:r>
              <a:rPr kumimoji="1" lang="en-US" altLang="zh-CN" sz="2400" dirty="0" err="1">
                <a:solidFill>
                  <a:srgbClr val="3333CC"/>
                </a:solidFill>
                <a:latin typeface="Times New Roman" pitchFamily="18" charset="0"/>
              </a:rPr>
              <a:t>,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</a:rPr>
              <a:t>z</a:t>
            </a:r>
            <a:r>
              <a:rPr kumimoji="1" lang="en-US" altLang="zh-CN" sz="2400" dirty="0">
                <a:solidFill>
                  <a:srgbClr val="3333CC"/>
                </a:solidFill>
                <a:latin typeface="Times New Roman" pitchFamily="18" charset="0"/>
              </a:rPr>
              <a:t>) = (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</a:rPr>
              <a:t>x</a:t>
            </a:r>
            <a:r>
              <a:rPr kumimoji="1" lang="en-US" altLang="zh-CN" sz="2400" dirty="0" err="1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∧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y</a:t>
            </a:r>
            <a:r>
              <a:rPr kumimoji="1" lang="en-US" altLang="zh-CN" sz="2400" dirty="0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)∨(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y</a:t>
            </a:r>
            <a:r>
              <a:rPr kumimoji="1" lang="en-US" altLang="zh-CN" sz="2400" dirty="0" err="1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∧</a:t>
            </a:r>
            <a:r>
              <a:rPr kumimoji="1" lang="en-US" altLang="zh-CN" sz="2400" i="1" dirty="0" err="1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z</a:t>
            </a:r>
            <a:r>
              <a:rPr kumimoji="1" lang="en-US" altLang="zh-CN" sz="2400" dirty="0">
                <a:solidFill>
                  <a:srgbClr val="3333CC"/>
                </a:solidFill>
                <a:latin typeface="Times New Roman" pitchFamily="18" charset="0"/>
                <a:ea typeface="Arial Unicode MS" pitchFamily="34" charset="-122"/>
                <a:cs typeface="Arial Unicode MS" pitchFamily="34" charset="-122"/>
              </a:rPr>
              <a:t>’)</a:t>
            </a:r>
            <a:endParaRPr kumimoji="1" lang="en-US" altLang="zh-CN" sz="2400" i="1" dirty="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47" name="Line 21">
            <a:extLst>
              <a:ext uri="{FF2B5EF4-FFF2-40B4-BE49-F238E27FC236}">
                <a16:creationId xmlns:a16="http://schemas.microsoft.com/office/drawing/2014/main" id="{0AAA1CFB-BEEC-AA4E-AE47-F70EBEC5C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4159" y="55395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Line 22">
            <a:extLst>
              <a:ext uri="{FF2B5EF4-FFF2-40B4-BE49-F238E27FC236}">
                <a16:creationId xmlns:a16="http://schemas.microsoft.com/office/drawing/2014/main" id="{BC59D5C1-BAFE-C148-99EF-03405F073BD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4809" y="5615763"/>
            <a:ext cx="1714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49" name="Text Box 23">
            <a:extLst>
              <a:ext uri="{FF2B5EF4-FFF2-40B4-BE49-F238E27FC236}">
                <a16:creationId xmlns:a16="http://schemas.microsoft.com/office/drawing/2014/main" id="{F5A9BE8E-DCEF-EC4C-954A-4C33C2E98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5759" y="5615763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y</a:t>
            </a:r>
            <a:r>
              <a:rPr kumimoji="1" lang="en-US" altLang="zh-CN" sz="2000">
                <a:latin typeface="Times New Roman" pitchFamily="18" charset="0"/>
                <a:ea typeface="Arial Unicode MS" pitchFamily="34" charset="-122"/>
                <a:cs typeface="Arial Unicode MS" pitchFamily="34" charset="-122"/>
                <a:sym typeface="Symbol" pitchFamily="18" charset="2"/>
              </a:rPr>
              <a:t>∧</a:t>
            </a:r>
            <a:r>
              <a:rPr kumimoji="1" lang="en-US" altLang="zh-CN" sz="2000" i="1">
                <a:latin typeface="Times New Roman" pitchFamily="18" charset="0"/>
                <a:ea typeface="Arial Unicode MS" pitchFamily="34" charset="-122"/>
                <a:cs typeface="Arial Unicode MS" pitchFamily="34" charset="-122"/>
                <a:sym typeface="Symbol" pitchFamily="18" charset="2"/>
              </a:rPr>
              <a:t>z’</a:t>
            </a:r>
            <a:endParaRPr kumimoji="1" lang="en-US" altLang="zh-CN" sz="2000" i="1">
              <a:latin typeface="Times New Roman" pitchFamily="18" charset="0"/>
            </a:endParaRPr>
          </a:p>
        </p:txBody>
      </p:sp>
      <p:sp>
        <p:nvSpPr>
          <p:cNvPr id="50" name="AutoShape 24">
            <a:extLst>
              <a:ext uri="{FF2B5EF4-FFF2-40B4-BE49-F238E27FC236}">
                <a16:creationId xmlns:a16="http://schemas.microsoft.com/office/drawing/2014/main" id="{19DD3500-50A1-9546-AA24-49A6A4B5E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9959" y="5387163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" name="Line 25">
            <a:extLst>
              <a:ext uri="{FF2B5EF4-FFF2-40B4-BE49-F238E27FC236}">
                <a16:creationId xmlns:a16="http://schemas.microsoft.com/office/drawing/2014/main" id="{9D809954-5DE0-3D4E-AD3B-83653BC094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88921" y="4791851"/>
            <a:ext cx="4763" cy="752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52" name="Oval 26">
            <a:extLst>
              <a:ext uri="{FF2B5EF4-FFF2-40B4-BE49-F238E27FC236}">
                <a16:creationId xmlns:a16="http://schemas.microsoft.com/office/drawing/2014/main" id="{AD293B5B-55F2-FC4F-A354-42536A218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059" y="4758513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" name="Line 27">
            <a:extLst>
              <a:ext uri="{FF2B5EF4-FFF2-40B4-BE49-F238E27FC236}">
                <a16:creationId xmlns:a16="http://schemas.microsoft.com/office/drawing/2014/main" id="{47815F8A-6F9F-FE4B-B1A6-73C57DEA49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0646" y="4715650"/>
            <a:ext cx="0" cy="909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 Diagrams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83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Karnaugh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Map of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468313" y="2349500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Basic positions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971550" y="3141663"/>
            <a:ext cx="1512888" cy="1439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>
            <a:off x="971550" y="3860800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1763713" y="3141663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827088" y="1773238"/>
            <a:ext cx="1512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f</a:t>
            </a: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 </a:t>
            </a: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B</a:t>
            </a:r>
            <a:r>
              <a:rPr lang="en-US" altLang="zh-CN" sz="2800" baseline="-250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sym typeface="Symbol" pitchFamily="18" charset="2"/>
              </a:rPr>
              <a:t></a:t>
            </a: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sym typeface="Symbol" pitchFamily="18" charset="2"/>
              </a:rPr>
              <a:t>B</a:t>
            </a: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1116013" y="328453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00</a:t>
            </a: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1847850" y="3275013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01</a:t>
            </a: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1099404" y="3979864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itchFamily="18" charset="0"/>
              </a:rPr>
              <a:t>10</a:t>
            </a:r>
          </a:p>
        </p:txBody>
      </p:sp>
      <p:sp>
        <p:nvSpPr>
          <p:cNvPr id="94221" name="Text Box 13"/>
          <p:cNvSpPr txBox="1">
            <a:spLocks noChangeArrowheads="1"/>
          </p:cNvSpPr>
          <p:nvPr/>
        </p:nvSpPr>
        <p:spPr bwMode="auto">
          <a:xfrm>
            <a:off x="1887538" y="401478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11</a:t>
            </a:r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611188" y="5373688"/>
            <a:ext cx="2305050" cy="1079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4223" name="Line 15"/>
          <p:cNvSpPr>
            <a:spLocks noChangeShapeType="1"/>
          </p:cNvSpPr>
          <p:nvPr/>
        </p:nvSpPr>
        <p:spPr bwMode="auto">
          <a:xfrm flipV="1">
            <a:off x="625475" y="5929313"/>
            <a:ext cx="2284413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24" name="Line 16"/>
          <p:cNvSpPr>
            <a:spLocks noChangeShapeType="1"/>
          </p:cNvSpPr>
          <p:nvPr/>
        </p:nvSpPr>
        <p:spPr bwMode="auto">
          <a:xfrm>
            <a:off x="1773238" y="5360988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1012825" y="4929188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y’</a:t>
            </a:r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244475" y="5380038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254000" y="5942013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2065338" y="491648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4229" name="Text Box 21"/>
          <p:cNvSpPr txBox="1">
            <a:spLocks noChangeArrowheads="1"/>
          </p:cNvSpPr>
          <p:nvPr/>
        </p:nvSpPr>
        <p:spPr bwMode="auto">
          <a:xfrm>
            <a:off x="755650" y="5445125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y’</a:t>
            </a:r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784225" y="59642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y’</a:t>
            </a:r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1938338" y="5949950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</a:t>
            </a:r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1908175" y="53736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</a:t>
            </a:r>
          </a:p>
        </p:txBody>
      </p:sp>
      <p:sp>
        <p:nvSpPr>
          <p:cNvPr id="94233" name="Line 25"/>
          <p:cNvSpPr>
            <a:spLocks noChangeShapeType="1"/>
          </p:cNvSpPr>
          <p:nvPr/>
        </p:nvSpPr>
        <p:spPr bwMode="auto">
          <a:xfrm>
            <a:off x="3419475" y="1773238"/>
            <a:ext cx="0" cy="4895850"/>
          </a:xfrm>
          <a:prstGeom prst="line">
            <a:avLst/>
          </a:prstGeom>
          <a:noFill/>
          <a:ln w="38100">
            <a:solidFill>
              <a:srgbClr val="FF9900"/>
            </a:solidFill>
            <a:prstDash val="lgDash"/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34" name="Text Box 26"/>
          <p:cNvSpPr txBox="1">
            <a:spLocks noChangeArrowheads="1"/>
          </p:cNvSpPr>
          <p:nvPr/>
        </p:nvSpPr>
        <p:spPr bwMode="auto">
          <a:xfrm>
            <a:off x="3995738" y="1700213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solidFill>
                  <a:srgbClr val="003399"/>
                </a:solidFill>
                <a:latin typeface="Times New Roman" pitchFamily="18" charset="0"/>
              </a:rPr>
              <a:t>f</a:t>
            </a:r>
            <a:r>
              <a:rPr lang="en-US" altLang="zh-CN" sz="2400">
                <a:solidFill>
                  <a:srgbClr val="003399"/>
                </a:solidFill>
                <a:latin typeface="Times New Roman" pitchFamily="18" charset="0"/>
              </a:rPr>
              <a:t>(x,y)=(x’</a:t>
            </a:r>
            <a:r>
              <a:rPr lang="en-US" altLang="zh-CN" sz="2400">
                <a:solidFill>
                  <a:srgbClr val="003399"/>
                </a:solidFill>
                <a:latin typeface="Times New Roman" pitchFamily="18" charset="0"/>
                <a:sym typeface="Symbol" pitchFamily="18" charset="2"/>
              </a:rPr>
              <a:t>y’)(x’y)</a:t>
            </a:r>
            <a:endParaRPr lang="en-US" altLang="zh-CN" sz="2400" i="1">
              <a:solidFill>
                <a:srgbClr val="003399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94235" name="Line 27"/>
          <p:cNvSpPr>
            <a:spLocks noChangeShapeType="1"/>
          </p:cNvSpPr>
          <p:nvPr/>
        </p:nvSpPr>
        <p:spPr bwMode="auto">
          <a:xfrm>
            <a:off x="4572000" y="270827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36" name="Line 28"/>
          <p:cNvSpPr>
            <a:spLocks noChangeShapeType="1"/>
          </p:cNvSpPr>
          <p:nvPr/>
        </p:nvSpPr>
        <p:spPr bwMode="auto">
          <a:xfrm>
            <a:off x="5003800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37" name="Line 29"/>
          <p:cNvSpPr>
            <a:spLocks noChangeShapeType="1"/>
          </p:cNvSpPr>
          <p:nvPr/>
        </p:nvSpPr>
        <p:spPr bwMode="auto">
          <a:xfrm>
            <a:off x="5508625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38" name="Text Box 30"/>
          <p:cNvSpPr txBox="1">
            <a:spLocks noChangeArrowheads="1"/>
          </p:cNvSpPr>
          <p:nvPr/>
        </p:nvSpPr>
        <p:spPr bwMode="auto">
          <a:xfrm>
            <a:off x="4643438" y="2205038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4239" name="Text Box 31"/>
          <p:cNvSpPr txBox="1">
            <a:spLocks noChangeArrowheads="1"/>
          </p:cNvSpPr>
          <p:nvPr/>
        </p:nvSpPr>
        <p:spPr bwMode="auto">
          <a:xfrm>
            <a:off x="5076825" y="22050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4240" name="Text Box 32"/>
          <p:cNvSpPr txBox="1">
            <a:spLocks noChangeArrowheads="1"/>
          </p:cNvSpPr>
          <p:nvPr/>
        </p:nvSpPr>
        <p:spPr bwMode="auto">
          <a:xfrm>
            <a:off x="5651500" y="22050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f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x,y</a:t>
            </a:r>
            <a:r>
              <a:rPr lang="en-US" altLang="zh-CN" sz="2400">
                <a:latin typeface="Times New Roman" pitchFamily="18" charset="0"/>
              </a:rPr>
              <a:t>)</a:t>
            </a:r>
            <a:endParaRPr lang="en-US" altLang="zh-CN" sz="2400" i="1">
              <a:latin typeface="Times New Roman" pitchFamily="18" charset="0"/>
            </a:endParaRPr>
          </a:p>
        </p:txBody>
      </p:sp>
      <p:sp>
        <p:nvSpPr>
          <p:cNvPr id="94241" name="Text Box 33"/>
          <p:cNvSpPr txBox="1">
            <a:spLocks noChangeArrowheads="1"/>
          </p:cNvSpPr>
          <p:nvPr/>
        </p:nvSpPr>
        <p:spPr bwMode="auto">
          <a:xfrm>
            <a:off x="4643438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0 0 1 1</a:t>
            </a:r>
          </a:p>
        </p:txBody>
      </p:sp>
      <p:sp>
        <p:nvSpPr>
          <p:cNvPr id="94242" name="Text Box 34"/>
          <p:cNvSpPr txBox="1">
            <a:spLocks noChangeArrowheads="1"/>
          </p:cNvSpPr>
          <p:nvPr/>
        </p:nvSpPr>
        <p:spPr bwMode="auto">
          <a:xfrm>
            <a:off x="5118100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0 1 0 1</a:t>
            </a:r>
          </a:p>
        </p:txBody>
      </p:sp>
      <p:sp>
        <p:nvSpPr>
          <p:cNvPr id="94243" name="Text Box 35"/>
          <p:cNvSpPr txBox="1">
            <a:spLocks noChangeArrowheads="1"/>
          </p:cNvSpPr>
          <p:nvPr/>
        </p:nvSpPr>
        <p:spPr bwMode="auto">
          <a:xfrm>
            <a:off x="5795963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1 1 0 0</a:t>
            </a:r>
          </a:p>
        </p:txBody>
      </p:sp>
      <p:sp>
        <p:nvSpPr>
          <p:cNvPr id="94244" name="Rectangle 36"/>
          <p:cNvSpPr>
            <a:spLocks noChangeArrowheads="1"/>
          </p:cNvSpPr>
          <p:nvPr/>
        </p:nvSpPr>
        <p:spPr bwMode="auto">
          <a:xfrm>
            <a:off x="5867400" y="4941888"/>
            <a:ext cx="1584325" cy="1582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4245" name="Line 37"/>
          <p:cNvSpPr>
            <a:spLocks noChangeShapeType="1"/>
          </p:cNvSpPr>
          <p:nvPr/>
        </p:nvSpPr>
        <p:spPr bwMode="auto">
          <a:xfrm>
            <a:off x="5873750" y="5735638"/>
            <a:ext cx="1566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6" name="Line 38"/>
          <p:cNvSpPr>
            <a:spLocks noChangeShapeType="1"/>
          </p:cNvSpPr>
          <p:nvPr/>
        </p:nvSpPr>
        <p:spPr bwMode="auto">
          <a:xfrm flipH="1">
            <a:off x="6664325" y="4932363"/>
            <a:ext cx="0" cy="156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4247" name="Text Box 39"/>
          <p:cNvSpPr txBox="1">
            <a:spLocks noChangeArrowheads="1"/>
          </p:cNvSpPr>
          <p:nvPr/>
        </p:nvSpPr>
        <p:spPr bwMode="auto">
          <a:xfrm>
            <a:off x="6011863" y="44672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y’</a:t>
            </a:r>
          </a:p>
        </p:txBody>
      </p:sp>
      <p:sp>
        <p:nvSpPr>
          <p:cNvPr id="94248" name="Text Box 40"/>
          <p:cNvSpPr txBox="1">
            <a:spLocks noChangeArrowheads="1"/>
          </p:cNvSpPr>
          <p:nvPr/>
        </p:nvSpPr>
        <p:spPr bwMode="auto">
          <a:xfrm>
            <a:off x="6796088" y="44608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4249" name="Text Box 41"/>
          <p:cNvSpPr txBox="1">
            <a:spLocks noChangeArrowheads="1"/>
          </p:cNvSpPr>
          <p:nvPr/>
        </p:nvSpPr>
        <p:spPr bwMode="auto">
          <a:xfrm>
            <a:off x="5461000" y="58420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4250" name="Text Box 42"/>
          <p:cNvSpPr txBox="1">
            <a:spLocks noChangeArrowheads="1"/>
          </p:cNvSpPr>
          <p:nvPr/>
        </p:nvSpPr>
        <p:spPr bwMode="auto">
          <a:xfrm>
            <a:off x="5435600" y="5084763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</a:p>
        </p:txBody>
      </p:sp>
      <p:sp>
        <p:nvSpPr>
          <p:cNvPr id="94251" name="Text Box 43"/>
          <p:cNvSpPr txBox="1">
            <a:spLocks noChangeArrowheads="1"/>
          </p:cNvSpPr>
          <p:nvPr/>
        </p:nvSpPr>
        <p:spPr bwMode="auto">
          <a:xfrm>
            <a:off x="6156325" y="51577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4252" name="Text Box 44"/>
          <p:cNvSpPr txBox="1">
            <a:spLocks noChangeArrowheads="1"/>
          </p:cNvSpPr>
          <p:nvPr/>
        </p:nvSpPr>
        <p:spPr bwMode="auto">
          <a:xfrm>
            <a:off x="6156325" y="5876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</a:t>
            </a:r>
          </a:p>
        </p:txBody>
      </p:sp>
      <p:sp>
        <p:nvSpPr>
          <p:cNvPr id="94253" name="Text Box 45"/>
          <p:cNvSpPr txBox="1">
            <a:spLocks noChangeArrowheads="1"/>
          </p:cNvSpPr>
          <p:nvPr/>
        </p:nvSpPr>
        <p:spPr bwMode="auto">
          <a:xfrm>
            <a:off x="6837363" y="58943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</a:t>
            </a:r>
          </a:p>
        </p:txBody>
      </p:sp>
      <p:sp>
        <p:nvSpPr>
          <p:cNvPr id="94254" name="Text Box 46"/>
          <p:cNvSpPr txBox="1">
            <a:spLocks noChangeArrowheads="1"/>
          </p:cNvSpPr>
          <p:nvPr/>
        </p:nvSpPr>
        <p:spPr bwMode="auto">
          <a:xfrm>
            <a:off x="6873875" y="5140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4255" name="WordArt 47"/>
          <p:cNvSpPr>
            <a:spLocks noChangeArrowheads="1" noChangeShapeType="1" noTextEdit="1"/>
          </p:cNvSpPr>
          <p:nvPr/>
        </p:nvSpPr>
        <p:spPr bwMode="auto">
          <a:xfrm rot="289384">
            <a:off x="3479800" y="3951288"/>
            <a:ext cx="2890838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2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10616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隶书"/>
                <a:ea typeface="华文隶书"/>
              </a:rPr>
              <a:t>However,we know </a:t>
            </a:r>
          </a:p>
          <a:p>
            <a:pPr algn="ctr"/>
            <a:r>
              <a:rPr lang="en-US" altLang="zh-CN" sz="2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110616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隶书"/>
                <a:ea typeface="华文隶书"/>
              </a:rPr>
              <a:t>   f(x,y)=x'!</a:t>
            </a:r>
            <a:endParaRPr lang="zh-CN" altLang="en-US" sz="28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110616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隶书"/>
              <a:ea typeface="华文隶书"/>
            </a:endParaRPr>
          </a:p>
        </p:txBody>
      </p:sp>
      <p:sp>
        <p:nvSpPr>
          <p:cNvPr id="94256" name="Rectangle 48"/>
          <p:cNvSpPr>
            <a:spLocks noChangeArrowheads="1"/>
          </p:cNvSpPr>
          <p:nvPr/>
        </p:nvSpPr>
        <p:spPr bwMode="auto">
          <a:xfrm>
            <a:off x="5940425" y="5084763"/>
            <a:ext cx="1439863" cy="576262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33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55" grpId="0" animBg="1"/>
      <p:bldP spid="9425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Simplifying Using </a:t>
            </a:r>
            <a:r>
              <a:rPr lang="en-US" altLang="zh-CN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Karnaugh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Map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468313" y="2349500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Basic positions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971550" y="3141663"/>
            <a:ext cx="1512888" cy="1439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61" name="Line 5"/>
          <p:cNvSpPr>
            <a:spLocks noChangeShapeType="1"/>
          </p:cNvSpPr>
          <p:nvPr/>
        </p:nvSpPr>
        <p:spPr bwMode="auto">
          <a:xfrm>
            <a:off x="971550" y="3860800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62" name="Line 6"/>
          <p:cNvSpPr>
            <a:spLocks noChangeShapeType="1"/>
          </p:cNvSpPr>
          <p:nvPr/>
        </p:nvSpPr>
        <p:spPr bwMode="auto">
          <a:xfrm>
            <a:off x="1763713" y="3141663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827088" y="1773238"/>
            <a:ext cx="1512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f</a:t>
            </a: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 </a:t>
            </a: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B</a:t>
            </a:r>
            <a:r>
              <a:rPr lang="en-US" altLang="zh-CN" sz="2800" baseline="-250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sym typeface="Symbol" pitchFamily="18" charset="2"/>
              </a:rPr>
              <a:t></a:t>
            </a:r>
            <a:r>
              <a:rPr lang="en-US" altLang="zh-CN" sz="2800" i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  <a:sym typeface="Symbol" pitchFamily="18" charset="2"/>
              </a:rPr>
              <a:t>B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1116013" y="328453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00</a:t>
            </a:r>
          </a:p>
        </p:txBody>
      </p:sp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1847850" y="3275013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01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1887538" y="401478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11</a:t>
            </a:r>
          </a:p>
        </p:txBody>
      </p:sp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611188" y="5373688"/>
            <a:ext cx="2305050" cy="1079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69" name="Line 13"/>
          <p:cNvSpPr>
            <a:spLocks noChangeShapeType="1"/>
          </p:cNvSpPr>
          <p:nvPr/>
        </p:nvSpPr>
        <p:spPr bwMode="auto">
          <a:xfrm flipV="1">
            <a:off x="625475" y="5929313"/>
            <a:ext cx="2284413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70" name="Line 14"/>
          <p:cNvSpPr>
            <a:spLocks noChangeShapeType="1"/>
          </p:cNvSpPr>
          <p:nvPr/>
        </p:nvSpPr>
        <p:spPr bwMode="auto">
          <a:xfrm>
            <a:off x="1773238" y="5360988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71" name="Text Box 15"/>
          <p:cNvSpPr txBox="1">
            <a:spLocks noChangeArrowheads="1"/>
          </p:cNvSpPr>
          <p:nvPr/>
        </p:nvSpPr>
        <p:spPr bwMode="auto">
          <a:xfrm>
            <a:off x="1012825" y="4929188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y’</a:t>
            </a:r>
          </a:p>
        </p:txBody>
      </p:sp>
      <p:sp>
        <p:nvSpPr>
          <p:cNvPr id="96272" name="Text Box 16"/>
          <p:cNvSpPr txBox="1">
            <a:spLocks noChangeArrowheads="1"/>
          </p:cNvSpPr>
          <p:nvPr/>
        </p:nvSpPr>
        <p:spPr bwMode="auto">
          <a:xfrm>
            <a:off x="244475" y="5380038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</a:p>
        </p:txBody>
      </p:sp>
      <p:sp>
        <p:nvSpPr>
          <p:cNvPr id="96273" name="Text Box 17"/>
          <p:cNvSpPr txBox="1">
            <a:spLocks noChangeArrowheads="1"/>
          </p:cNvSpPr>
          <p:nvPr/>
        </p:nvSpPr>
        <p:spPr bwMode="auto">
          <a:xfrm>
            <a:off x="254000" y="5942013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6274" name="Text Box 18"/>
          <p:cNvSpPr txBox="1">
            <a:spLocks noChangeArrowheads="1"/>
          </p:cNvSpPr>
          <p:nvPr/>
        </p:nvSpPr>
        <p:spPr bwMode="auto">
          <a:xfrm>
            <a:off x="2065338" y="491648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6275" name="Text Box 19"/>
          <p:cNvSpPr txBox="1">
            <a:spLocks noChangeArrowheads="1"/>
          </p:cNvSpPr>
          <p:nvPr/>
        </p:nvSpPr>
        <p:spPr bwMode="auto">
          <a:xfrm>
            <a:off x="755650" y="5445125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y’</a:t>
            </a:r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784225" y="59642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y’</a:t>
            </a: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1938338" y="5949950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</a:t>
            </a: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1908175" y="53736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y</a:t>
            </a:r>
          </a:p>
        </p:txBody>
      </p:sp>
      <p:sp>
        <p:nvSpPr>
          <p:cNvPr id="96279" name="Line 23"/>
          <p:cNvSpPr>
            <a:spLocks noChangeShapeType="1"/>
          </p:cNvSpPr>
          <p:nvPr/>
        </p:nvSpPr>
        <p:spPr bwMode="auto">
          <a:xfrm>
            <a:off x="3419475" y="1773238"/>
            <a:ext cx="0" cy="4895850"/>
          </a:xfrm>
          <a:prstGeom prst="line">
            <a:avLst/>
          </a:prstGeom>
          <a:noFill/>
          <a:ln w="38100">
            <a:solidFill>
              <a:srgbClr val="FF9900"/>
            </a:solidFill>
            <a:prstDash val="lgDash"/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80" name="Text Box 24"/>
          <p:cNvSpPr txBox="1">
            <a:spLocks noChangeArrowheads="1"/>
          </p:cNvSpPr>
          <p:nvPr/>
        </p:nvSpPr>
        <p:spPr bwMode="auto">
          <a:xfrm>
            <a:off x="3995738" y="1700213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solidFill>
                  <a:srgbClr val="003399"/>
                </a:solidFill>
                <a:latin typeface="Times New Roman" pitchFamily="18" charset="0"/>
              </a:rPr>
              <a:t>f</a:t>
            </a:r>
            <a:r>
              <a:rPr lang="en-US" altLang="zh-CN" sz="2400">
                <a:solidFill>
                  <a:srgbClr val="003399"/>
                </a:solidFill>
                <a:latin typeface="Times New Roman" pitchFamily="18" charset="0"/>
              </a:rPr>
              <a:t>(x,y)=(x’</a:t>
            </a:r>
            <a:r>
              <a:rPr lang="en-US" altLang="zh-CN" sz="2400">
                <a:solidFill>
                  <a:srgbClr val="003399"/>
                </a:solidFill>
                <a:latin typeface="Times New Roman" pitchFamily="18" charset="0"/>
                <a:sym typeface="Symbol" pitchFamily="18" charset="2"/>
              </a:rPr>
              <a:t>y’)(x’y)(xy’)</a:t>
            </a:r>
          </a:p>
        </p:txBody>
      </p:sp>
      <p:sp>
        <p:nvSpPr>
          <p:cNvPr id="96281" name="Line 25"/>
          <p:cNvSpPr>
            <a:spLocks noChangeShapeType="1"/>
          </p:cNvSpPr>
          <p:nvPr/>
        </p:nvSpPr>
        <p:spPr bwMode="auto">
          <a:xfrm>
            <a:off x="4572000" y="270827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82" name="Line 26"/>
          <p:cNvSpPr>
            <a:spLocks noChangeShapeType="1"/>
          </p:cNvSpPr>
          <p:nvPr/>
        </p:nvSpPr>
        <p:spPr bwMode="auto">
          <a:xfrm>
            <a:off x="5003800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83" name="Line 27"/>
          <p:cNvSpPr>
            <a:spLocks noChangeShapeType="1"/>
          </p:cNvSpPr>
          <p:nvPr/>
        </p:nvSpPr>
        <p:spPr bwMode="auto">
          <a:xfrm>
            <a:off x="5508625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4643438" y="2205038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5076825" y="22050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6286" name="Text Box 30"/>
          <p:cNvSpPr txBox="1">
            <a:spLocks noChangeArrowheads="1"/>
          </p:cNvSpPr>
          <p:nvPr/>
        </p:nvSpPr>
        <p:spPr bwMode="auto">
          <a:xfrm>
            <a:off x="5651500" y="22050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f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x,y</a:t>
            </a:r>
            <a:r>
              <a:rPr lang="en-US" altLang="zh-CN" sz="2400">
                <a:latin typeface="Times New Roman" pitchFamily="18" charset="0"/>
              </a:rPr>
              <a:t>)</a:t>
            </a:r>
            <a:endParaRPr lang="en-US" altLang="zh-CN" sz="2400" i="1">
              <a:latin typeface="Times New Roman" pitchFamily="18" charset="0"/>
            </a:endParaRPr>
          </a:p>
        </p:txBody>
      </p:sp>
      <p:sp>
        <p:nvSpPr>
          <p:cNvPr id="96287" name="Text Box 31"/>
          <p:cNvSpPr txBox="1">
            <a:spLocks noChangeArrowheads="1"/>
          </p:cNvSpPr>
          <p:nvPr/>
        </p:nvSpPr>
        <p:spPr bwMode="auto">
          <a:xfrm>
            <a:off x="4643438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0 0 1 1</a:t>
            </a:r>
          </a:p>
        </p:txBody>
      </p:sp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5118100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0 1 0 1</a:t>
            </a: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5795963" y="2708275"/>
            <a:ext cx="431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latin typeface="Times New Roman" pitchFamily="18" charset="0"/>
              </a:rPr>
              <a:t>1 1 1 0</a:t>
            </a:r>
          </a:p>
        </p:txBody>
      </p:sp>
      <p:sp>
        <p:nvSpPr>
          <p:cNvPr id="96290" name="Rectangle 34"/>
          <p:cNvSpPr>
            <a:spLocks noChangeArrowheads="1"/>
          </p:cNvSpPr>
          <p:nvPr/>
        </p:nvSpPr>
        <p:spPr bwMode="auto">
          <a:xfrm>
            <a:off x="5867400" y="4941888"/>
            <a:ext cx="1584325" cy="1582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291" name="Line 35"/>
          <p:cNvSpPr>
            <a:spLocks noChangeShapeType="1"/>
          </p:cNvSpPr>
          <p:nvPr/>
        </p:nvSpPr>
        <p:spPr bwMode="auto">
          <a:xfrm>
            <a:off x="5873750" y="5735638"/>
            <a:ext cx="1566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92" name="Line 36"/>
          <p:cNvSpPr>
            <a:spLocks noChangeShapeType="1"/>
          </p:cNvSpPr>
          <p:nvPr/>
        </p:nvSpPr>
        <p:spPr bwMode="auto">
          <a:xfrm flipH="1">
            <a:off x="6664325" y="4932363"/>
            <a:ext cx="0" cy="156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6293" name="Text Box 37"/>
          <p:cNvSpPr txBox="1">
            <a:spLocks noChangeArrowheads="1"/>
          </p:cNvSpPr>
          <p:nvPr/>
        </p:nvSpPr>
        <p:spPr bwMode="auto">
          <a:xfrm>
            <a:off x="6011863" y="44672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y’</a:t>
            </a:r>
          </a:p>
        </p:txBody>
      </p:sp>
      <p:sp>
        <p:nvSpPr>
          <p:cNvPr id="96294" name="Text Box 38"/>
          <p:cNvSpPr txBox="1">
            <a:spLocks noChangeArrowheads="1"/>
          </p:cNvSpPr>
          <p:nvPr/>
        </p:nvSpPr>
        <p:spPr bwMode="auto">
          <a:xfrm>
            <a:off x="6796088" y="44608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y</a:t>
            </a:r>
          </a:p>
        </p:txBody>
      </p:sp>
      <p:sp>
        <p:nvSpPr>
          <p:cNvPr id="96295" name="Text Box 39"/>
          <p:cNvSpPr txBox="1">
            <a:spLocks noChangeArrowheads="1"/>
          </p:cNvSpPr>
          <p:nvPr/>
        </p:nvSpPr>
        <p:spPr bwMode="auto">
          <a:xfrm>
            <a:off x="5461000" y="58420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</a:t>
            </a:r>
          </a:p>
        </p:txBody>
      </p:sp>
      <p:sp>
        <p:nvSpPr>
          <p:cNvPr id="96296" name="Text Box 40"/>
          <p:cNvSpPr txBox="1">
            <a:spLocks noChangeArrowheads="1"/>
          </p:cNvSpPr>
          <p:nvPr/>
        </p:nvSpPr>
        <p:spPr bwMode="auto">
          <a:xfrm>
            <a:off x="5435600" y="5084763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x’</a:t>
            </a:r>
          </a:p>
        </p:txBody>
      </p:sp>
      <p:sp>
        <p:nvSpPr>
          <p:cNvPr id="96297" name="Text Box 41"/>
          <p:cNvSpPr txBox="1">
            <a:spLocks noChangeArrowheads="1"/>
          </p:cNvSpPr>
          <p:nvPr/>
        </p:nvSpPr>
        <p:spPr bwMode="auto">
          <a:xfrm>
            <a:off x="6156325" y="515778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6298" name="Text Box 42"/>
          <p:cNvSpPr txBox="1">
            <a:spLocks noChangeArrowheads="1"/>
          </p:cNvSpPr>
          <p:nvPr/>
        </p:nvSpPr>
        <p:spPr bwMode="auto">
          <a:xfrm>
            <a:off x="6156325" y="5876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6299" name="Text Box 43"/>
          <p:cNvSpPr txBox="1">
            <a:spLocks noChangeArrowheads="1"/>
          </p:cNvSpPr>
          <p:nvPr/>
        </p:nvSpPr>
        <p:spPr bwMode="auto">
          <a:xfrm>
            <a:off x="6837363" y="58943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</a:t>
            </a:r>
          </a:p>
        </p:txBody>
      </p:sp>
      <p:sp>
        <p:nvSpPr>
          <p:cNvPr id="96300" name="Text Box 44"/>
          <p:cNvSpPr txBox="1">
            <a:spLocks noChangeArrowheads="1"/>
          </p:cNvSpPr>
          <p:nvPr/>
        </p:nvSpPr>
        <p:spPr bwMode="auto">
          <a:xfrm>
            <a:off x="6873875" y="5140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6302" name="Rectangle 46"/>
          <p:cNvSpPr>
            <a:spLocks noChangeArrowheads="1"/>
          </p:cNvSpPr>
          <p:nvPr/>
        </p:nvSpPr>
        <p:spPr bwMode="auto">
          <a:xfrm>
            <a:off x="5940425" y="5084763"/>
            <a:ext cx="1439863" cy="576262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303" name="Rectangle 47"/>
          <p:cNvSpPr>
            <a:spLocks noChangeArrowheads="1"/>
          </p:cNvSpPr>
          <p:nvPr/>
        </p:nvSpPr>
        <p:spPr bwMode="auto">
          <a:xfrm>
            <a:off x="6011863" y="5013325"/>
            <a:ext cx="576262" cy="1439863"/>
          </a:xfrm>
          <a:prstGeom prst="rect">
            <a:avLst/>
          </a:prstGeom>
          <a:noFill/>
          <a:ln w="57150" cmpd="thinThick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6304" name="Text Box 48"/>
          <p:cNvSpPr txBox="1">
            <a:spLocks noChangeArrowheads="1"/>
          </p:cNvSpPr>
          <p:nvPr/>
        </p:nvSpPr>
        <p:spPr bwMode="auto">
          <a:xfrm>
            <a:off x="3708400" y="4076700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>
                <a:solidFill>
                  <a:srgbClr val="CC3300"/>
                </a:solidFill>
                <a:latin typeface="Times New Roman" pitchFamily="18" charset="0"/>
              </a:rPr>
              <a:t>f</a:t>
            </a:r>
            <a:r>
              <a:rPr lang="en-US" altLang="zh-CN" sz="2800" b="1">
                <a:solidFill>
                  <a:srgbClr val="CC3300"/>
                </a:solidFill>
                <a:latin typeface="Times New Roman" pitchFamily="18" charset="0"/>
              </a:rPr>
              <a:t>(</a:t>
            </a:r>
            <a:r>
              <a:rPr lang="en-US" altLang="zh-CN" sz="2800" b="1" i="1">
                <a:solidFill>
                  <a:srgbClr val="CC3300"/>
                </a:solidFill>
                <a:latin typeface="Times New Roman" pitchFamily="18" charset="0"/>
              </a:rPr>
              <a:t>x</a:t>
            </a:r>
            <a:r>
              <a:rPr lang="en-US" altLang="zh-CN" sz="2800" b="1">
                <a:solidFill>
                  <a:srgbClr val="CC3300"/>
                </a:solidFill>
                <a:latin typeface="Times New Roman" pitchFamily="18" charset="0"/>
              </a:rPr>
              <a:t>,</a:t>
            </a:r>
            <a:r>
              <a:rPr lang="en-US" altLang="zh-CN" sz="2800" b="1" i="1">
                <a:solidFill>
                  <a:srgbClr val="CC3300"/>
                </a:solidFill>
                <a:latin typeface="Times New Roman" pitchFamily="18" charset="0"/>
              </a:rPr>
              <a:t>y</a:t>
            </a:r>
            <a:r>
              <a:rPr lang="en-US" altLang="zh-CN" sz="2800" b="1">
                <a:solidFill>
                  <a:srgbClr val="CC3300"/>
                </a:solidFill>
                <a:latin typeface="Times New Roman" pitchFamily="18" charset="0"/>
              </a:rPr>
              <a:t>) = </a:t>
            </a:r>
            <a:r>
              <a:rPr lang="en-US" altLang="zh-CN" sz="2800" b="1" i="1">
                <a:solidFill>
                  <a:srgbClr val="CC3300"/>
                </a:solidFill>
                <a:latin typeface="Times New Roman" pitchFamily="18" charset="0"/>
              </a:rPr>
              <a:t>x’ </a:t>
            </a:r>
            <a:r>
              <a:rPr lang="en-US" altLang="zh-CN" sz="2800" b="1">
                <a:solidFill>
                  <a:srgbClr val="CC3300"/>
                </a:solidFill>
                <a:latin typeface="Times New Roman" pitchFamily="18" charset="0"/>
                <a:sym typeface="Symbol" pitchFamily="18" charset="2"/>
              </a:rPr>
              <a:t> </a:t>
            </a:r>
            <a:r>
              <a:rPr lang="en-US" altLang="zh-CN" sz="2800" b="1" i="1">
                <a:solidFill>
                  <a:srgbClr val="CC3300"/>
                </a:solidFill>
                <a:latin typeface="Times New Roman" pitchFamily="18" charset="0"/>
                <a:sym typeface="Symbol" pitchFamily="18" charset="2"/>
              </a:rPr>
              <a:t>y </a:t>
            </a:r>
            <a:r>
              <a:rPr lang="en-US" altLang="zh-CN" sz="2800" b="1">
                <a:solidFill>
                  <a:srgbClr val="CC3300"/>
                </a:solidFill>
                <a:latin typeface="Times New Roman" pitchFamily="18" charset="0"/>
                <a:sym typeface="Symbol" pitchFamily="18" charset="2"/>
              </a:rPr>
              <a:t>’</a:t>
            </a:r>
          </a:p>
        </p:txBody>
      </p:sp>
      <p:sp>
        <p:nvSpPr>
          <p:cNvPr id="48" name="Text Box 12">
            <a:extLst>
              <a:ext uri="{FF2B5EF4-FFF2-40B4-BE49-F238E27FC236}">
                <a16:creationId xmlns:a16="http://schemas.microsoft.com/office/drawing/2014/main" id="{DA72D2BD-E2F1-404A-9997-A297837AE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9404" y="3979864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6049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02" grpId="0" animBg="1"/>
      <p:bldP spid="96303" grpId="0" animBg="1"/>
      <p:bldP spid="963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255" y="1700808"/>
            <a:ext cx="6697662" cy="415925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：布尔代数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/>
              <a:t>内容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：有限布尔代数表示定理</a:t>
            </a:r>
            <a:endParaRPr lang="en-US" altLang="zh-CN" sz="3200" b="1" dirty="0"/>
          </a:p>
        </p:txBody>
      </p:sp>
      <p:sp>
        <p:nvSpPr>
          <p:cNvPr id="6149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61D82B2-627F-284D-B489-0D75F3C54DEE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240074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41" name="Rectangle 61"/>
          <p:cNvSpPr>
            <a:spLocks noChangeArrowheads="1"/>
          </p:cNvSpPr>
          <p:nvPr/>
        </p:nvSpPr>
        <p:spPr bwMode="auto">
          <a:xfrm>
            <a:off x="3379788" y="4202113"/>
            <a:ext cx="2592387" cy="1800225"/>
          </a:xfrm>
          <a:prstGeom prst="rect">
            <a:avLst/>
          </a:prstGeom>
          <a:solidFill>
            <a:srgbClr val="99CC00">
              <a:alpha val="57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39" name="Rectangle 59"/>
          <p:cNvSpPr>
            <a:spLocks noChangeArrowheads="1"/>
          </p:cNvSpPr>
          <p:nvPr/>
        </p:nvSpPr>
        <p:spPr bwMode="auto">
          <a:xfrm>
            <a:off x="5037138" y="3843338"/>
            <a:ext cx="2232025" cy="1871662"/>
          </a:xfrm>
          <a:prstGeom prst="rect">
            <a:avLst/>
          </a:prstGeom>
          <a:solidFill>
            <a:srgbClr val="FFCC00">
              <a:alpha val="4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37" name="Rectangle 57"/>
          <p:cNvSpPr>
            <a:spLocks noChangeArrowheads="1"/>
          </p:cNvSpPr>
          <p:nvPr/>
        </p:nvSpPr>
        <p:spPr bwMode="auto">
          <a:xfrm>
            <a:off x="2228850" y="3843338"/>
            <a:ext cx="2232025" cy="1871662"/>
          </a:xfrm>
          <a:prstGeom prst="rect">
            <a:avLst/>
          </a:prstGeom>
          <a:solidFill>
            <a:srgbClr val="FFCC00">
              <a:alpha val="4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36" name="Rectangle 56"/>
          <p:cNvSpPr>
            <a:spLocks noChangeArrowheads="1"/>
          </p:cNvSpPr>
          <p:nvPr/>
        </p:nvSpPr>
        <p:spPr bwMode="auto">
          <a:xfrm>
            <a:off x="1147763" y="5138738"/>
            <a:ext cx="6769100" cy="360362"/>
          </a:xfrm>
          <a:prstGeom prst="rect">
            <a:avLst/>
          </a:prstGeom>
          <a:solidFill>
            <a:srgbClr val="00CCFF">
              <a:alpha val="1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35" name="Rectangle 55"/>
          <p:cNvSpPr>
            <a:spLocks noChangeArrowheads="1"/>
          </p:cNvSpPr>
          <p:nvPr/>
        </p:nvSpPr>
        <p:spPr bwMode="auto">
          <a:xfrm>
            <a:off x="1147763" y="4491038"/>
            <a:ext cx="6769100" cy="503237"/>
          </a:xfrm>
          <a:prstGeom prst="rect">
            <a:avLst/>
          </a:prstGeom>
          <a:solidFill>
            <a:srgbClr val="FF0000">
              <a:alpha val="1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Karnaugh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Map with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1908175" y="2276475"/>
            <a:ext cx="5616575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286" name="Line 6"/>
          <p:cNvSpPr>
            <a:spLocks noChangeShapeType="1"/>
          </p:cNvSpPr>
          <p:nvPr/>
        </p:nvSpPr>
        <p:spPr bwMode="auto">
          <a:xfrm>
            <a:off x="4716463" y="22764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287" name="Line 7"/>
          <p:cNvSpPr>
            <a:spLocks noChangeShapeType="1"/>
          </p:cNvSpPr>
          <p:nvPr/>
        </p:nvSpPr>
        <p:spPr bwMode="auto">
          <a:xfrm>
            <a:off x="3276600" y="22764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288" name="Line 8"/>
          <p:cNvSpPr>
            <a:spLocks noChangeShapeType="1"/>
          </p:cNvSpPr>
          <p:nvPr/>
        </p:nvSpPr>
        <p:spPr bwMode="auto">
          <a:xfrm>
            <a:off x="6156325" y="22764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2197100" y="1773238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00</a:t>
            </a:r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3646488" y="1733550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01</a:t>
            </a:r>
          </a:p>
        </p:txBody>
      </p:sp>
      <p:sp>
        <p:nvSpPr>
          <p:cNvPr id="97291" name="Text Box 11"/>
          <p:cNvSpPr txBox="1">
            <a:spLocks noChangeArrowheads="1"/>
          </p:cNvSpPr>
          <p:nvPr/>
        </p:nvSpPr>
        <p:spPr bwMode="auto">
          <a:xfrm>
            <a:off x="6535738" y="1760538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10</a:t>
            </a: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5145088" y="1770063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11</a:t>
            </a:r>
          </a:p>
        </p:txBody>
      </p:sp>
      <p:sp>
        <p:nvSpPr>
          <p:cNvPr id="97293" name="Line 13"/>
          <p:cNvSpPr>
            <a:spLocks noChangeShapeType="1"/>
          </p:cNvSpPr>
          <p:nvPr/>
        </p:nvSpPr>
        <p:spPr bwMode="auto">
          <a:xfrm flipV="1">
            <a:off x="1908175" y="2867025"/>
            <a:ext cx="5613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294" name="Text Box 14"/>
          <p:cNvSpPr txBox="1">
            <a:spLocks noChangeArrowheads="1"/>
          </p:cNvSpPr>
          <p:nvPr/>
        </p:nvSpPr>
        <p:spPr bwMode="auto">
          <a:xfrm>
            <a:off x="1387475" y="23193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</a:t>
            </a:r>
          </a:p>
        </p:txBody>
      </p:sp>
      <p:sp>
        <p:nvSpPr>
          <p:cNvPr id="97295" name="Text Box 15"/>
          <p:cNvSpPr txBox="1">
            <a:spLocks noChangeArrowheads="1"/>
          </p:cNvSpPr>
          <p:nvPr/>
        </p:nvSpPr>
        <p:spPr bwMode="auto">
          <a:xfrm>
            <a:off x="1404938" y="28527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</a:t>
            </a:r>
          </a:p>
        </p:txBody>
      </p:sp>
      <p:sp>
        <p:nvSpPr>
          <p:cNvPr id="97296" name="Text Box 16"/>
          <p:cNvSpPr txBox="1">
            <a:spLocks noChangeArrowheads="1"/>
          </p:cNvSpPr>
          <p:nvPr/>
        </p:nvSpPr>
        <p:spPr bwMode="auto">
          <a:xfrm>
            <a:off x="2149475" y="2333625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0 0 0 </a:t>
            </a:r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2116138" y="2879725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1 0 0 </a:t>
            </a:r>
          </a:p>
        </p:txBody>
      </p:sp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6446838" y="2336800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0 1 0</a:t>
            </a:r>
          </a:p>
        </p:txBody>
      </p:sp>
      <p:sp>
        <p:nvSpPr>
          <p:cNvPr id="97299" name="Text Box 19"/>
          <p:cNvSpPr txBox="1">
            <a:spLocks noChangeArrowheads="1"/>
          </p:cNvSpPr>
          <p:nvPr/>
        </p:nvSpPr>
        <p:spPr bwMode="auto">
          <a:xfrm>
            <a:off x="3563938" y="2924175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1 0 1 </a:t>
            </a:r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3552825" y="231140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0 0 1 </a:t>
            </a:r>
          </a:p>
        </p:txBody>
      </p:sp>
      <p:sp>
        <p:nvSpPr>
          <p:cNvPr id="97301" name="Text Box 21"/>
          <p:cNvSpPr txBox="1">
            <a:spLocks noChangeArrowheads="1"/>
          </p:cNvSpPr>
          <p:nvPr/>
        </p:nvSpPr>
        <p:spPr bwMode="auto">
          <a:xfrm>
            <a:off x="5030788" y="2317750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0 1 1 </a:t>
            </a:r>
          </a:p>
        </p:txBody>
      </p:sp>
      <p:sp>
        <p:nvSpPr>
          <p:cNvPr id="97302" name="Text Box 22"/>
          <p:cNvSpPr txBox="1">
            <a:spLocks noChangeArrowheads="1"/>
          </p:cNvSpPr>
          <p:nvPr/>
        </p:nvSpPr>
        <p:spPr bwMode="auto">
          <a:xfrm>
            <a:off x="5024438" y="2908300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1 1 1 </a:t>
            </a:r>
          </a:p>
        </p:txBody>
      </p:sp>
      <p:sp>
        <p:nvSpPr>
          <p:cNvPr id="97303" name="Text Box 23"/>
          <p:cNvSpPr txBox="1">
            <a:spLocks noChangeArrowheads="1"/>
          </p:cNvSpPr>
          <p:nvPr/>
        </p:nvSpPr>
        <p:spPr bwMode="auto">
          <a:xfrm>
            <a:off x="6424613" y="2909888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1 1 0 </a:t>
            </a:r>
          </a:p>
        </p:txBody>
      </p:sp>
      <p:sp>
        <p:nvSpPr>
          <p:cNvPr id="97304" name="Rectangle 24"/>
          <p:cNvSpPr>
            <a:spLocks noChangeArrowheads="1"/>
          </p:cNvSpPr>
          <p:nvPr/>
        </p:nvSpPr>
        <p:spPr bwMode="auto">
          <a:xfrm>
            <a:off x="1878013" y="4437063"/>
            <a:ext cx="5616575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7305" name="Line 25"/>
          <p:cNvSpPr>
            <a:spLocks noChangeShapeType="1"/>
          </p:cNvSpPr>
          <p:nvPr/>
        </p:nvSpPr>
        <p:spPr bwMode="auto">
          <a:xfrm>
            <a:off x="4686300" y="44370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306" name="Line 26"/>
          <p:cNvSpPr>
            <a:spLocks noChangeShapeType="1"/>
          </p:cNvSpPr>
          <p:nvPr/>
        </p:nvSpPr>
        <p:spPr bwMode="auto">
          <a:xfrm>
            <a:off x="3246438" y="44370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307" name="Line 27"/>
          <p:cNvSpPr>
            <a:spLocks noChangeShapeType="1"/>
          </p:cNvSpPr>
          <p:nvPr/>
        </p:nvSpPr>
        <p:spPr bwMode="auto">
          <a:xfrm>
            <a:off x="6126163" y="44370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312" name="Line 32"/>
          <p:cNvSpPr>
            <a:spLocks noChangeShapeType="1"/>
          </p:cNvSpPr>
          <p:nvPr/>
        </p:nvSpPr>
        <p:spPr bwMode="auto">
          <a:xfrm flipV="1">
            <a:off x="1878013" y="5027613"/>
            <a:ext cx="56134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313" name="Text Box 33"/>
          <p:cNvSpPr txBox="1">
            <a:spLocks noChangeArrowheads="1"/>
          </p:cNvSpPr>
          <p:nvPr/>
        </p:nvSpPr>
        <p:spPr bwMode="auto">
          <a:xfrm>
            <a:off x="1357313" y="44799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x’</a:t>
            </a:r>
          </a:p>
        </p:txBody>
      </p:sp>
      <p:sp>
        <p:nvSpPr>
          <p:cNvPr id="97314" name="Text Box 34"/>
          <p:cNvSpPr txBox="1">
            <a:spLocks noChangeArrowheads="1"/>
          </p:cNvSpPr>
          <p:nvPr/>
        </p:nvSpPr>
        <p:spPr bwMode="auto">
          <a:xfrm>
            <a:off x="1374775" y="50133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1939925" y="4491038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3" name="Text Box 43"/>
          <p:cNvSpPr txBox="1">
            <a:spLocks noChangeArrowheads="1"/>
          </p:cNvSpPr>
          <p:nvPr/>
        </p:nvSpPr>
        <p:spPr bwMode="auto">
          <a:xfrm>
            <a:off x="3471863" y="508000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4" name="Text Box 44"/>
          <p:cNvSpPr txBox="1">
            <a:spLocks noChangeArrowheads="1"/>
          </p:cNvSpPr>
          <p:nvPr/>
        </p:nvSpPr>
        <p:spPr bwMode="auto">
          <a:xfrm>
            <a:off x="1970088" y="5048250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5" name="Text Box 45"/>
          <p:cNvSpPr txBox="1">
            <a:spLocks noChangeArrowheads="1"/>
          </p:cNvSpPr>
          <p:nvPr/>
        </p:nvSpPr>
        <p:spPr bwMode="auto">
          <a:xfrm>
            <a:off x="3390900" y="4502150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6" name="Text Box 46"/>
          <p:cNvSpPr txBox="1">
            <a:spLocks noChangeArrowheads="1"/>
          </p:cNvSpPr>
          <p:nvPr/>
        </p:nvSpPr>
        <p:spPr bwMode="auto">
          <a:xfrm>
            <a:off x="4922838" y="4510088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7" name="Text Box 47"/>
          <p:cNvSpPr txBox="1">
            <a:spLocks noChangeArrowheads="1"/>
          </p:cNvSpPr>
          <p:nvPr/>
        </p:nvSpPr>
        <p:spPr bwMode="auto">
          <a:xfrm>
            <a:off x="4932363" y="5084763"/>
            <a:ext cx="1258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8" name="Text Box 48"/>
          <p:cNvSpPr txBox="1">
            <a:spLocks noChangeArrowheads="1"/>
          </p:cNvSpPr>
          <p:nvPr/>
        </p:nvSpPr>
        <p:spPr bwMode="auto">
          <a:xfrm>
            <a:off x="6242050" y="4497388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29" name="Text Box 49"/>
          <p:cNvSpPr txBox="1">
            <a:spLocks noChangeArrowheads="1"/>
          </p:cNvSpPr>
          <p:nvPr/>
        </p:nvSpPr>
        <p:spPr bwMode="auto">
          <a:xfrm>
            <a:off x="6372225" y="5067300"/>
            <a:ext cx="125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30" name="Text Box 50"/>
          <p:cNvSpPr txBox="1">
            <a:spLocks noChangeArrowheads="1"/>
          </p:cNvSpPr>
          <p:nvPr/>
        </p:nvSpPr>
        <p:spPr bwMode="auto">
          <a:xfrm>
            <a:off x="6453188" y="3975100"/>
            <a:ext cx="78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31" name="Text Box 51"/>
          <p:cNvSpPr txBox="1">
            <a:spLocks noChangeArrowheads="1"/>
          </p:cNvSpPr>
          <p:nvPr/>
        </p:nvSpPr>
        <p:spPr bwMode="auto">
          <a:xfrm>
            <a:off x="5116513" y="3970338"/>
            <a:ext cx="785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32" name="Text Box 52"/>
          <p:cNvSpPr txBox="1">
            <a:spLocks noChangeArrowheads="1"/>
          </p:cNvSpPr>
          <p:nvPr/>
        </p:nvSpPr>
        <p:spPr bwMode="auto">
          <a:xfrm>
            <a:off x="3643313" y="3962400"/>
            <a:ext cx="76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endParaRPr lang="en-US" altLang="zh-CN" sz="2400">
              <a:latin typeface="Times New Roman" pitchFamily="18" charset="0"/>
            </a:endParaRPr>
          </a:p>
        </p:txBody>
      </p:sp>
      <p:sp>
        <p:nvSpPr>
          <p:cNvPr id="97333" name="Text Box 53"/>
          <p:cNvSpPr txBox="1">
            <a:spLocks noChangeArrowheads="1"/>
          </p:cNvSpPr>
          <p:nvPr/>
        </p:nvSpPr>
        <p:spPr bwMode="auto">
          <a:xfrm>
            <a:off x="2211388" y="3971925"/>
            <a:ext cx="881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97338" name="Text Box 58"/>
          <p:cNvSpPr txBox="1">
            <a:spLocks noChangeArrowheads="1"/>
          </p:cNvSpPr>
          <p:nvPr/>
        </p:nvSpPr>
        <p:spPr bwMode="auto">
          <a:xfrm>
            <a:off x="3092450" y="3554413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</a:t>
            </a:r>
            <a:r>
              <a:rPr lang="en-US" altLang="zh-CN" sz="2400">
                <a:latin typeface="Times New Roman" pitchFamily="18" charset="0"/>
              </a:rPr>
              <a:t>’</a:t>
            </a:r>
            <a:endParaRPr lang="en-US" altLang="zh-CN" sz="2400" i="1">
              <a:latin typeface="Times New Roman" pitchFamily="18" charset="0"/>
            </a:endParaRPr>
          </a:p>
        </p:txBody>
      </p:sp>
      <p:sp>
        <p:nvSpPr>
          <p:cNvPr id="97340" name="Text Box 60"/>
          <p:cNvSpPr txBox="1">
            <a:spLocks noChangeArrowheads="1"/>
          </p:cNvSpPr>
          <p:nvPr/>
        </p:nvSpPr>
        <p:spPr bwMode="auto">
          <a:xfrm>
            <a:off x="5972175" y="3482975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</a:t>
            </a:r>
          </a:p>
        </p:txBody>
      </p:sp>
      <p:sp>
        <p:nvSpPr>
          <p:cNvPr id="97342" name="Text Box 62"/>
          <p:cNvSpPr txBox="1">
            <a:spLocks noChangeArrowheads="1"/>
          </p:cNvSpPr>
          <p:nvPr/>
        </p:nvSpPr>
        <p:spPr bwMode="auto">
          <a:xfrm>
            <a:off x="4603750" y="57864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z</a:t>
            </a:r>
          </a:p>
        </p:txBody>
      </p:sp>
      <p:sp>
        <p:nvSpPr>
          <p:cNvPr id="97343" name="Freeform 63"/>
          <p:cNvSpPr>
            <a:spLocks/>
          </p:cNvSpPr>
          <p:nvPr/>
        </p:nvSpPr>
        <p:spPr bwMode="auto">
          <a:xfrm>
            <a:off x="1724025" y="4335463"/>
            <a:ext cx="5883275" cy="2105025"/>
          </a:xfrm>
          <a:custGeom>
            <a:avLst/>
            <a:gdLst/>
            <a:ahLst/>
            <a:cxnLst>
              <a:cxn ang="0">
                <a:pos x="181" y="189"/>
              </a:cxn>
              <a:cxn ang="0">
                <a:pos x="181" y="1005"/>
              </a:cxn>
              <a:cxn ang="0">
                <a:pos x="1270" y="1277"/>
              </a:cxn>
              <a:cxn ang="0">
                <a:pos x="2406" y="1291"/>
              </a:cxn>
              <a:cxn ang="0">
                <a:pos x="3288" y="1064"/>
              </a:cxn>
              <a:cxn ang="0">
                <a:pos x="3576" y="733"/>
              </a:cxn>
              <a:cxn ang="0">
                <a:pos x="3584" y="157"/>
              </a:cxn>
              <a:cxn ang="0">
                <a:pos x="2842" y="96"/>
              </a:cxn>
              <a:cxn ang="0">
                <a:pos x="2851" y="733"/>
              </a:cxn>
              <a:cxn ang="0">
                <a:pos x="2694" y="1125"/>
              </a:cxn>
              <a:cxn ang="0">
                <a:pos x="2136" y="1256"/>
              </a:cxn>
              <a:cxn ang="0">
                <a:pos x="1481" y="1221"/>
              </a:cxn>
              <a:cxn ang="0">
                <a:pos x="1053" y="1169"/>
              </a:cxn>
              <a:cxn ang="0">
                <a:pos x="940" y="1003"/>
              </a:cxn>
              <a:cxn ang="0">
                <a:pos x="922" y="218"/>
              </a:cxn>
              <a:cxn ang="0">
                <a:pos x="320" y="113"/>
              </a:cxn>
              <a:cxn ang="0">
                <a:pos x="181" y="189"/>
              </a:cxn>
            </a:cxnLst>
            <a:rect l="0" t="0" r="r" b="b"/>
            <a:pathLst>
              <a:path w="3706" h="1326">
                <a:moveTo>
                  <a:pt x="181" y="189"/>
                </a:moveTo>
                <a:cubicBezTo>
                  <a:pt x="174" y="338"/>
                  <a:pt x="0" y="824"/>
                  <a:pt x="181" y="1005"/>
                </a:cubicBezTo>
                <a:cubicBezTo>
                  <a:pt x="362" y="1186"/>
                  <a:pt x="899" y="1229"/>
                  <a:pt x="1270" y="1277"/>
                </a:cubicBezTo>
                <a:cubicBezTo>
                  <a:pt x="1641" y="1325"/>
                  <a:pt x="2070" y="1326"/>
                  <a:pt x="2406" y="1291"/>
                </a:cubicBezTo>
                <a:cubicBezTo>
                  <a:pt x="2742" y="1256"/>
                  <a:pt x="3093" y="1157"/>
                  <a:pt x="3288" y="1064"/>
                </a:cubicBezTo>
                <a:cubicBezTo>
                  <a:pt x="3483" y="971"/>
                  <a:pt x="3527" y="884"/>
                  <a:pt x="3576" y="733"/>
                </a:cubicBezTo>
                <a:cubicBezTo>
                  <a:pt x="3625" y="582"/>
                  <a:pt x="3706" y="263"/>
                  <a:pt x="3584" y="157"/>
                </a:cubicBezTo>
                <a:cubicBezTo>
                  <a:pt x="3462" y="51"/>
                  <a:pt x="2964" y="0"/>
                  <a:pt x="2842" y="96"/>
                </a:cubicBezTo>
                <a:cubicBezTo>
                  <a:pt x="2720" y="192"/>
                  <a:pt x="2876" y="562"/>
                  <a:pt x="2851" y="733"/>
                </a:cubicBezTo>
                <a:cubicBezTo>
                  <a:pt x="2826" y="904"/>
                  <a:pt x="2813" y="1038"/>
                  <a:pt x="2694" y="1125"/>
                </a:cubicBezTo>
                <a:cubicBezTo>
                  <a:pt x="2575" y="1212"/>
                  <a:pt x="2338" y="1240"/>
                  <a:pt x="2136" y="1256"/>
                </a:cubicBezTo>
                <a:cubicBezTo>
                  <a:pt x="1934" y="1272"/>
                  <a:pt x="1661" y="1235"/>
                  <a:pt x="1481" y="1221"/>
                </a:cubicBezTo>
                <a:cubicBezTo>
                  <a:pt x="1301" y="1207"/>
                  <a:pt x="1143" y="1205"/>
                  <a:pt x="1053" y="1169"/>
                </a:cubicBezTo>
                <a:cubicBezTo>
                  <a:pt x="963" y="1133"/>
                  <a:pt x="962" y="1161"/>
                  <a:pt x="940" y="1003"/>
                </a:cubicBezTo>
                <a:cubicBezTo>
                  <a:pt x="918" y="845"/>
                  <a:pt x="1025" y="366"/>
                  <a:pt x="922" y="218"/>
                </a:cubicBezTo>
                <a:cubicBezTo>
                  <a:pt x="819" y="70"/>
                  <a:pt x="443" y="118"/>
                  <a:pt x="320" y="113"/>
                </a:cubicBezTo>
                <a:cubicBezTo>
                  <a:pt x="197" y="108"/>
                  <a:pt x="210" y="173"/>
                  <a:pt x="181" y="189"/>
                </a:cubicBezTo>
                <a:close/>
              </a:path>
            </a:pathLst>
          </a:custGeom>
          <a:noFill/>
          <a:ln w="31750" cap="flat">
            <a:solidFill>
              <a:srgbClr val="996633"/>
            </a:solidFill>
            <a:prstDash val="lgDash"/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7344" name="Text Box 64"/>
          <p:cNvSpPr txBox="1">
            <a:spLocks noChangeArrowheads="1"/>
          </p:cNvSpPr>
          <p:nvPr/>
        </p:nvSpPr>
        <p:spPr bwMode="auto">
          <a:xfrm>
            <a:off x="2371725" y="59309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z</a:t>
            </a:r>
            <a:r>
              <a:rPr lang="en-US" altLang="zh-CN" sz="2400">
                <a:latin typeface="Times New Roman" pitchFamily="18" charset="0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58068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7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97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7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7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97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97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7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41" grpId="0" animBg="1"/>
      <p:bldP spid="97339" grpId="0" animBg="1"/>
      <p:bldP spid="97337" grpId="0" animBg="1"/>
      <p:bldP spid="97336" grpId="0" animBg="1"/>
      <p:bldP spid="97335" grpId="0" animBg="1"/>
      <p:bldP spid="97340" grpId="0"/>
      <p:bldP spid="97342" grpId="0"/>
      <p:bldP spid="97343" grpId="0" animBg="1"/>
      <p:bldP spid="9734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Simplifying 3-Variable Expression</a:t>
            </a:r>
          </a:p>
        </p:txBody>
      </p:sp>
      <p:sp>
        <p:nvSpPr>
          <p:cNvPr id="99334" name="Line 6"/>
          <p:cNvSpPr>
            <a:spLocks noChangeShapeType="1"/>
          </p:cNvSpPr>
          <p:nvPr/>
        </p:nvSpPr>
        <p:spPr bwMode="auto">
          <a:xfrm>
            <a:off x="1920875" y="17494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35" name="Line 7"/>
          <p:cNvSpPr>
            <a:spLocks noChangeShapeType="1"/>
          </p:cNvSpPr>
          <p:nvPr/>
        </p:nvSpPr>
        <p:spPr bwMode="auto">
          <a:xfrm>
            <a:off x="2530475" y="17494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36" name="Line 8"/>
          <p:cNvSpPr>
            <a:spLocks noChangeShapeType="1"/>
          </p:cNvSpPr>
          <p:nvPr/>
        </p:nvSpPr>
        <p:spPr bwMode="auto">
          <a:xfrm>
            <a:off x="3140075" y="17494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1444625" y="17351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x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2616200" y="17351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z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2068513" y="17351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y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1463675" y="2359025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00001111</a:t>
            </a: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2116138" y="2363788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00110011</a:t>
            </a: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2701925" y="2382838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01010101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3419475" y="17732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f</a:t>
            </a:r>
            <a:r>
              <a:rPr kumimoji="1" lang="en-US" altLang="zh-CN" sz="2400">
                <a:latin typeface="Times New Roman" pitchFamily="18" charset="0"/>
              </a:rPr>
              <a:t>(</a:t>
            </a:r>
            <a:r>
              <a:rPr kumimoji="1" lang="en-US" altLang="zh-CN" sz="2400" i="1">
                <a:latin typeface="Times New Roman" pitchFamily="18" charset="0"/>
              </a:rPr>
              <a:t>x,y,z</a:t>
            </a:r>
            <a:r>
              <a:rPr kumimoji="1" lang="en-US" altLang="zh-CN" sz="2400">
                <a:latin typeface="Times New Roman" pitchFamily="18" charset="0"/>
              </a:rPr>
              <a:t>)</a:t>
            </a:r>
          </a:p>
        </p:txBody>
      </p:sp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3711575" y="2406650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2000">
                <a:latin typeface="Times New Roman" pitchFamily="18" charset="0"/>
              </a:rPr>
              <a:t>10101011</a:t>
            </a:r>
          </a:p>
        </p:txBody>
      </p:sp>
      <p:sp>
        <p:nvSpPr>
          <p:cNvPr id="99345" name="Line 17"/>
          <p:cNvSpPr>
            <a:spLocks noChangeShapeType="1"/>
          </p:cNvSpPr>
          <p:nvPr/>
        </p:nvSpPr>
        <p:spPr bwMode="auto">
          <a:xfrm>
            <a:off x="1368425" y="2268538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827088" y="5084763"/>
            <a:ext cx="3959225" cy="1317625"/>
          </a:xfrm>
          <a:prstGeom prst="rect">
            <a:avLst/>
          </a:prstGeom>
          <a:solidFill>
            <a:srgbClr val="FFFFCC"/>
          </a:solidFill>
          <a:ln w="57150" cmpd="thinThick">
            <a:solidFill>
              <a:srgbClr val="FFCC99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the expression:</a:t>
            </a: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>
            <a:off x="5076825" y="2636838"/>
            <a:ext cx="3455988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49" name="Line 21"/>
          <p:cNvSpPr>
            <a:spLocks noChangeShapeType="1"/>
          </p:cNvSpPr>
          <p:nvPr/>
        </p:nvSpPr>
        <p:spPr bwMode="auto">
          <a:xfrm>
            <a:off x="5084763" y="3573463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53" name="Line 25"/>
          <p:cNvSpPr>
            <a:spLocks noChangeShapeType="1"/>
          </p:cNvSpPr>
          <p:nvPr/>
        </p:nvSpPr>
        <p:spPr bwMode="auto">
          <a:xfrm>
            <a:off x="5945188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54" name="Line 26"/>
          <p:cNvSpPr>
            <a:spLocks noChangeShapeType="1"/>
          </p:cNvSpPr>
          <p:nvPr/>
        </p:nvSpPr>
        <p:spPr bwMode="auto">
          <a:xfrm>
            <a:off x="6807200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55" name="Line 27"/>
          <p:cNvSpPr>
            <a:spLocks noChangeShapeType="1"/>
          </p:cNvSpPr>
          <p:nvPr/>
        </p:nvSpPr>
        <p:spPr bwMode="auto">
          <a:xfrm>
            <a:off x="7669213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99357" name="Text Box 29"/>
          <p:cNvSpPr txBox="1">
            <a:spLocks noChangeArrowheads="1"/>
          </p:cNvSpPr>
          <p:nvPr/>
        </p:nvSpPr>
        <p:spPr bwMode="auto">
          <a:xfrm>
            <a:off x="4611688" y="283845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x’</a:t>
            </a:r>
          </a:p>
        </p:txBody>
      </p:sp>
      <p:sp>
        <p:nvSpPr>
          <p:cNvPr id="99358" name="Text Box 30"/>
          <p:cNvSpPr txBox="1">
            <a:spLocks noChangeArrowheads="1"/>
          </p:cNvSpPr>
          <p:nvPr/>
        </p:nvSpPr>
        <p:spPr bwMode="auto">
          <a:xfrm>
            <a:off x="4662488" y="373380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</a:p>
        </p:txBody>
      </p:sp>
      <p:sp>
        <p:nvSpPr>
          <p:cNvPr id="99359" name="Text Box 31"/>
          <p:cNvSpPr txBox="1">
            <a:spLocks noChangeArrowheads="1"/>
          </p:cNvSpPr>
          <p:nvPr/>
        </p:nvSpPr>
        <p:spPr bwMode="auto">
          <a:xfrm>
            <a:off x="7032625" y="2149475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yz</a:t>
            </a:r>
          </a:p>
        </p:txBody>
      </p:sp>
      <p:sp>
        <p:nvSpPr>
          <p:cNvPr id="99360" name="Text Box 32"/>
          <p:cNvSpPr txBox="1">
            <a:spLocks noChangeArrowheads="1"/>
          </p:cNvSpPr>
          <p:nvPr/>
        </p:nvSpPr>
        <p:spPr bwMode="auto">
          <a:xfrm>
            <a:off x="6075363" y="2166938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y’z</a:t>
            </a:r>
          </a:p>
        </p:txBody>
      </p:sp>
      <p:sp>
        <p:nvSpPr>
          <p:cNvPr id="99361" name="Text Box 33"/>
          <p:cNvSpPr txBox="1">
            <a:spLocks noChangeArrowheads="1"/>
          </p:cNvSpPr>
          <p:nvPr/>
        </p:nvSpPr>
        <p:spPr bwMode="auto">
          <a:xfrm>
            <a:off x="7885113" y="2133600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yz’</a:t>
            </a:r>
          </a:p>
        </p:txBody>
      </p:sp>
      <p:sp>
        <p:nvSpPr>
          <p:cNvPr id="99362" name="Text Box 34"/>
          <p:cNvSpPr txBox="1">
            <a:spLocks noChangeArrowheads="1"/>
          </p:cNvSpPr>
          <p:nvPr/>
        </p:nvSpPr>
        <p:spPr bwMode="auto">
          <a:xfrm>
            <a:off x="5178425" y="2163763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y’z’</a:t>
            </a:r>
          </a:p>
        </p:txBody>
      </p:sp>
      <p:sp>
        <p:nvSpPr>
          <p:cNvPr id="99367" name="Text Box 39"/>
          <p:cNvSpPr txBox="1">
            <a:spLocks noChangeArrowheads="1"/>
          </p:cNvSpPr>
          <p:nvPr/>
        </p:nvSpPr>
        <p:spPr bwMode="auto">
          <a:xfrm>
            <a:off x="5292725" y="2781300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9368" name="Text Box 40"/>
          <p:cNvSpPr txBox="1">
            <a:spLocks noChangeArrowheads="1"/>
          </p:cNvSpPr>
          <p:nvPr/>
        </p:nvSpPr>
        <p:spPr bwMode="auto">
          <a:xfrm>
            <a:off x="5370513" y="3703638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7874000" y="3698875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>
            <a:off x="7874000" y="2781300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9371" name="Text Box 43"/>
          <p:cNvSpPr txBox="1">
            <a:spLocks noChangeArrowheads="1"/>
          </p:cNvSpPr>
          <p:nvPr/>
        </p:nvSpPr>
        <p:spPr bwMode="auto">
          <a:xfrm>
            <a:off x="7002463" y="3713163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9372" name="Text Box 44"/>
          <p:cNvSpPr txBox="1">
            <a:spLocks noChangeArrowheads="1"/>
          </p:cNvSpPr>
          <p:nvPr/>
        </p:nvSpPr>
        <p:spPr bwMode="auto">
          <a:xfrm>
            <a:off x="6227763" y="2852738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>
            <a:off x="7026275" y="2846388"/>
            <a:ext cx="287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99374" name="Text Box 46"/>
          <p:cNvSpPr txBox="1">
            <a:spLocks noChangeArrowheads="1"/>
          </p:cNvSpPr>
          <p:nvPr/>
        </p:nvSpPr>
        <p:spPr bwMode="auto">
          <a:xfrm>
            <a:off x="6175375" y="3729038"/>
            <a:ext cx="287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99375" name="Rectangle 47"/>
          <p:cNvSpPr>
            <a:spLocks noChangeArrowheads="1"/>
          </p:cNvSpPr>
          <p:nvPr/>
        </p:nvSpPr>
        <p:spPr bwMode="auto">
          <a:xfrm>
            <a:off x="5195888" y="2701925"/>
            <a:ext cx="650875" cy="1662113"/>
          </a:xfrm>
          <a:prstGeom prst="rect">
            <a:avLst/>
          </a:prstGeom>
          <a:noFill/>
          <a:ln w="38100">
            <a:solidFill>
              <a:srgbClr val="0080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76" name="Rectangle 48"/>
          <p:cNvSpPr>
            <a:spLocks noChangeArrowheads="1"/>
          </p:cNvSpPr>
          <p:nvPr/>
        </p:nvSpPr>
        <p:spPr bwMode="auto">
          <a:xfrm>
            <a:off x="7767638" y="2695575"/>
            <a:ext cx="650875" cy="1662113"/>
          </a:xfrm>
          <a:prstGeom prst="rect">
            <a:avLst/>
          </a:prstGeom>
          <a:noFill/>
          <a:ln w="38100">
            <a:solidFill>
              <a:srgbClr val="0080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77" name="Rectangle 49"/>
          <p:cNvSpPr>
            <a:spLocks noChangeArrowheads="1"/>
          </p:cNvSpPr>
          <p:nvPr/>
        </p:nvSpPr>
        <p:spPr bwMode="auto">
          <a:xfrm>
            <a:off x="6913563" y="3643313"/>
            <a:ext cx="1550987" cy="665162"/>
          </a:xfrm>
          <a:prstGeom prst="rect">
            <a:avLst/>
          </a:prstGeom>
          <a:noFill/>
          <a:ln w="38100" algn="ctr">
            <a:solidFill>
              <a:srgbClr val="0080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9388" name="Group 60"/>
          <p:cNvGrpSpPr>
            <a:grpSpLocks/>
          </p:cNvGrpSpPr>
          <p:nvPr/>
        </p:nvGrpSpPr>
        <p:grpSpPr bwMode="auto">
          <a:xfrm>
            <a:off x="5500688" y="4567238"/>
            <a:ext cx="2571750" cy="787400"/>
            <a:chOff x="3465" y="2877"/>
            <a:chExt cx="1620" cy="496"/>
          </a:xfrm>
        </p:grpSpPr>
        <p:sp>
          <p:nvSpPr>
            <p:cNvPr id="99378" name="Line 50"/>
            <p:cNvSpPr>
              <a:spLocks noChangeShapeType="1"/>
            </p:cNvSpPr>
            <p:nvPr/>
          </p:nvSpPr>
          <p:spPr bwMode="auto">
            <a:xfrm flipV="1">
              <a:off x="3473" y="2880"/>
              <a:ext cx="0" cy="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9380" name="Line 52"/>
            <p:cNvSpPr>
              <a:spLocks noChangeShapeType="1"/>
            </p:cNvSpPr>
            <p:nvPr/>
          </p:nvSpPr>
          <p:spPr bwMode="auto">
            <a:xfrm>
              <a:off x="3465" y="3264"/>
              <a:ext cx="6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9381" name="Text Box 53"/>
            <p:cNvSpPr txBox="1">
              <a:spLocks noChangeArrowheads="1"/>
            </p:cNvSpPr>
            <p:nvPr/>
          </p:nvSpPr>
          <p:spPr bwMode="auto">
            <a:xfrm>
              <a:off x="4135" y="3085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 i="1">
                  <a:latin typeface="Times New Roman" pitchFamily="18" charset="0"/>
                </a:rPr>
                <a:t>z</a:t>
              </a:r>
              <a:r>
                <a:rPr lang="en-US" altLang="zh-CN" sz="2400" b="1">
                  <a:latin typeface="Times New Roman" pitchFamily="18" charset="0"/>
                </a:rPr>
                <a:t>’</a:t>
              </a:r>
              <a:endParaRPr lang="en-US" altLang="zh-CN" sz="2400" b="1" i="1">
                <a:latin typeface="Times New Roman" pitchFamily="18" charset="0"/>
              </a:endParaRPr>
            </a:p>
          </p:txBody>
        </p:sp>
        <p:sp>
          <p:nvSpPr>
            <p:cNvPr id="99386" name="Line 58"/>
            <p:cNvSpPr>
              <a:spLocks noChangeShapeType="1"/>
            </p:cNvSpPr>
            <p:nvPr/>
          </p:nvSpPr>
          <p:spPr bwMode="auto">
            <a:xfrm flipH="1" flipV="1">
              <a:off x="5077" y="2877"/>
              <a:ext cx="0" cy="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99387" name="Line 59"/>
            <p:cNvSpPr>
              <a:spLocks noChangeShapeType="1"/>
            </p:cNvSpPr>
            <p:nvPr/>
          </p:nvSpPr>
          <p:spPr bwMode="auto">
            <a:xfrm flipH="1">
              <a:off x="4369" y="3261"/>
              <a:ext cx="7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99389" name="Oval 61"/>
          <p:cNvSpPr>
            <a:spLocks noChangeArrowheads="1"/>
          </p:cNvSpPr>
          <p:nvPr/>
        </p:nvSpPr>
        <p:spPr bwMode="auto">
          <a:xfrm>
            <a:off x="6732588" y="3500438"/>
            <a:ext cx="1943100" cy="1008062"/>
          </a:xfrm>
          <a:prstGeom prst="ellipse">
            <a:avLst/>
          </a:prstGeom>
          <a:noFill/>
          <a:ln w="38100">
            <a:solidFill>
              <a:srgbClr val="FF99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90" name="Text Box 62"/>
          <p:cNvSpPr txBox="1">
            <a:spLocks noChangeArrowheads="1"/>
          </p:cNvSpPr>
          <p:nvPr/>
        </p:nvSpPr>
        <p:spPr bwMode="auto">
          <a:xfrm>
            <a:off x="5508625" y="5445125"/>
            <a:ext cx="2736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So, 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z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’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sym typeface="Symbol" pitchFamily="18" charset="2"/>
              </a:rPr>
              <a:t>(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sym typeface="Symbol" pitchFamily="18" charset="2"/>
              </a:rPr>
              <a:t>x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sym typeface="Symbol" pitchFamily="18" charset="2"/>
              </a:rPr>
              <a:t></a:t>
            </a:r>
            <a:r>
              <a:rPr lang="en-US" altLang="zh-CN" sz="4000" b="1" i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sym typeface="Symbol" pitchFamily="18" charset="2"/>
              </a:rPr>
              <a:t>y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6899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75" grpId="0" animBg="1"/>
      <p:bldP spid="99376" grpId="0" animBg="1"/>
      <p:bldP spid="99377" grpId="0" animBg="1"/>
      <p:bldP spid="99389" grpId="0" animBg="1"/>
      <p:bldP spid="9939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 Circuit at Work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1512888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try in a contest of weight lifting, it is assumed success only if at least 2 of 3 referees decide it a success. Design a logic circuit for use in the situation.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611188" y="2997200"/>
            <a:ext cx="360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latin typeface="Times New Roman" pitchFamily="18" charset="0"/>
              </a:rPr>
              <a:t>The function: </a:t>
            </a:r>
            <a:r>
              <a:rPr lang="en-US" altLang="zh-CN" sz="2000" i="1" dirty="0">
                <a:latin typeface="Times New Roman" pitchFamily="18" charset="0"/>
              </a:rPr>
              <a:t>f</a:t>
            </a:r>
            <a:r>
              <a:rPr lang="en-US" altLang="zh-CN" sz="2000" dirty="0">
                <a:latin typeface="Times New Roman" pitchFamily="18" charset="0"/>
              </a:rPr>
              <a:t>(</a:t>
            </a:r>
            <a:r>
              <a:rPr lang="en-US" altLang="zh-CN" sz="2000" i="1" dirty="0" err="1">
                <a:latin typeface="Times New Roman" pitchFamily="18" charset="0"/>
              </a:rPr>
              <a:t>x</a:t>
            </a:r>
            <a:r>
              <a:rPr lang="en-US" altLang="zh-CN" sz="2000" dirty="0" err="1">
                <a:latin typeface="Times New Roman" pitchFamily="18" charset="0"/>
              </a:rPr>
              <a:t>,</a:t>
            </a:r>
            <a:r>
              <a:rPr lang="en-US" altLang="zh-CN" sz="2000" i="1" dirty="0" err="1">
                <a:latin typeface="Times New Roman" pitchFamily="18" charset="0"/>
              </a:rPr>
              <a:t>y</a:t>
            </a:r>
            <a:r>
              <a:rPr lang="en-US" altLang="zh-CN" sz="2000" dirty="0" err="1">
                <a:latin typeface="Times New Roman" pitchFamily="18" charset="0"/>
              </a:rPr>
              <a:t>,</a:t>
            </a:r>
            <a:r>
              <a:rPr lang="en-US" altLang="zh-CN" sz="2000" i="1" dirty="0" err="1">
                <a:latin typeface="Times New Roman" pitchFamily="18" charset="0"/>
              </a:rPr>
              <a:t>z</a:t>
            </a:r>
            <a:r>
              <a:rPr lang="en-US" altLang="zh-CN" sz="2000" dirty="0">
                <a:latin typeface="Times New Roman" pitchFamily="18" charset="0"/>
              </a:rPr>
              <a:t>)=1 </a:t>
            </a:r>
            <a:r>
              <a:rPr lang="en-US" altLang="zh-CN" sz="2000" dirty="0" err="1">
                <a:latin typeface="Times New Roman" pitchFamily="18" charset="0"/>
              </a:rPr>
              <a:t>iff</a:t>
            </a:r>
            <a:r>
              <a:rPr lang="en-US" altLang="zh-CN" sz="2000" dirty="0">
                <a:latin typeface="Times New Roman" pitchFamily="18" charset="0"/>
              </a:rPr>
              <a:t>. there are at least 2 one’s in </a:t>
            </a:r>
            <a:r>
              <a:rPr lang="en-US" altLang="zh-CN" sz="2000" i="1" dirty="0" err="1">
                <a:latin typeface="Times New Roman" pitchFamily="18" charset="0"/>
              </a:rPr>
              <a:t>x</a:t>
            </a:r>
            <a:r>
              <a:rPr lang="en-US" altLang="zh-CN" sz="2000" dirty="0" err="1">
                <a:latin typeface="Times New Roman" pitchFamily="18" charset="0"/>
              </a:rPr>
              <a:t>,</a:t>
            </a:r>
            <a:r>
              <a:rPr lang="en-US" altLang="zh-CN" sz="2000" i="1" dirty="0" err="1">
                <a:latin typeface="Times New Roman" pitchFamily="18" charset="0"/>
              </a:rPr>
              <a:t>y</a:t>
            </a:r>
            <a:r>
              <a:rPr lang="en-US" altLang="zh-CN" sz="2000" dirty="0" err="1">
                <a:latin typeface="Times New Roman" pitchFamily="18" charset="0"/>
              </a:rPr>
              <a:t>,</a:t>
            </a:r>
            <a:r>
              <a:rPr lang="en-US" altLang="zh-CN" sz="2000" i="1" dirty="0" err="1">
                <a:latin typeface="Times New Roman" pitchFamily="18" charset="0"/>
              </a:rPr>
              <a:t>z</a:t>
            </a:r>
            <a:endParaRPr lang="en-US" altLang="zh-CN" sz="2000" i="1" dirty="0">
              <a:latin typeface="Times New Roman" pitchFamily="18" charset="0"/>
            </a:endParaRPr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>
            <a:off x="5446713" y="30829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1382" name="Line 6"/>
          <p:cNvSpPr>
            <a:spLocks noChangeShapeType="1"/>
          </p:cNvSpPr>
          <p:nvPr/>
        </p:nvSpPr>
        <p:spPr bwMode="auto">
          <a:xfrm>
            <a:off x="6056313" y="30829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1383" name="Line 7"/>
          <p:cNvSpPr>
            <a:spLocks noChangeShapeType="1"/>
          </p:cNvSpPr>
          <p:nvPr/>
        </p:nvSpPr>
        <p:spPr bwMode="auto">
          <a:xfrm>
            <a:off x="6665913" y="30829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970463" y="30686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x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6142038" y="30686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z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5594350" y="30686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y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4989513" y="3692525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00001111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641975" y="3697288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00110011</a:t>
            </a:r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6227763" y="3716338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01010101</a:t>
            </a:r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6945313" y="31067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f</a:t>
            </a:r>
            <a:r>
              <a:rPr kumimoji="1" lang="en-US" altLang="zh-CN" sz="2400">
                <a:latin typeface="Times New Roman" pitchFamily="18" charset="0"/>
              </a:rPr>
              <a:t>(</a:t>
            </a:r>
            <a:r>
              <a:rPr kumimoji="1" lang="en-US" altLang="zh-CN" sz="2400" i="1">
                <a:latin typeface="Times New Roman" pitchFamily="18" charset="0"/>
              </a:rPr>
              <a:t>x,y,z</a:t>
            </a:r>
            <a:r>
              <a:rPr kumimoji="1" lang="en-US" altLang="zh-CN" sz="2400">
                <a:latin typeface="Times New Roman" pitchFamily="18" charset="0"/>
              </a:rPr>
              <a:t>)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7237413" y="3740150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2000">
                <a:latin typeface="Times New Roman" pitchFamily="18" charset="0"/>
              </a:rPr>
              <a:t>00010111</a:t>
            </a:r>
          </a:p>
        </p:txBody>
      </p:sp>
      <p:sp>
        <p:nvSpPr>
          <p:cNvPr id="101392" name="Line 16"/>
          <p:cNvSpPr>
            <a:spLocks noChangeShapeType="1"/>
          </p:cNvSpPr>
          <p:nvPr/>
        </p:nvSpPr>
        <p:spPr bwMode="auto">
          <a:xfrm>
            <a:off x="4894263" y="3602038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1187450" y="3933825"/>
            <a:ext cx="3024188" cy="1317625"/>
          </a:xfrm>
          <a:prstGeom prst="rect">
            <a:avLst/>
          </a:prstGeom>
          <a:solidFill>
            <a:srgbClr val="FFFFCC"/>
          </a:solidFill>
          <a:ln w="57150" cmpd="thinThick">
            <a:solidFill>
              <a:srgbClr val="FFCC99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the expression:</a:t>
            </a: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6298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Circuit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835150" y="1844675"/>
            <a:ext cx="5111750" cy="952500"/>
          </a:xfrm>
          <a:prstGeom prst="rect">
            <a:avLst/>
          </a:prstGeom>
          <a:solidFill>
            <a:srgbClr val="FFFFCC"/>
          </a:solidFill>
          <a:ln w="57150" cmpd="thinThick">
            <a:solidFill>
              <a:srgbClr val="FFCC99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the expression:</a:t>
            </a: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</a:rPr>
              <a:t>’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’)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595313" y="3935413"/>
            <a:ext cx="2065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468313" y="357346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x</a:t>
            </a:r>
          </a:p>
        </p:txBody>
      </p:sp>
      <p:sp>
        <p:nvSpPr>
          <p:cNvPr id="102417" name="AutoShape 17"/>
          <p:cNvSpPr>
            <a:spLocks noChangeArrowheads="1"/>
          </p:cNvSpPr>
          <p:nvPr/>
        </p:nvSpPr>
        <p:spPr bwMode="auto">
          <a:xfrm rot="5375821">
            <a:off x="2051050" y="4076700"/>
            <a:ext cx="457200" cy="457200"/>
          </a:xfrm>
          <a:prstGeom prst="flowChartExtra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18" name="Oval 18"/>
          <p:cNvSpPr>
            <a:spLocks noChangeArrowheads="1"/>
          </p:cNvSpPr>
          <p:nvPr/>
        </p:nvSpPr>
        <p:spPr bwMode="auto">
          <a:xfrm>
            <a:off x="2508250" y="4200525"/>
            <a:ext cx="179388" cy="17938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19" name="Line 19"/>
          <p:cNvSpPr>
            <a:spLocks noChangeShapeType="1"/>
          </p:cNvSpPr>
          <p:nvPr/>
        </p:nvSpPr>
        <p:spPr bwMode="auto">
          <a:xfrm>
            <a:off x="1547813" y="39338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>
            <a:off x="1547813" y="436562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21" name="Oval 21"/>
          <p:cNvSpPr>
            <a:spLocks noChangeArrowheads="1"/>
          </p:cNvSpPr>
          <p:nvPr/>
        </p:nvSpPr>
        <p:spPr bwMode="auto">
          <a:xfrm>
            <a:off x="1476375" y="3860800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22" name="Line 22"/>
          <p:cNvSpPr>
            <a:spLocks noChangeShapeType="1"/>
          </p:cNvSpPr>
          <p:nvPr/>
        </p:nvSpPr>
        <p:spPr bwMode="auto">
          <a:xfrm>
            <a:off x="2700338" y="42926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102426" name="Group 26"/>
          <p:cNvGrpSpPr>
            <a:grpSpLocks/>
          </p:cNvGrpSpPr>
          <p:nvPr/>
        </p:nvGrpSpPr>
        <p:grpSpPr bwMode="auto">
          <a:xfrm>
            <a:off x="468313" y="4581525"/>
            <a:ext cx="2808287" cy="960438"/>
            <a:chOff x="295" y="2251"/>
            <a:chExt cx="1769" cy="605"/>
          </a:xfrm>
        </p:grpSpPr>
        <p:sp>
          <p:nvSpPr>
            <p:cNvPr id="102427" name="Line 27"/>
            <p:cNvSpPr>
              <a:spLocks noChangeShapeType="1"/>
            </p:cNvSpPr>
            <p:nvPr/>
          </p:nvSpPr>
          <p:spPr bwMode="auto">
            <a:xfrm>
              <a:off x="375" y="2479"/>
              <a:ext cx="13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28" name="Text Box 28"/>
            <p:cNvSpPr txBox="1">
              <a:spLocks noChangeArrowheads="1"/>
            </p:cNvSpPr>
            <p:nvPr/>
          </p:nvSpPr>
          <p:spPr bwMode="auto">
            <a:xfrm>
              <a:off x="295" y="2251"/>
              <a:ext cx="2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i="1"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102429" name="AutoShape 29"/>
            <p:cNvSpPr>
              <a:spLocks noChangeArrowheads="1"/>
            </p:cNvSpPr>
            <p:nvPr/>
          </p:nvSpPr>
          <p:spPr bwMode="auto">
            <a:xfrm rot="5375821">
              <a:off x="1292" y="2568"/>
              <a:ext cx="288" cy="288"/>
            </a:xfrm>
            <a:prstGeom prst="flowChartExtra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30" name="Oval 30"/>
            <p:cNvSpPr>
              <a:spLocks noChangeArrowheads="1"/>
            </p:cNvSpPr>
            <p:nvPr/>
          </p:nvSpPr>
          <p:spPr bwMode="auto">
            <a:xfrm>
              <a:off x="1580" y="2646"/>
              <a:ext cx="113" cy="1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31" name="Line 31"/>
            <p:cNvSpPr>
              <a:spLocks noChangeShapeType="1"/>
            </p:cNvSpPr>
            <p:nvPr/>
          </p:nvSpPr>
          <p:spPr bwMode="auto">
            <a:xfrm>
              <a:off x="975" y="2478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32" name="Line 32"/>
            <p:cNvSpPr>
              <a:spLocks noChangeShapeType="1"/>
            </p:cNvSpPr>
            <p:nvPr/>
          </p:nvSpPr>
          <p:spPr bwMode="auto">
            <a:xfrm>
              <a:off x="975" y="2750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33" name="Oval 33"/>
            <p:cNvSpPr>
              <a:spLocks noChangeArrowheads="1"/>
            </p:cNvSpPr>
            <p:nvPr/>
          </p:nvSpPr>
          <p:spPr bwMode="auto">
            <a:xfrm>
              <a:off x="930" y="2432"/>
              <a:ext cx="90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34" name="Line 34"/>
            <p:cNvSpPr>
              <a:spLocks noChangeShapeType="1"/>
            </p:cNvSpPr>
            <p:nvPr/>
          </p:nvSpPr>
          <p:spPr bwMode="auto">
            <a:xfrm>
              <a:off x="1701" y="270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02435" name="Group 35"/>
          <p:cNvGrpSpPr>
            <a:grpSpLocks/>
          </p:cNvGrpSpPr>
          <p:nvPr/>
        </p:nvGrpSpPr>
        <p:grpSpPr bwMode="auto">
          <a:xfrm>
            <a:off x="468313" y="5445125"/>
            <a:ext cx="2808287" cy="960438"/>
            <a:chOff x="295" y="2251"/>
            <a:chExt cx="1769" cy="605"/>
          </a:xfrm>
        </p:grpSpPr>
        <p:sp>
          <p:nvSpPr>
            <p:cNvPr id="102436" name="Line 36"/>
            <p:cNvSpPr>
              <a:spLocks noChangeShapeType="1"/>
            </p:cNvSpPr>
            <p:nvPr/>
          </p:nvSpPr>
          <p:spPr bwMode="auto">
            <a:xfrm>
              <a:off x="375" y="2479"/>
              <a:ext cx="13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37" name="Text Box 37"/>
            <p:cNvSpPr txBox="1">
              <a:spLocks noChangeArrowheads="1"/>
            </p:cNvSpPr>
            <p:nvPr/>
          </p:nvSpPr>
          <p:spPr bwMode="auto">
            <a:xfrm>
              <a:off x="295" y="2251"/>
              <a:ext cx="2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i="1">
                  <a:latin typeface="Times New Roman" pitchFamily="18" charset="0"/>
                </a:rPr>
                <a:t>z</a:t>
              </a:r>
            </a:p>
          </p:txBody>
        </p:sp>
        <p:sp>
          <p:nvSpPr>
            <p:cNvPr id="102438" name="AutoShape 38"/>
            <p:cNvSpPr>
              <a:spLocks noChangeArrowheads="1"/>
            </p:cNvSpPr>
            <p:nvPr/>
          </p:nvSpPr>
          <p:spPr bwMode="auto">
            <a:xfrm rot="5375821">
              <a:off x="1292" y="2568"/>
              <a:ext cx="288" cy="288"/>
            </a:xfrm>
            <a:prstGeom prst="flowChartExtra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39" name="Oval 39"/>
            <p:cNvSpPr>
              <a:spLocks noChangeArrowheads="1"/>
            </p:cNvSpPr>
            <p:nvPr/>
          </p:nvSpPr>
          <p:spPr bwMode="auto">
            <a:xfrm>
              <a:off x="1580" y="2646"/>
              <a:ext cx="113" cy="1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40" name="Line 40"/>
            <p:cNvSpPr>
              <a:spLocks noChangeShapeType="1"/>
            </p:cNvSpPr>
            <p:nvPr/>
          </p:nvSpPr>
          <p:spPr bwMode="auto">
            <a:xfrm>
              <a:off x="975" y="2478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41" name="Line 41"/>
            <p:cNvSpPr>
              <a:spLocks noChangeShapeType="1"/>
            </p:cNvSpPr>
            <p:nvPr/>
          </p:nvSpPr>
          <p:spPr bwMode="auto">
            <a:xfrm>
              <a:off x="975" y="2750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02442" name="Oval 42"/>
            <p:cNvSpPr>
              <a:spLocks noChangeArrowheads="1"/>
            </p:cNvSpPr>
            <p:nvPr/>
          </p:nvSpPr>
          <p:spPr bwMode="auto">
            <a:xfrm>
              <a:off x="930" y="2432"/>
              <a:ext cx="90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43" name="Line 43"/>
            <p:cNvSpPr>
              <a:spLocks noChangeShapeType="1"/>
            </p:cNvSpPr>
            <p:nvPr/>
          </p:nvSpPr>
          <p:spPr bwMode="auto">
            <a:xfrm>
              <a:off x="1701" y="270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102444" name="AutoShape 44"/>
          <p:cNvSpPr>
            <a:spLocks noChangeArrowheads="1"/>
          </p:cNvSpPr>
          <p:nvPr/>
        </p:nvSpPr>
        <p:spPr bwMode="auto">
          <a:xfrm>
            <a:off x="4605338" y="3141663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5" name="AutoShape 45"/>
          <p:cNvSpPr>
            <a:spLocks noChangeArrowheads="1"/>
          </p:cNvSpPr>
          <p:nvPr/>
        </p:nvSpPr>
        <p:spPr bwMode="auto">
          <a:xfrm>
            <a:off x="4605338" y="4149725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6" name="AutoShape 46"/>
          <p:cNvSpPr>
            <a:spLocks noChangeArrowheads="1"/>
          </p:cNvSpPr>
          <p:nvPr/>
        </p:nvSpPr>
        <p:spPr bwMode="auto">
          <a:xfrm>
            <a:off x="4605338" y="5157788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7" name="AutoShape 47"/>
          <p:cNvSpPr>
            <a:spLocks noChangeArrowheads="1"/>
          </p:cNvSpPr>
          <p:nvPr/>
        </p:nvSpPr>
        <p:spPr bwMode="auto">
          <a:xfrm>
            <a:off x="4605338" y="6165850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8" name="Text Box 48"/>
          <p:cNvSpPr txBox="1">
            <a:spLocks noChangeArrowheads="1"/>
          </p:cNvSpPr>
          <p:nvPr/>
        </p:nvSpPr>
        <p:spPr bwMode="auto">
          <a:xfrm>
            <a:off x="2717800" y="4283075"/>
            <a:ext cx="433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x’</a:t>
            </a:r>
          </a:p>
        </p:txBody>
      </p:sp>
      <p:sp>
        <p:nvSpPr>
          <p:cNvPr id="102449" name="Text Box 49"/>
          <p:cNvSpPr txBox="1">
            <a:spLocks noChangeArrowheads="1"/>
          </p:cNvSpPr>
          <p:nvPr/>
        </p:nvSpPr>
        <p:spPr bwMode="auto">
          <a:xfrm>
            <a:off x="2771775" y="5229225"/>
            <a:ext cx="433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y’</a:t>
            </a:r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2771775" y="6092825"/>
            <a:ext cx="433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z’</a:t>
            </a:r>
          </a:p>
        </p:txBody>
      </p:sp>
      <p:sp>
        <p:nvSpPr>
          <p:cNvPr id="102451" name="Line 51"/>
          <p:cNvSpPr>
            <a:spLocks noChangeShapeType="1"/>
          </p:cNvSpPr>
          <p:nvPr/>
        </p:nvSpPr>
        <p:spPr bwMode="auto">
          <a:xfrm flipV="1">
            <a:off x="3259138" y="32845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52" name="Line 52"/>
          <p:cNvSpPr>
            <a:spLocks noChangeShapeType="1"/>
          </p:cNvSpPr>
          <p:nvPr/>
        </p:nvSpPr>
        <p:spPr bwMode="auto">
          <a:xfrm>
            <a:off x="3255963" y="3297238"/>
            <a:ext cx="1343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56" name="Line 56"/>
          <p:cNvSpPr>
            <a:spLocks noChangeShapeType="1"/>
          </p:cNvSpPr>
          <p:nvPr/>
        </p:nvSpPr>
        <p:spPr bwMode="auto">
          <a:xfrm>
            <a:off x="2590800" y="3935413"/>
            <a:ext cx="858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57" name="Line 57"/>
          <p:cNvSpPr>
            <a:spLocks noChangeShapeType="1"/>
          </p:cNvSpPr>
          <p:nvPr/>
        </p:nvSpPr>
        <p:spPr bwMode="auto">
          <a:xfrm>
            <a:off x="3422650" y="3935413"/>
            <a:ext cx="0" cy="2547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0" name="Line 60"/>
          <p:cNvSpPr>
            <a:spLocks noChangeShapeType="1"/>
          </p:cNvSpPr>
          <p:nvPr/>
        </p:nvSpPr>
        <p:spPr bwMode="auto">
          <a:xfrm>
            <a:off x="3436938" y="4252913"/>
            <a:ext cx="1176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1" name="Line 61"/>
          <p:cNvSpPr>
            <a:spLocks noChangeShapeType="1"/>
          </p:cNvSpPr>
          <p:nvPr/>
        </p:nvSpPr>
        <p:spPr bwMode="auto">
          <a:xfrm>
            <a:off x="3422650" y="5237163"/>
            <a:ext cx="1163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2" name="Line 62"/>
          <p:cNvSpPr>
            <a:spLocks noChangeShapeType="1"/>
          </p:cNvSpPr>
          <p:nvPr/>
        </p:nvSpPr>
        <p:spPr bwMode="auto">
          <a:xfrm>
            <a:off x="3422650" y="6456363"/>
            <a:ext cx="1176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3" name="Line 63"/>
          <p:cNvSpPr>
            <a:spLocks noChangeShapeType="1"/>
          </p:cNvSpPr>
          <p:nvPr/>
        </p:nvSpPr>
        <p:spPr bwMode="auto">
          <a:xfrm>
            <a:off x="2605088" y="4932363"/>
            <a:ext cx="1025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6" name="Line 66"/>
          <p:cNvSpPr>
            <a:spLocks noChangeShapeType="1"/>
          </p:cNvSpPr>
          <p:nvPr/>
        </p:nvSpPr>
        <p:spPr bwMode="auto">
          <a:xfrm>
            <a:off x="3635375" y="3429000"/>
            <a:ext cx="7938" cy="3165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7" name="Line 67"/>
          <p:cNvSpPr>
            <a:spLocks noChangeShapeType="1"/>
          </p:cNvSpPr>
          <p:nvPr/>
        </p:nvSpPr>
        <p:spPr bwMode="auto">
          <a:xfrm flipV="1">
            <a:off x="3635375" y="6594475"/>
            <a:ext cx="922338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8" name="Line 68"/>
          <p:cNvSpPr>
            <a:spLocks noChangeShapeType="1"/>
          </p:cNvSpPr>
          <p:nvPr/>
        </p:nvSpPr>
        <p:spPr bwMode="auto">
          <a:xfrm>
            <a:off x="3635375" y="5445125"/>
            <a:ext cx="950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69" name="Line 69"/>
          <p:cNvSpPr>
            <a:spLocks noChangeShapeType="1"/>
          </p:cNvSpPr>
          <p:nvPr/>
        </p:nvSpPr>
        <p:spPr bwMode="auto">
          <a:xfrm>
            <a:off x="3630613" y="3422650"/>
            <a:ext cx="982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0" name="Line 70"/>
          <p:cNvSpPr>
            <a:spLocks noChangeShapeType="1"/>
          </p:cNvSpPr>
          <p:nvPr/>
        </p:nvSpPr>
        <p:spPr bwMode="auto">
          <a:xfrm flipV="1">
            <a:off x="3255963" y="4489450"/>
            <a:ext cx="0" cy="788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1" name="Line 71"/>
          <p:cNvSpPr>
            <a:spLocks noChangeShapeType="1"/>
          </p:cNvSpPr>
          <p:nvPr/>
        </p:nvSpPr>
        <p:spPr bwMode="auto">
          <a:xfrm>
            <a:off x="3276600" y="4508500"/>
            <a:ext cx="1309688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2" name="Line 72"/>
          <p:cNvSpPr>
            <a:spLocks noChangeShapeType="1"/>
          </p:cNvSpPr>
          <p:nvPr/>
        </p:nvSpPr>
        <p:spPr bwMode="auto">
          <a:xfrm flipV="1">
            <a:off x="2617788" y="5791200"/>
            <a:ext cx="1495425" cy="14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3" name="Line 73"/>
          <p:cNvSpPr>
            <a:spLocks noChangeShapeType="1"/>
          </p:cNvSpPr>
          <p:nvPr/>
        </p:nvSpPr>
        <p:spPr bwMode="auto">
          <a:xfrm>
            <a:off x="4140200" y="3500438"/>
            <a:ext cx="1588" cy="2859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4" name="Line 74"/>
          <p:cNvSpPr>
            <a:spLocks noChangeShapeType="1"/>
          </p:cNvSpPr>
          <p:nvPr/>
        </p:nvSpPr>
        <p:spPr bwMode="auto">
          <a:xfrm>
            <a:off x="4140200" y="3500438"/>
            <a:ext cx="458788" cy="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5" name="Line 75"/>
          <p:cNvSpPr>
            <a:spLocks noChangeShapeType="1"/>
          </p:cNvSpPr>
          <p:nvPr/>
        </p:nvSpPr>
        <p:spPr bwMode="auto">
          <a:xfrm flipV="1">
            <a:off x="4140200" y="4364038"/>
            <a:ext cx="4460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6" name="Line 76"/>
          <p:cNvSpPr>
            <a:spLocks noChangeShapeType="1"/>
          </p:cNvSpPr>
          <p:nvPr/>
        </p:nvSpPr>
        <p:spPr bwMode="auto">
          <a:xfrm>
            <a:off x="4141788" y="63309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7" name="Line 77"/>
          <p:cNvSpPr>
            <a:spLocks noChangeShapeType="1"/>
          </p:cNvSpPr>
          <p:nvPr/>
        </p:nvSpPr>
        <p:spPr bwMode="auto">
          <a:xfrm>
            <a:off x="3255963" y="6151563"/>
            <a:ext cx="1163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8" name="Line 78"/>
          <p:cNvSpPr>
            <a:spLocks noChangeShapeType="1"/>
          </p:cNvSpPr>
          <p:nvPr/>
        </p:nvSpPr>
        <p:spPr bwMode="auto">
          <a:xfrm flipV="1">
            <a:off x="4433888" y="5568950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79" name="Line 79"/>
          <p:cNvSpPr>
            <a:spLocks noChangeShapeType="1"/>
          </p:cNvSpPr>
          <p:nvPr/>
        </p:nvSpPr>
        <p:spPr bwMode="auto">
          <a:xfrm flipV="1">
            <a:off x="4427538" y="5568950"/>
            <a:ext cx="171450" cy="20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0" name="AutoShape 80"/>
          <p:cNvSpPr>
            <a:spLocks noChangeArrowheads="1"/>
          </p:cNvSpPr>
          <p:nvPr/>
        </p:nvSpPr>
        <p:spPr bwMode="auto">
          <a:xfrm flipH="1">
            <a:off x="6546850" y="4437063"/>
            <a:ext cx="685800" cy="482600"/>
          </a:xfrm>
          <a:prstGeom prst="flowChartOnlineStorag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81" name="Line 81"/>
          <p:cNvSpPr>
            <a:spLocks noChangeShapeType="1"/>
          </p:cNvSpPr>
          <p:nvPr/>
        </p:nvSpPr>
        <p:spPr bwMode="auto">
          <a:xfrm>
            <a:off x="7213600" y="4733925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2" name="Text Box 82"/>
          <p:cNvSpPr txBox="1">
            <a:spLocks noChangeArrowheads="1"/>
          </p:cNvSpPr>
          <p:nvPr/>
        </p:nvSpPr>
        <p:spPr bwMode="auto">
          <a:xfrm>
            <a:off x="7308850" y="47244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f</a:t>
            </a:r>
            <a:r>
              <a:rPr kumimoji="1" lang="en-US" altLang="zh-CN" sz="2000">
                <a:latin typeface="Times New Roman" pitchFamily="18" charset="0"/>
              </a:rPr>
              <a:t>(</a:t>
            </a:r>
            <a:r>
              <a:rPr kumimoji="1" lang="en-US" altLang="zh-CN" sz="2000" i="1">
                <a:latin typeface="Times New Roman" pitchFamily="18" charset="0"/>
              </a:rPr>
              <a:t>x,y,z</a:t>
            </a:r>
            <a:r>
              <a:rPr kumimoji="1" lang="en-US" altLang="zh-CN" sz="2000">
                <a:latin typeface="Times New Roman" pitchFamily="18" charset="0"/>
              </a:rPr>
              <a:t>)</a:t>
            </a:r>
          </a:p>
        </p:txBody>
      </p:sp>
      <p:sp>
        <p:nvSpPr>
          <p:cNvPr id="102485" name="Line 85"/>
          <p:cNvSpPr>
            <a:spLocks noChangeShapeType="1"/>
          </p:cNvSpPr>
          <p:nvPr/>
        </p:nvSpPr>
        <p:spPr bwMode="auto">
          <a:xfrm>
            <a:off x="5292725" y="33575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6" name="Line 86"/>
          <p:cNvSpPr>
            <a:spLocks noChangeShapeType="1"/>
          </p:cNvSpPr>
          <p:nvPr/>
        </p:nvSpPr>
        <p:spPr bwMode="auto">
          <a:xfrm>
            <a:off x="5708650" y="3352800"/>
            <a:ext cx="0" cy="1163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7" name="Line 87"/>
          <p:cNvSpPr>
            <a:spLocks noChangeShapeType="1"/>
          </p:cNvSpPr>
          <p:nvPr/>
        </p:nvSpPr>
        <p:spPr bwMode="auto">
          <a:xfrm>
            <a:off x="5724525" y="4508500"/>
            <a:ext cx="828675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8" name="Line 88"/>
          <p:cNvSpPr>
            <a:spLocks noChangeShapeType="1"/>
          </p:cNvSpPr>
          <p:nvPr/>
        </p:nvSpPr>
        <p:spPr bwMode="auto">
          <a:xfrm>
            <a:off x="5292725" y="43656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89" name="Line 89"/>
          <p:cNvSpPr>
            <a:spLocks noChangeShapeType="1"/>
          </p:cNvSpPr>
          <p:nvPr/>
        </p:nvSpPr>
        <p:spPr bwMode="auto">
          <a:xfrm>
            <a:off x="5580063" y="4365625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0" name="Line 90"/>
          <p:cNvSpPr>
            <a:spLocks noChangeShapeType="1"/>
          </p:cNvSpPr>
          <p:nvPr/>
        </p:nvSpPr>
        <p:spPr bwMode="auto">
          <a:xfrm>
            <a:off x="5580063" y="47244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1" name="Line 91"/>
          <p:cNvSpPr>
            <a:spLocks noChangeShapeType="1"/>
          </p:cNvSpPr>
          <p:nvPr/>
        </p:nvSpPr>
        <p:spPr bwMode="auto">
          <a:xfrm>
            <a:off x="5292725" y="537368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2" name="Line 92"/>
          <p:cNvSpPr>
            <a:spLocks noChangeShapeType="1"/>
          </p:cNvSpPr>
          <p:nvPr/>
        </p:nvSpPr>
        <p:spPr bwMode="auto">
          <a:xfrm flipV="1">
            <a:off x="5724525" y="47974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3" name="Line 93"/>
          <p:cNvSpPr>
            <a:spLocks noChangeShapeType="1"/>
          </p:cNvSpPr>
          <p:nvPr/>
        </p:nvSpPr>
        <p:spPr bwMode="auto">
          <a:xfrm>
            <a:off x="5724525" y="47974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4" name="Line 94"/>
          <p:cNvSpPr>
            <a:spLocks noChangeShapeType="1"/>
          </p:cNvSpPr>
          <p:nvPr/>
        </p:nvSpPr>
        <p:spPr bwMode="auto">
          <a:xfrm>
            <a:off x="5292725" y="6381750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5" name="Line 95"/>
          <p:cNvSpPr>
            <a:spLocks noChangeShapeType="1"/>
          </p:cNvSpPr>
          <p:nvPr/>
        </p:nvSpPr>
        <p:spPr bwMode="auto">
          <a:xfrm flipV="1">
            <a:off x="5867400" y="4868863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6" name="Line 96"/>
          <p:cNvSpPr>
            <a:spLocks noChangeShapeType="1"/>
          </p:cNvSpPr>
          <p:nvPr/>
        </p:nvSpPr>
        <p:spPr bwMode="auto">
          <a:xfrm>
            <a:off x="5867400" y="48688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2497" name="Text Box 97"/>
          <p:cNvSpPr txBox="1">
            <a:spLocks noChangeArrowheads="1"/>
          </p:cNvSpPr>
          <p:nvPr/>
        </p:nvSpPr>
        <p:spPr bwMode="auto">
          <a:xfrm>
            <a:off x="5724525" y="3228976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Too </a:t>
            </a:r>
            <a:r>
              <a:rPr lang="en-US" altLang="zh-CN" sz="3600" dirty="0" err="1">
                <a:solidFill>
                  <a:srgbClr val="FF0000"/>
                </a:solidFill>
                <a:latin typeface="Times New Roman" pitchFamily="18" charset="0"/>
              </a:rPr>
              <a:t>complecated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513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it Simpler</a:t>
            </a:r>
          </a:p>
        </p:txBody>
      </p: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1487488" y="2290763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097088" y="2290763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2706688" y="2290763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1011238" y="2276475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x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2182813" y="2276475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z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1635125" y="2276475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y</a:t>
            </a: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1030288" y="2900363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00001111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1682750" y="2905125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00110011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2268538" y="2924175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zh-CN" altLang="en-US" sz="2000">
                <a:latin typeface="Times New Roman" pitchFamily="18" charset="0"/>
              </a:rPr>
              <a:t>01010101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2986088" y="2314575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i="1">
                <a:latin typeface="Times New Roman" pitchFamily="18" charset="0"/>
              </a:rPr>
              <a:t>f</a:t>
            </a:r>
            <a:r>
              <a:rPr kumimoji="1" lang="en-US" altLang="zh-CN" sz="2400">
                <a:latin typeface="Times New Roman" pitchFamily="18" charset="0"/>
              </a:rPr>
              <a:t>(</a:t>
            </a:r>
            <a:r>
              <a:rPr kumimoji="1" lang="en-US" altLang="zh-CN" sz="2400" i="1">
                <a:latin typeface="Times New Roman" pitchFamily="18" charset="0"/>
              </a:rPr>
              <a:t>x,y,z</a:t>
            </a:r>
            <a:r>
              <a:rPr kumimoji="1" lang="en-US" altLang="zh-CN" sz="2400">
                <a:latin typeface="Times New Roman" pitchFamily="18" charset="0"/>
              </a:rPr>
              <a:t>)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3278188" y="2947988"/>
            <a:ext cx="3048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altLang="zh-CN" sz="2000">
                <a:latin typeface="Times New Roman" pitchFamily="18" charset="0"/>
              </a:rPr>
              <a:t>00010111</a:t>
            </a:r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935038" y="2809875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5076825" y="2636838"/>
            <a:ext cx="3455988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>
            <a:off x="5084763" y="3573463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5945188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6807200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7669213" y="26590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04470" name="Text Box 22"/>
          <p:cNvSpPr txBox="1">
            <a:spLocks noChangeArrowheads="1"/>
          </p:cNvSpPr>
          <p:nvPr/>
        </p:nvSpPr>
        <p:spPr bwMode="auto">
          <a:xfrm>
            <a:off x="4611688" y="283845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x’</a:t>
            </a:r>
          </a:p>
        </p:txBody>
      </p:sp>
      <p:sp>
        <p:nvSpPr>
          <p:cNvPr id="104471" name="Text Box 23"/>
          <p:cNvSpPr txBox="1">
            <a:spLocks noChangeArrowheads="1"/>
          </p:cNvSpPr>
          <p:nvPr/>
        </p:nvSpPr>
        <p:spPr bwMode="auto">
          <a:xfrm>
            <a:off x="4662488" y="373380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x</a:t>
            </a:r>
          </a:p>
        </p:txBody>
      </p:sp>
      <p:sp>
        <p:nvSpPr>
          <p:cNvPr id="104472" name="Text Box 24"/>
          <p:cNvSpPr txBox="1">
            <a:spLocks noChangeArrowheads="1"/>
          </p:cNvSpPr>
          <p:nvPr/>
        </p:nvSpPr>
        <p:spPr bwMode="auto">
          <a:xfrm>
            <a:off x="7032625" y="2149475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yz</a:t>
            </a:r>
          </a:p>
        </p:txBody>
      </p:sp>
      <p:sp>
        <p:nvSpPr>
          <p:cNvPr id="104473" name="Text Box 25"/>
          <p:cNvSpPr txBox="1">
            <a:spLocks noChangeArrowheads="1"/>
          </p:cNvSpPr>
          <p:nvPr/>
        </p:nvSpPr>
        <p:spPr bwMode="auto">
          <a:xfrm>
            <a:off x="6075363" y="2166938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y’z</a:t>
            </a:r>
          </a:p>
        </p:txBody>
      </p:sp>
      <p:sp>
        <p:nvSpPr>
          <p:cNvPr id="104474" name="Text Box 26"/>
          <p:cNvSpPr txBox="1">
            <a:spLocks noChangeArrowheads="1"/>
          </p:cNvSpPr>
          <p:nvPr/>
        </p:nvSpPr>
        <p:spPr bwMode="auto">
          <a:xfrm>
            <a:off x="7885113" y="2133600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yz’</a:t>
            </a:r>
          </a:p>
        </p:txBody>
      </p:sp>
      <p:sp>
        <p:nvSpPr>
          <p:cNvPr id="104475" name="Text Box 27"/>
          <p:cNvSpPr txBox="1">
            <a:spLocks noChangeArrowheads="1"/>
          </p:cNvSpPr>
          <p:nvPr/>
        </p:nvSpPr>
        <p:spPr bwMode="auto">
          <a:xfrm>
            <a:off x="5178425" y="2163763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>
                <a:latin typeface="Times New Roman" pitchFamily="18" charset="0"/>
              </a:rPr>
              <a:t>y’z’</a:t>
            </a:r>
          </a:p>
        </p:txBody>
      </p:sp>
      <p:sp>
        <p:nvSpPr>
          <p:cNvPr id="104476" name="Text Box 28"/>
          <p:cNvSpPr txBox="1">
            <a:spLocks noChangeArrowheads="1"/>
          </p:cNvSpPr>
          <p:nvPr/>
        </p:nvSpPr>
        <p:spPr bwMode="auto">
          <a:xfrm>
            <a:off x="5292725" y="28527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104477" name="Text Box 29"/>
          <p:cNvSpPr txBox="1">
            <a:spLocks noChangeArrowheads="1"/>
          </p:cNvSpPr>
          <p:nvPr/>
        </p:nvSpPr>
        <p:spPr bwMode="auto">
          <a:xfrm>
            <a:off x="5370513" y="370363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104478" name="Text Box 30"/>
          <p:cNvSpPr txBox="1">
            <a:spLocks noChangeArrowheads="1"/>
          </p:cNvSpPr>
          <p:nvPr/>
        </p:nvSpPr>
        <p:spPr bwMode="auto">
          <a:xfrm>
            <a:off x="7874000" y="3698875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4479" name="Text Box 31"/>
          <p:cNvSpPr txBox="1">
            <a:spLocks noChangeArrowheads="1"/>
          </p:cNvSpPr>
          <p:nvPr/>
        </p:nvSpPr>
        <p:spPr bwMode="auto">
          <a:xfrm>
            <a:off x="7858125" y="2855913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104480" name="Text Box 32"/>
          <p:cNvSpPr txBox="1">
            <a:spLocks noChangeArrowheads="1"/>
          </p:cNvSpPr>
          <p:nvPr/>
        </p:nvSpPr>
        <p:spPr bwMode="auto">
          <a:xfrm>
            <a:off x="7002463" y="3713163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4481" name="Text Box 33"/>
          <p:cNvSpPr txBox="1">
            <a:spLocks noChangeArrowheads="1"/>
          </p:cNvSpPr>
          <p:nvPr/>
        </p:nvSpPr>
        <p:spPr bwMode="auto">
          <a:xfrm>
            <a:off x="6227763" y="2852738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0</a:t>
            </a:r>
          </a:p>
        </p:txBody>
      </p:sp>
      <p:sp>
        <p:nvSpPr>
          <p:cNvPr id="104482" name="Text Box 34"/>
          <p:cNvSpPr txBox="1">
            <a:spLocks noChangeArrowheads="1"/>
          </p:cNvSpPr>
          <p:nvPr/>
        </p:nvSpPr>
        <p:spPr bwMode="auto">
          <a:xfrm>
            <a:off x="7026275" y="2846388"/>
            <a:ext cx="287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4483" name="Text Box 35"/>
          <p:cNvSpPr txBox="1">
            <a:spLocks noChangeArrowheads="1"/>
          </p:cNvSpPr>
          <p:nvPr/>
        </p:nvSpPr>
        <p:spPr bwMode="auto">
          <a:xfrm>
            <a:off x="6203950" y="3703638"/>
            <a:ext cx="287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04494" name="Rectangle 46"/>
          <p:cNvSpPr>
            <a:spLocks noChangeArrowheads="1"/>
          </p:cNvSpPr>
          <p:nvPr/>
        </p:nvSpPr>
        <p:spPr bwMode="auto">
          <a:xfrm>
            <a:off x="6948488" y="2781300"/>
            <a:ext cx="576262" cy="1584325"/>
          </a:xfrm>
          <a:prstGeom prst="rect">
            <a:avLst/>
          </a:prstGeom>
          <a:noFill/>
          <a:ln w="28575">
            <a:solidFill>
              <a:srgbClr val="FF6600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96" name="Rectangle 48"/>
          <p:cNvSpPr>
            <a:spLocks noChangeArrowheads="1"/>
          </p:cNvSpPr>
          <p:nvPr/>
        </p:nvSpPr>
        <p:spPr bwMode="auto">
          <a:xfrm>
            <a:off x="6084888" y="3644900"/>
            <a:ext cx="1366837" cy="576263"/>
          </a:xfrm>
          <a:prstGeom prst="rect">
            <a:avLst/>
          </a:prstGeom>
          <a:noFill/>
          <a:ln w="38100">
            <a:solidFill>
              <a:srgbClr val="0000FF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97" name="Rectangle 49"/>
          <p:cNvSpPr>
            <a:spLocks noChangeArrowheads="1"/>
          </p:cNvSpPr>
          <p:nvPr/>
        </p:nvSpPr>
        <p:spPr bwMode="auto">
          <a:xfrm>
            <a:off x="6877050" y="3716338"/>
            <a:ext cx="1582738" cy="649287"/>
          </a:xfrm>
          <a:prstGeom prst="rect">
            <a:avLst/>
          </a:prstGeom>
          <a:noFill/>
          <a:ln w="38100">
            <a:solidFill>
              <a:srgbClr val="339966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98" name="Text Box 50"/>
          <p:cNvSpPr txBox="1">
            <a:spLocks noChangeArrowheads="1"/>
          </p:cNvSpPr>
          <p:nvPr/>
        </p:nvSpPr>
        <p:spPr bwMode="auto">
          <a:xfrm>
            <a:off x="5087144" y="4803775"/>
            <a:ext cx="2808288" cy="952500"/>
          </a:xfrm>
          <a:prstGeom prst="rect">
            <a:avLst/>
          </a:prstGeom>
          <a:solidFill>
            <a:srgbClr val="FFFFCC"/>
          </a:solidFill>
          <a:ln w="57150" cmpd="thinThick">
            <a:solidFill>
              <a:srgbClr val="FFCC99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itchFamily="18" charset="0"/>
              </a:rPr>
              <a:t>the expression:</a:t>
            </a:r>
          </a:p>
          <a:p>
            <a:pPr>
              <a:spcBef>
                <a:spcPct val="20000"/>
              </a:spcBef>
            </a:pPr>
            <a:r>
              <a:rPr lang="en-US" altLang="zh-CN" sz="2400" dirty="0">
                <a:latin typeface="Times New Roman" pitchFamily="18" charset="0"/>
              </a:rPr>
              <a:t>(</a:t>
            </a:r>
            <a:r>
              <a:rPr lang="en-US" altLang="zh-CN" sz="2400" i="1" dirty="0" err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 dirty="0" err="1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 dirty="0" err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 dirty="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 dirty="0">
                <a:latin typeface="Times New Roman" pitchFamily="18" charset="0"/>
              </a:rPr>
              <a:t>(</a:t>
            </a:r>
            <a:r>
              <a:rPr lang="en-US" altLang="zh-CN" sz="2400" i="1" dirty="0" err="1">
                <a:latin typeface="Times New Roman" pitchFamily="18" charset="0"/>
              </a:rPr>
              <a:t>x</a:t>
            </a:r>
            <a:r>
              <a:rPr lang="en-US" altLang="zh-CN" sz="2400" dirty="0" err="1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 dirty="0" err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 dirty="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 dirty="0">
                <a:latin typeface="Times New Roman" pitchFamily="18" charset="0"/>
              </a:rPr>
              <a:t>(</a:t>
            </a:r>
            <a:r>
              <a:rPr lang="en-US" altLang="zh-CN" sz="2400" i="1" dirty="0" err="1">
                <a:latin typeface="Times New Roman" pitchFamily="18" charset="0"/>
              </a:rPr>
              <a:t>x</a:t>
            </a:r>
            <a:r>
              <a:rPr lang="en-US" altLang="zh-CN" sz="2400" dirty="0" err="1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 dirty="0" err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 dirty="0"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9554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9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Looks Better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68313" y="357346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x</a:t>
            </a:r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468313" y="4581525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y</a:t>
            </a:r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468313" y="5445125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pitchFamily="18" charset="0"/>
              </a:rPr>
              <a:t>z</a:t>
            </a:r>
          </a:p>
        </p:txBody>
      </p:sp>
      <p:sp>
        <p:nvSpPr>
          <p:cNvPr id="152608" name="AutoShape 32"/>
          <p:cNvSpPr>
            <a:spLocks noChangeArrowheads="1"/>
          </p:cNvSpPr>
          <p:nvPr/>
        </p:nvSpPr>
        <p:spPr bwMode="auto">
          <a:xfrm>
            <a:off x="4427538" y="4795838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09" name="AutoShape 33"/>
          <p:cNvSpPr>
            <a:spLocks noChangeArrowheads="1"/>
          </p:cNvSpPr>
          <p:nvPr/>
        </p:nvSpPr>
        <p:spPr bwMode="auto">
          <a:xfrm>
            <a:off x="4427538" y="5673725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10" name="AutoShape 34"/>
          <p:cNvSpPr>
            <a:spLocks noChangeArrowheads="1"/>
          </p:cNvSpPr>
          <p:nvPr/>
        </p:nvSpPr>
        <p:spPr bwMode="auto">
          <a:xfrm>
            <a:off x="4427538" y="3802063"/>
            <a:ext cx="685800" cy="457200"/>
          </a:xfrm>
          <a:prstGeom prst="flowChartDelay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36" name="AutoShape 60"/>
          <p:cNvSpPr>
            <a:spLocks noChangeArrowheads="1"/>
          </p:cNvSpPr>
          <p:nvPr/>
        </p:nvSpPr>
        <p:spPr bwMode="auto">
          <a:xfrm flipH="1">
            <a:off x="6276975" y="4770438"/>
            <a:ext cx="685800" cy="482600"/>
          </a:xfrm>
          <a:prstGeom prst="flowChartOnlineStorag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37" name="Line 61"/>
          <p:cNvSpPr>
            <a:spLocks noChangeShapeType="1"/>
          </p:cNvSpPr>
          <p:nvPr/>
        </p:nvSpPr>
        <p:spPr bwMode="auto">
          <a:xfrm>
            <a:off x="6943725" y="5067300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38" name="Text Box 62"/>
          <p:cNvSpPr txBox="1">
            <a:spLocks noChangeArrowheads="1"/>
          </p:cNvSpPr>
          <p:nvPr/>
        </p:nvSpPr>
        <p:spPr bwMode="auto">
          <a:xfrm>
            <a:off x="7038975" y="50577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000" i="1">
                <a:latin typeface="Times New Roman" pitchFamily="18" charset="0"/>
              </a:rPr>
              <a:t>f</a:t>
            </a:r>
            <a:r>
              <a:rPr kumimoji="1" lang="en-US" altLang="zh-CN" sz="2000">
                <a:latin typeface="Times New Roman" pitchFamily="18" charset="0"/>
              </a:rPr>
              <a:t>(</a:t>
            </a:r>
            <a:r>
              <a:rPr kumimoji="1" lang="en-US" altLang="zh-CN" sz="2000" i="1">
                <a:latin typeface="Times New Roman" pitchFamily="18" charset="0"/>
              </a:rPr>
              <a:t>x,y,z</a:t>
            </a:r>
            <a:r>
              <a:rPr kumimoji="1" lang="en-US" altLang="zh-CN" sz="2000">
                <a:latin typeface="Times New Roman" pitchFamily="18" charset="0"/>
              </a:rPr>
              <a:t>)</a:t>
            </a:r>
          </a:p>
        </p:txBody>
      </p:sp>
      <p:sp>
        <p:nvSpPr>
          <p:cNvPr id="152652" name="Line 76"/>
          <p:cNvSpPr>
            <a:spLocks noChangeShapeType="1"/>
          </p:cNvSpPr>
          <p:nvPr/>
        </p:nvSpPr>
        <p:spPr bwMode="auto">
          <a:xfrm>
            <a:off x="560388" y="4946650"/>
            <a:ext cx="3824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53" name="Line 77"/>
          <p:cNvSpPr>
            <a:spLocks noChangeShapeType="1"/>
          </p:cNvSpPr>
          <p:nvPr/>
        </p:nvSpPr>
        <p:spPr bwMode="auto">
          <a:xfrm>
            <a:off x="539750" y="3948113"/>
            <a:ext cx="3865563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54" name="Line 78"/>
          <p:cNvSpPr>
            <a:spLocks noChangeShapeType="1"/>
          </p:cNvSpPr>
          <p:nvPr/>
        </p:nvSpPr>
        <p:spPr bwMode="auto">
          <a:xfrm>
            <a:off x="582613" y="5840413"/>
            <a:ext cx="384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55" name="Oval 79"/>
          <p:cNvSpPr>
            <a:spLocks noChangeArrowheads="1"/>
          </p:cNvSpPr>
          <p:nvPr/>
        </p:nvSpPr>
        <p:spPr bwMode="auto">
          <a:xfrm>
            <a:off x="3087688" y="3900488"/>
            <a:ext cx="107950" cy="1079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57" name="Oval 81"/>
          <p:cNvSpPr>
            <a:spLocks noChangeArrowheads="1"/>
          </p:cNvSpPr>
          <p:nvPr/>
        </p:nvSpPr>
        <p:spPr bwMode="auto">
          <a:xfrm>
            <a:off x="2055813" y="5780088"/>
            <a:ext cx="107950" cy="1079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58" name="Oval 82"/>
          <p:cNvSpPr>
            <a:spLocks noChangeArrowheads="1"/>
          </p:cNvSpPr>
          <p:nvPr/>
        </p:nvSpPr>
        <p:spPr bwMode="auto">
          <a:xfrm>
            <a:off x="2584450" y="4894263"/>
            <a:ext cx="107950" cy="10795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2660" name="Line 84"/>
          <p:cNvSpPr>
            <a:spLocks noChangeShapeType="1"/>
          </p:cNvSpPr>
          <p:nvPr/>
        </p:nvSpPr>
        <p:spPr bwMode="auto">
          <a:xfrm>
            <a:off x="3138488" y="3948113"/>
            <a:ext cx="0" cy="2078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1" name="Line 85"/>
          <p:cNvSpPr>
            <a:spLocks noChangeShapeType="1"/>
          </p:cNvSpPr>
          <p:nvPr/>
        </p:nvSpPr>
        <p:spPr bwMode="auto">
          <a:xfrm>
            <a:off x="3138488" y="6046788"/>
            <a:ext cx="1246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2" name="Line 86"/>
          <p:cNvSpPr>
            <a:spLocks noChangeShapeType="1"/>
          </p:cNvSpPr>
          <p:nvPr/>
        </p:nvSpPr>
        <p:spPr bwMode="auto">
          <a:xfrm flipV="1">
            <a:off x="2617788" y="4156075"/>
            <a:ext cx="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3" name="Line 87"/>
          <p:cNvSpPr>
            <a:spLocks noChangeShapeType="1"/>
          </p:cNvSpPr>
          <p:nvPr/>
        </p:nvSpPr>
        <p:spPr bwMode="auto">
          <a:xfrm>
            <a:off x="2617788" y="4114800"/>
            <a:ext cx="1766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4" name="Line 88"/>
          <p:cNvSpPr>
            <a:spLocks noChangeShapeType="1"/>
          </p:cNvSpPr>
          <p:nvPr/>
        </p:nvSpPr>
        <p:spPr bwMode="auto">
          <a:xfrm flipV="1">
            <a:off x="2098675" y="5111750"/>
            <a:ext cx="0" cy="728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5" name="Line 89"/>
          <p:cNvSpPr>
            <a:spLocks noChangeShapeType="1"/>
          </p:cNvSpPr>
          <p:nvPr/>
        </p:nvSpPr>
        <p:spPr bwMode="auto">
          <a:xfrm>
            <a:off x="2078038" y="5132388"/>
            <a:ext cx="2327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6" name="Line 90"/>
          <p:cNvSpPr>
            <a:spLocks noChangeShapeType="1"/>
          </p:cNvSpPr>
          <p:nvPr/>
        </p:nvSpPr>
        <p:spPr bwMode="auto">
          <a:xfrm>
            <a:off x="5111750" y="4987925"/>
            <a:ext cx="1227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7" name="Line 91"/>
          <p:cNvSpPr>
            <a:spLocks noChangeShapeType="1"/>
          </p:cNvSpPr>
          <p:nvPr/>
        </p:nvSpPr>
        <p:spPr bwMode="auto">
          <a:xfrm>
            <a:off x="5091113" y="3968750"/>
            <a:ext cx="207962" cy="20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8" name="Line 92"/>
          <p:cNvSpPr>
            <a:spLocks noChangeShapeType="1"/>
          </p:cNvSpPr>
          <p:nvPr/>
        </p:nvSpPr>
        <p:spPr bwMode="auto">
          <a:xfrm>
            <a:off x="5299075" y="3989388"/>
            <a:ext cx="0" cy="893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69" name="Line 93"/>
          <p:cNvSpPr>
            <a:spLocks noChangeShapeType="1"/>
          </p:cNvSpPr>
          <p:nvPr/>
        </p:nvSpPr>
        <p:spPr bwMode="auto">
          <a:xfrm>
            <a:off x="5299075" y="4883150"/>
            <a:ext cx="99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70" name="Line 94"/>
          <p:cNvSpPr>
            <a:spLocks noChangeShapeType="1"/>
          </p:cNvSpPr>
          <p:nvPr/>
        </p:nvSpPr>
        <p:spPr bwMode="auto">
          <a:xfrm flipV="1">
            <a:off x="5091113" y="5881688"/>
            <a:ext cx="166687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71" name="Line 95"/>
          <p:cNvSpPr>
            <a:spLocks noChangeShapeType="1"/>
          </p:cNvSpPr>
          <p:nvPr/>
        </p:nvSpPr>
        <p:spPr bwMode="auto">
          <a:xfrm flipV="1">
            <a:off x="5278438" y="5132388"/>
            <a:ext cx="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72" name="Line 96"/>
          <p:cNvSpPr>
            <a:spLocks noChangeShapeType="1"/>
          </p:cNvSpPr>
          <p:nvPr/>
        </p:nvSpPr>
        <p:spPr bwMode="auto">
          <a:xfrm>
            <a:off x="5278438" y="5154613"/>
            <a:ext cx="1060450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2673" name="Text Box 97"/>
          <p:cNvSpPr txBox="1">
            <a:spLocks noChangeArrowheads="1"/>
          </p:cNvSpPr>
          <p:nvPr/>
        </p:nvSpPr>
        <p:spPr bwMode="auto">
          <a:xfrm>
            <a:off x="2555875" y="2060575"/>
            <a:ext cx="2808288" cy="952500"/>
          </a:xfrm>
          <a:prstGeom prst="rect">
            <a:avLst/>
          </a:prstGeom>
          <a:solidFill>
            <a:srgbClr val="FFFFCC"/>
          </a:solidFill>
          <a:ln w="57150" cmpd="thinThick">
            <a:solidFill>
              <a:srgbClr val="FFCC99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the expression:</a:t>
            </a:r>
          </a:p>
          <a:p>
            <a:pPr>
              <a:spcBef>
                <a:spcPct val="20000"/>
              </a:spcBef>
            </a:pP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z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) </a:t>
            </a:r>
            <a:r>
              <a:rPr lang="en-US" altLang="zh-CN" sz="2400">
                <a:latin typeface="Times New Roman" pitchFamily="18" charset="0"/>
              </a:rPr>
              <a:t>(</a:t>
            </a:r>
            <a:r>
              <a:rPr lang="en-US" altLang="zh-CN" sz="2400" i="1">
                <a:latin typeface="Times New Roman" pitchFamily="18" charset="0"/>
              </a:rPr>
              <a:t>x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</a:t>
            </a:r>
            <a:r>
              <a:rPr lang="en-US" altLang="zh-CN" sz="2400" i="1">
                <a:latin typeface="Times New Roman" pitchFamily="18" charset="0"/>
                <a:sym typeface="Symbol" pitchFamily="18" charset="2"/>
              </a:rPr>
              <a:t>y</a:t>
            </a:r>
            <a:r>
              <a:rPr lang="en-US" altLang="zh-CN" sz="2400">
                <a:latin typeface="Times New Roman" pitchFamily="18" charset="0"/>
                <a:sym typeface="Symbol" pitchFamily="18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358513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4129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/>
              <a:t>布尔代数的抽象定义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98625"/>
            <a:ext cx="8229600" cy="98901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15000"/>
              </a:lnSpc>
            </a:pPr>
            <a:r>
              <a:rPr lang="zh-CN" altLang="en-US" sz="2800" b="1" dirty="0">
                <a:latin typeface="Times New Roman" charset="0"/>
              </a:rPr>
              <a:t>一个布尔代数是一个集合</a:t>
            </a:r>
            <a:r>
              <a:rPr lang="en-US" altLang="zh-CN" sz="2800" b="1" dirty="0">
                <a:latin typeface="Times New Roman" charset="0"/>
              </a:rPr>
              <a:t>B</a:t>
            </a:r>
            <a:r>
              <a:rPr lang="zh-CN" altLang="en-US" sz="2800" b="1" dirty="0">
                <a:latin typeface="Times New Roman" charset="0"/>
              </a:rPr>
              <a:t>，它有二元运算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和</a:t>
            </a:r>
            <a:r>
              <a:rPr lang="zh-CN" altLang="en-US" sz="2800" b="1" dirty="0">
                <a:latin typeface="Times New Roman" charset="0"/>
              </a:rPr>
              <a:t>、一元运算   以及特殊元素</a:t>
            </a:r>
            <a:r>
              <a:rPr lang="en-US" altLang="zh-CN" sz="2800" b="1" dirty="0">
                <a:latin typeface="Times New Roman" charset="0"/>
              </a:rPr>
              <a:t>0</a:t>
            </a:r>
            <a:r>
              <a:rPr lang="zh-CN" altLang="en-US" sz="2800" b="1" dirty="0">
                <a:latin typeface="Times New Roman" charset="0"/>
              </a:rPr>
              <a:t>和</a:t>
            </a:r>
            <a:r>
              <a:rPr lang="en-US" altLang="zh-CN" sz="2800" b="1" dirty="0">
                <a:latin typeface="Times New Roman" charset="0"/>
              </a:rPr>
              <a:t>1</a:t>
            </a:r>
            <a:r>
              <a:rPr lang="zh-CN" altLang="en-US" sz="2800" b="1" dirty="0">
                <a:latin typeface="Times New Roman" charset="0"/>
              </a:rPr>
              <a:t>，且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B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中元素</a:t>
            </a:r>
            <a:r>
              <a:rPr lang="zh-CN" altLang="en-US" sz="2800" dirty="0">
                <a:latin typeface="Times New Roman" charset="0"/>
              </a:rPr>
              <a:t>满足</a:t>
            </a:r>
            <a:r>
              <a:rPr lang="zh-CN" altLang="en-US" sz="2800" b="1" dirty="0">
                <a:latin typeface="Times New Roman" charset="0"/>
              </a:rPr>
              <a:t>下列性质：</a:t>
            </a:r>
            <a:endParaRPr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15000"/>
              </a:lnSpc>
            </a:pPr>
            <a:endParaRPr lang="en-US" altLang="zh-CN" sz="2800" dirty="0">
              <a:latin typeface="Times New Roman" charset="0"/>
            </a:endParaRPr>
          </a:p>
          <a:p>
            <a:pPr algn="just" eaLnBrk="1" hangingPunct="1">
              <a:lnSpc>
                <a:spcPct val="115000"/>
              </a:lnSpc>
            </a:pPr>
            <a:endParaRPr lang="en-US" altLang="zh-CN" sz="2800" b="1" dirty="0">
              <a:latin typeface="Times New Roman" charset="0"/>
            </a:endParaRPr>
          </a:p>
          <a:p>
            <a:pPr lvl="1" algn="just">
              <a:lnSpc>
                <a:spcPct val="120000"/>
              </a:lnSpc>
            </a:pPr>
            <a:r>
              <a:rPr lang="en-US" altLang="zh-CN" sz="2500" dirty="0">
                <a:latin typeface="Times New Roman" charset="0"/>
              </a:rPr>
              <a:t>({0, 1}, +, </a:t>
            </a:r>
            <a:r>
              <a:rPr lang="en-US" altLang="zh-CN" sz="2500" dirty="0">
                <a:latin typeface="Times New Roman" charset="0"/>
                <a:sym typeface="Symbol" charset="2"/>
              </a:rPr>
              <a:t> ,    , 0, 1)</a:t>
            </a:r>
            <a:r>
              <a:rPr lang="zh-CN" altLang="en-US" sz="2500" dirty="0">
                <a:latin typeface="Times New Roman" charset="0"/>
                <a:sym typeface="Symbol" charset="2"/>
              </a:rPr>
              <a:t>为布尔代数</a:t>
            </a:r>
            <a:endParaRPr lang="en-US" altLang="zh-CN" sz="2500" dirty="0">
              <a:latin typeface="Times New Roman" charset="0"/>
              <a:sym typeface="Symbol" charset="2"/>
            </a:endParaRPr>
          </a:p>
          <a:p>
            <a:pPr lvl="1" algn="just">
              <a:lnSpc>
                <a:spcPct val="120000"/>
              </a:lnSpc>
            </a:pPr>
            <a:r>
              <a:rPr lang="en-US" altLang="zh-CN" sz="2500" dirty="0">
                <a:latin typeface="Times New Roman" charset="0"/>
                <a:sym typeface="Symbol" charset="2"/>
              </a:rPr>
              <a:t>A</a:t>
            </a:r>
            <a:r>
              <a:rPr lang="zh-CN" altLang="en-US" sz="2500" dirty="0">
                <a:latin typeface="Times New Roman" charset="0"/>
                <a:sym typeface="Symbol" charset="2"/>
              </a:rPr>
              <a:t>的幂集构成一个布尔代数</a:t>
            </a:r>
            <a:r>
              <a:rPr lang="en-US" altLang="zh-CN" sz="2500" dirty="0">
                <a:latin typeface="Times New Roman" charset="0"/>
                <a:sym typeface="Symbol" charset="2"/>
              </a:rPr>
              <a:t>(</a:t>
            </a:r>
            <a:r>
              <a:rPr lang="en-US" altLang="zh-CN" sz="2500" i="1" dirty="0">
                <a:latin typeface="Times New Roman" charset="0"/>
                <a:sym typeface="Symbol" charset="2"/>
              </a:rPr>
              <a:t></a:t>
            </a:r>
            <a:r>
              <a:rPr lang="en-US" altLang="zh-CN" sz="2500" dirty="0">
                <a:latin typeface="Times New Roman" charset="0"/>
              </a:rPr>
              <a:t>(A), ⋃, ⋂, </a:t>
            </a:r>
            <a:r>
              <a:rPr lang="en-US" altLang="zh-CN" sz="2500" dirty="0">
                <a:latin typeface="Times New Roman" charset="0"/>
                <a:sym typeface="Symbol" charset="2"/>
              </a:rPr>
              <a:t></a:t>
            </a:r>
            <a:r>
              <a:rPr lang="en-US" altLang="zh-CN" sz="2500" dirty="0">
                <a:latin typeface="Times New Roman" charset="0"/>
              </a:rPr>
              <a:t>, </a:t>
            </a:r>
            <a:r>
              <a:rPr lang="en-US" altLang="zh-CN" sz="2500" dirty="0">
                <a:latin typeface="Times New Roman" charset="0"/>
                <a:sym typeface="Symbol" charset="2"/>
              </a:rPr>
              <a:t></a:t>
            </a:r>
            <a:r>
              <a:rPr lang="en-US" altLang="zh-CN" sz="2500" dirty="0">
                <a:latin typeface="Times New Roman" charset="0"/>
              </a:rPr>
              <a:t>, A</a:t>
            </a:r>
            <a:r>
              <a:rPr lang="zh-CN" altLang="en-US" sz="2500" dirty="0">
                <a:latin typeface="Times New Roman" charset="0"/>
              </a:rPr>
              <a:t>）</a:t>
            </a:r>
            <a:endParaRPr lang="en-US" altLang="zh-CN" sz="2500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endParaRPr lang="en-US" altLang="zh-CN" sz="2700" dirty="0">
              <a:latin typeface="Times New Roman" charset="0"/>
            </a:endParaRPr>
          </a:p>
          <a:p>
            <a:pPr lvl="1" algn="just">
              <a:lnSpc>
                <a:spcPct val="115000"/>
              </a:lnSpc>
            </a:pPr>
            <a:endParaRPr lang="en-US" altLang="zh-CN" sz="2500" b="1" dirty="0">
              <a:latin typeface="Times New Roman" charset="0"/>
            </a:endParaRPr>
          </a:p>
        </p:txBody>
      </p:sp>
      <p:cxnSp>
        <p:nvCxnSpPr>
          <p:cNvPr id="21508" name="直接连接符 3"/>
          <p:cNvCxnSpPr>
            <a:cxnSpLocks noChangeShapeType="1"/>
          </p:cNvCxnSpPr>
          <p:nvPr/>
        </p:nvCxnSpPr>
        <p:spPr bwMode="auto">
          <a:xfrm>
            <a:off x="2339752" y="2348880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31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624AD4E-84E6-844B-BD1F-37B1AA3212C1}" type="slidenum">
              <a:rPr lang="en-US" altLang="zh-CN"/>
              <a:pPr/>
              <a:t>4</a:t>
            </a:fld>
            <a:endParaRPr lang="en-US" altLang="zh-CN"/>
          </a:p>
        </p:txBody>
      </p:sp>
      <p:grpSp>
        <p:nvGrpSpPr>
          <p:cNvPr id="9" name="组合 14"/>
          <p:cNvGrpSpPr>
            <a:grpSpLocks/>
          </p:cNvGrpSpPr>
          <p:nvPr/>
        </p:nvGrpSpPr>
        <p:grpSpPr bwMode="auto">
          <a:xfrm>
            <a:off x="1115616" y="3573016"/>
            <a:ext cx="6611937" cy="511175"/>
            <a:chOff x="2339752" y="3645024"/>
            <a:chExt cx="6610685" cy="510779"/>
          </a:xfrm>
        </p:grpSpPr>
        <p:sp>
          <p:nvSpPr>
            <p:cNvPr id="10" name="圆角矩形标注 6"/>
            <p:cNvSpPr>
              <a:spLocks noChangeArrowheads="1"/>
            </p:cNvSpPr>
            <p:nvPr/>
          </p:nvSpPr>
          <p:spPr bwMode="auto">
            <a:xfrm>
              <a:off x="233975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0000CC"/>
                  </a:solidFill>
                </a:rPr>
                <a:t>结合律</a:t>
              </a:r>
            </a:p>
          </p:txBody>
        </p:sp>
        <p:sp>
          <p:nvSpPr>
            <p:cNvPr id="11" name="圆角矩形标注 10"/>
            <p:cNvSpPr>
              <a:spLocks noChangeArrowheads="1"/>
            </p:cNvSpPr>
            <p:nvPr/>
          </p:nvSpPr>
          <p:spPr bwMode="auto">
            <a:xfrm>
              <a:off x="377991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0000CC"/>
                  </a:solidFill>
                </a:rPr>
                <a:t>交换律</a:t>
              </a:r>
            </a:p>
          </p:txBody>
        </p:sp>
        <p:sp>
          <p:nvSpPr>
            <p:cNvPr id="12" name="圆角矩形标注 11"/>
            <p:cNvSpPr>
              <a:spLocks noChangeArrowheads="1"/>
            </p:cNvSpPr>
            <p:nvPr/>
          </p:nvSpPr>
          <p:spPr bwMode="auto">
            <a:xfrm>
              <a:off x="5220072" y="3645024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 dirty="0">
                  <a:solidFill>
                    <a:srgbClr val="0000CC"/>
                  </a:solidFill>
                </a:rPr>
                <a:t>分配律</a:t>
              </a:r>
            </a:p>
          </p:txBody>
        </p:sp>
        <p:sp>
          <p:nvSpPr>
            <p:cNvPr id="13" name="圆角矩形标注 12"/>
            <p:cNvSpPr>
              <a:spLocks noChangeArrowheads="1"/>
            </p:cNvSpPr>
            <p:nvPr/>
          </p:nvSpPr>
          <p:spPr bwMode="auto">
            <a:xfrm>
              <a:off x="6660232" y="3645025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同一律</a:t>
              </a:r>
            </a:p>
          </p:txBody>
        </p:sp>
        <p:sp>
          <p:nvSpPr>
            <p:cNvPr id="14" name="圆角矩形标注 13"/>
            <p:cNvSpPr>
              <a:spLocks noChangeArrowheads="1"/>
            </p:cNvSpPr>
            <p:nvPr/>
          </p:nvSpPr>
          <p:spPr bwMode="auto">
            <a:xfrm>
              <a:off x="8100392" y="3645024"/>
              <a:ext cx="850045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0000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charset="2"/>
                <a:buChar char="l"/>
                <a:defRPr sz="30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Char char="l"/>
                <a:defRPr sz="26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charset="2"/>
                <a:buChar char="l"/>
                <a:defRPr sz="23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 b="1">
                  <a:solidFill>
                    <a:srgbClr val="0000CC"/>
                  </a:solidFill>
                </a:rPr>
                <a:t>补律</a:t>
              </a:r>
            </a:p>
          </p:txBody>
        </p:sp>
      </p:grpSp>
      <p:cxnSp>
        <p:nvCxnSpPr>
          <p:cNvPr id="15" name="直接连接符 3"/>
          <p:cNvCxnSpPr>
            <a:cxnSpLocks noChangeShapeType="1"/>
          </p:cNvCxnSpPr>
          <p:nvPr/>
        </p:nvCxnSpPr>
        <p:spPr bwMode="auto">
          <a:xfrm>
            <a:off x="2771800" y="4581128"/>
            <a:ext cx="216024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6163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476375" y="1628775"/>
          <a:ext cx="5545138" cy="4696758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650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等  式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名  称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y+z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+z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 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结合律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x+z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+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+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z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分配律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0 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1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  <a:endParaRPr kumimoji="0" lang="zh-CN" altLang="en-US" sz="24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同一律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x+y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 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y+x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 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交换律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3288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+ x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=0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补律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9488" name="直接连接符 11"/>
          <p:cNvCxnSpPr>
            <a:cxnSpLocks noChangeShapeType="1"/>
          </p:cNvCxnSpPr>
          <p:nvPr/>
        </p:nvCxnSpPr>
        <p:spPr bwMode="auto">
          <a:xfrm>
            <a:off x="3362325" y="5526088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89" name="直接连接符 12"/>
          <p:cNvCxnSpPr>
            <a:cxnSpLocks noChangeShapeType="1"/>
          </p:cNvCxnSpPr>
          <p:nvPr/>
        </p:nvCxnSpPr>
        <p:spPr bwMode="auto">
          <a:xfrm>
            <a:off x="3295650" y="5918200"/>
            <a:ext cx="142875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9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431E363-827A-8F4A-A026-95DB9BA79372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布尔代数性质（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98098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755511"/>
              </p:ext>
            </p:extLst>
          </p:nvPr>
        </p:nvGraphicFramePr>
        <p:xfrm>
          <a:off x="1547813" y="1773238"/>
          <a:ext cx="4824412" cy="4507233"/>
        </p:xfrm>
        <a:graphic>
          <a:graphicData uri="http://schemas.openxmlformats.org/drawingml/2006/table">
            <a:tbl>
              <a:tblPr/>
              <a:tblGrid>
                <a:gridCol w="29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29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等  式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名  称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13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  <a:endParaRPr kumimoji="0" lang="zh-CN" altLang="en-US" sz="24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双重补律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x+x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  <a:endParaRPr kumimoji="0" lang="zh-CN" altLang="en-US" sz="24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x</a:t>
                      </a:r>
                      <a:endParaRPr kumimoji="0" lang="zh-CN" altLang="en-US" sz="24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幂等律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+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吸收律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325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1 =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0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=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0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支配律</a:t>
                      </a:r>
                    </a:p>
                  </a:txBody>
                  <a:tcPr marL="91438" marR="91438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6313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 =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+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endParaRPr kumimoji="0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(</a:t>
                      </a:r>
                      <a:r>
                        <a:rPr kumimoji="0" lang="en-US" altLang="zh-CN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x+y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) =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x 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  <a:sym typeface="Symbol" charset="2"/>
                        </a:rPr>
                        <a:t> </a:t>
                      </a:r>
                      <a:r>
                        <a:rPr kumimoji="0" lang="en-US" altLang="zh-CN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y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宋体" charset="0"/>
                      </a:endParaRP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宋体" charset="0"/>
                        </a:rPr>
                        <a:t>德摩根律</a:t>
                      </a:r>
                    </a:p>
                  </a:txBody>
                  <a:tcPr marL="91449" marR="91449"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7434" name="直接连接符 3"/>
          <p:cNvCxnSpPr>
            <a:cxnSpLocks noChangeShapeType="1"/>
          </p:cNvCxnSpPr>
          <p:nvPr/>
        </p:nvCxnSpPr>
        <p:spPr bwMode="auto">
          <a:xfrm>
            <a:off x="2711450" y="2408238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35" name="直接连接符 4"/>
          <p:cNvCxnSpPr>
            <a:cxnSpLocks noChangeShapeType="1"/>
          </p:cNvCxnSpPr>
          <p:nvPr/>
        </p:nvCxnSpPr>
        <p:spPr bwMode="auto">
          <a:xfrm>
            <a:off x="2711450" y="2463800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DED4124-BB77-0649-ABD9-E235BF2A896B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zh-CN" altLang="en-US" dirty="0"/>
              <a:t>布尔代数性质（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endParaRPr lang="zh-CN" altLang="zh-CN" dirty="0">
              <a:ea typeface="宋体" charset="0"/>
            </a:endParaRPr>
          </a:p>
        </p:txBody>
      </p:sp>
      <p:cxnSp>
        <p:nvCxnSpPr>
          <p:cNvPr id="8" name="直接连接符 3"/>
          <p:cNvCxnSpPr>
            <a:cxnSpLocks noChangeShapeType="1"/>
          </p:cNvCxnSpPr>
          <p:nvPr/>
        </p:nvCxnSpPr>
        <p:spPr bwMode="auto">
          <a:xfrm>
            <a:off x="3250258" y="5417914"/>
            <a:ext cx="144462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接连接符 4"/>
          <p:cNvCxnSpPr>
            <a:cxnSpLocks noChangeShapeType="1"/>
          </p:cNvCxnSpPr>
          <p:nvPr/>
        </p:nvCxnSpPr>
        <p:spPr bwMode="auto">
          <a:xfrm>
            <a:off x="3707458" y="5417914"/>
            <a:ext cx="144462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6"/>
          <p:cNvCxnSpPr>
            <a:cxnSpLocks noChangeShapeType="1"/>
          </p:cNvCxnSpPr>
          <p:nvPr/>
        </p:nvCxnSpPr>
        <p:spPr bwMode="auto">
          <a:xfrm>
            <a:off x="3610620" y="5792564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7"/>
          <p:cNvCxnSpPr>
            <a:cxnSpLocks noChangeShapeType="1"/>
          </p:cNvCxnSpPr>
          <p:nvPr/>
        </p:nvCxnSpPr>
        <p:spPr bwMode="auto">
          <a:xfrm>
            <a:off x="3250258" y="5805264"/>
            <a:ext cx="144462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8"/>
          <p:cNvCxnSpPr>
            <a:cxnSpLocks noChangeShapeType="1"/>
          </p:cNvCxnSpPr>
          <p:nvPr/>
        </p:nvCxnSpPr>
        <p:spPr bwMode="auto">
          <a:xfrm flipV="1">
            <a:off x="2294583" y="5775101"/>
            <a:ext cx="588962" cy="317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10"/>
          <p:cNvCxnSpPr>
            <a:cxnSpLocks noChangeShapeType="1"/>
          </p:cNvCxnSpPr>
          <p:nvPr/>
        </p:nvCxnSpPr>
        <p:spPr bwMode="auto">
          <a:xfrm flipV="1">
            <a:off x="2272358" y="5387751"/>
            <a:ext cx="588962" cy="317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457519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 descr="蓝色砂纸"/>
          <p:cNvSpPr>
            <a:spLocks noChangeArrowheads="1"/>
          </p:cNvSpPr>
          <p:nvPr/>
        </p:nvSpPr>
        <p:spPr bwMode="auto">
          <a:xfrm>
            <a:off x="1524000" y="3200400"/>
            <a:ext cx="6400800" cy="32766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布尔代数和集合运算</a:t>
            </a:r>
            <a:endParaRPr lang="en-US" altLang="zh-CN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8613" y="1700808"/>
            <a:ext cx="8586787" cy="4355505"/>
          </a:xfrm>
        </p:spPr>
        <p:txBody>
          <a:bodyPr/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formula involving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∪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or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∩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that holds for arbitrary subsets of a set </a:t>
            </a:r>
            <a:r>
              <a:rPr lang="en-US" altLang="zh-CN" sz="2400" i="1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will continue to hold for arbitrary elements of a Boolean algebra </a:t>
            </a:r>
            <a:r>
              <a:rPr lang="en-US" altLang="zh-CN" sz="2400" i="1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L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if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∧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is substituted for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∩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and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∨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for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∪</a:t>
            </a:r>
            <a:r>
              <a:rPr lang="en-US" altLang="zh-CN" sz="2400" dirty="0"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</a:rPr>
              <a:t> 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/>
        </p:nvGraphicFramePr>
        <p:xfrm>
          <a:off x="1828800" y="3200400"/>
          <a:ext cx="56388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5" imgW="2412720" imgH="1498320" progId="Equation.3">
                  <p:embed/>
                </p:oleObj>
              </mc:Choice>
              <mc:Fallback>
                <p:oleObj name="Equation" r:id="rId5" imgW="2412720" imgH="1498320" progId="Equation.3">
                  <p:embed/>
                  <p:pic>
                    <p:nvPicPr>
                      <p:cNvPr id="768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200400"/>
                        <a:ext cx="5638800" cy="30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7086600" y="35814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and more!</a:t>
            </a:r>
          </a:p>
        </p:txBody>
      </p:sp>
    </p:spTree>
    <p:extLst>
      <p:ext uri="{BB962C8B-B14F-4D97-AF65-F5344CB8AC3E}">
        <p14:creationId xmlns:p14="http://schemas.microsoft.com/office/powerpoint/2010/main" val="2015407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/>
              <a:t>布尔代数的性质证明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675687" cy="32416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结合律、交换律、分配律</a:t>
            </a:r>
            <a:r>
              <a:rPr lang="zh-CN" altLang="en-US" sz="2800" b="1" dirty="0">
                <a:latin typeface="Times New Roman" charset="0"/>
              </a:rPr>
              <a:t>、</a:t>
            </a:r>
            <a:r>
              <a:rPr lang="zh-CN" altLang="en-US" sz="2800" b="1" dirty="0">
                <a:solidFill>
                  <a:srgbClr val="0000CC"/>
                </a:solidFill>
                <a:latin typeface="Times New Roman" charset="0"/>
              </a:rPr>
              <a:t>同一律、补律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蕴含：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charset="0"/>
              </a:rPr>
              <a:t>支配律、吸收律、幂等律、双重补律、德摩根律</a:t>
            </a:r>
            <a:endParaRPr lang="en-US" altLang="zh-CN" sz="2400" b="1" dirty="0">
              <a:solidFill>
                <a:srgbClr val="FF0000"/>
              </a:solidFill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证明支配律</a:t>
            </a:r>
            <a:r>
              <a:rPr lang="zh-CN" altLang="en-US" sz="2800" b="1" dirty="0">
                <a:latin typeface="Times New Roman" charset="0"/>
              </a:rPr>
              <a:t>： </a:t>
            </a:r>
            <a:r>
              <a:rPr lang="zh-CN" altLang="en-US" sz="2800" b="1" dirty="0">
                <a:latin typeface="Times New Roman" charset="0"/>
                <a:sym typeface="Symbol" charset="2"/>
              </a:rPr>
              <a:t></a:t>
            </a:r>
            <a:r>
              <a:rPr lang="en-US" altLang="zh-CN" sz="2800" b="1" i="1" dirty="0" err="1">
                <a:latin typeface="Times New Roman" charset="0"/>
              </a:rPr>
              <a:t>x</a:t>
            </a:r>
            <a:r>
              <a:rPr lang="en-US" altLang="zh-CN" sz="2800" b="1" dirty="0" err="1">
                <a:latin typeface="Times New Roman" charset="0"/>
                <a:sym typeface="Symbol" charset="2"/>
              </a:rPr>
              <a:t></a:t>
            </a:r>
            <a:r>
              <a:rPr lang="en-US" altLang="zh-CN" sz="2800" b="1" dirty="0" err="1">
                <a:latin typeface="Times New Roman" charset="0"/>
              </a:rPr>
              <a:t>B</a:t>
            </a:r>
            <a:r>
              <a:rPr lang="en-US" altLang="zh-CN" sz="2800" b="1" dirty="0">
                <a:latin typeface="Times New Roman" charset="0"/>
              </a:rPr>
              <a:t>, </a:t>
            </a:r>
            <a:r>
              <a:rPr lang="en-US" altLang="zh-CN" sz="2800" b="1" i="1" dirty="0">
                <a:latin typeface="Times New Roman" charset="0"/>
              </a:rPr>
              <a:t>x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800" b="1" dirty="0">
                <a:latin typeface="Times New Roman" charset="0"/>
              </a:rPr>
              <a:t>1=1,  </a:t>
            </a:r>
            <a:r>
              <a:rPr lang="en-US" altLang="zh-CN" sz="2800" b="1" i="1" dirty="0">
                <a:latin typeface="Times New Roman" charset="0"/>
              </a:rPr>
              <a:t>x</a:t>
            </a:r>
            <a:r>
              <a:rPr lang="en-US" altLang="zh-CN" sz="28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800" b="1" dirty="0">
                <a:latin typeface="Times New Roman" charset="0"/>
              </a:rPr>
              <a:t>0=0 </a:t>
            </a:r>
            <a:endParaRPr lang="en-US" altLang="zh-CN" sz="2800" b="1" dirty="0">
              <a:solidFill>
                <a:srgbClr val="990000"/>
              </a:solidFill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</a:t>
            </a:r>
            <a:r>
              <a:rPr lang="en-US" altLang="zh-CN" b="1" dirty="0">
                <a:latin typeface="Times New Roman" charset="0"/>
              </a:rPr>
              <a:t>1= 1</a:t>
            </a:r>
            <a:r>
              <a:rPr lang="en-US" altLang="zh-CN" b="1" dirty="0">
                <a:latin typeface="Times New Roman" charset="0"/>
                <a:sym typeface="Symbol" charset="2"/>
              </a:rPr>
              <a:t></a:t>
            </a:r>
            <a:r>
              <a:rPr lang="en-US" altLang="zh-CN" b="1" dirty="0">
                <a:latin typeface="Times New Roman" charset="0"/>
              </a:rPr>
              <a:t>(</a:t>
            </a:r>
            <a:r>
              <a:rPr lang="en-US" altLang="zh-CN" b="1" i="1" dirty="0">
                <a:latin typeface="Times New Roman" charset="0"/>
              </a:rPr>
              <a:t>x </a:t>
            </a:r>
            <a:r>
              <a:rPr lang="en-US" altLang="zh-CN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b="1" dirty="0">
                <a:latin typeface="Times New Roman" charset="0"/>
              </a:rPr>
              <a:t>1)= (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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)</a:t>
            </a:r>
            <a:r>
              <a:rPr lang="en-US" altLang="zh-CN" b="1" dirty="0">
                <a:latin typeface="Times New Roman" charset="0"/>
                <a:sym typeface="Symbol" charset="2"/>
              </a:rPr>
              <a:t></a:t>
            </a:r>
            <a:r>
              <a:rPr lang="en-US" altLang="zh-CN" b="1" dirty="0">
                <a:latin typeface="Times New Roman" charset="0"/>
              </a:rPr>
              <a:t>(</a:t>
            </a:r>
            <a:r>
              <a:rPr lang="en-US" altLang="zh-CN" b="1" i="1" dirty="0">
                <a:latin typeface="Times New Roman" charset="0"/>
              </a:rPr>
              <a:t>x </a:t>
            </a:r>
            <a:r>
              <a:rPr lang="en-US" altLang="zh-CN" b="1" dirty="0">
                <a:latin typeface="Times New Roman" charset="0"/>
                <a:sym typeface="Symbol" charset="2"/>
              </a:rPr>
              <a:t></a:t>
            </a:r>
            <a:r>
              <a:rPr lang="en-US" altLang="zh-CN" b="1" dirty="0">
                <a:latin typeface="Times New Roman" charset="0"/>
              </a:rPr>
              <a:t>1)=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</a:t>
            </a:r>
            <a:r>
              <a:rPr lang="en-US" altLang="zh-CN" b="1" dirty="0">
                <a:latin typeface="Times New Roman" charset="0"/>
              </a:rPr>
              <a:t> (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 </a:t>
            </a:r>
            <a:r>
              <a:rPr lang="en-US" altLang="zh-CN" b="1" dirty="0">
                <a:latin typeface="Times New Roman" charset="0"/>
              </a:rPr>
              <a:t>1)=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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=1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</a:t>
            </a:r>
            <a:r>
              <a:rPr lang="en-US" altLang="zh-CN" b="1" dirty="0">
                <a:latin typeface="Times New Roman" charset="0"/>
              </a:rPr>
              <a:t>0= 0</a:t>
            </a:r>
            <a:r>
              <a:rPr lang="en-US" altLang="zh-CN" b="1" dirty="0">
                <a:latin typeface="Times New Roman" charset="0"/>
                <a:sym typeface="Symbol" charset="2"/>
              </a:rPr>
              <a:t></a:t>
            </a:r>
            <a:r>
              <a:rPr lang="en-US" altLang="zh-CN" b="1" dirty="0">
                <a:latin typeface="Times New Roman" charset="0"/>
              </a:rPr>
              <a:t>(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b="1" dirty="0">
                <a:latin typeface="Times New Roman" charset="0"/>
              </a:rPr>
              <a:t>0) =(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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)</a:t>
            </a:r>
            <a:r>
              <a:rPr lang="en-US" altLang="zh-CN" b="1" dirty="0">
                <a:latin typeface="Times New Roman" charset="0"/>
                <a:sym typeface="Symbol" charset="2"/>
              </a:rPr>
              <a:t> </a:t>
            </a:r>
            <a:r>
              <a:rPr lang="en-US" altLang="zh-CN" b="1" dirty="0">
                <a:latin typeface="Times New Roman" charset="0"/>
              </a:rPr>
              <a:t>(</a:t>
            </a:r>
            <a:r>
              <a:rPr lang="en-US" altLang="zh-CN" b="1" i="1" dirty="0">
                <a:latin typeface="Times New Roman" charset="0"/>
              </a:rPr>
              <a:t>x </a:t>
            </a:r>
            <a:r>
              <a:rPr lang="en-US" altLang="zh-CN" b="1" dirty="0">
                <a:latin typeface="Times New Roman" charset="0"/>
                <a:sym typeface="Symbol" charset="2"/>
              </a:rPr>
              <a:t></a:t>
            </a:r>
            <a:r>
              <a:rPr lang="en-US" altLang="zh-CN" b="1" dirty="0">
                <a:latin typeface="Times New Roman" charset="0"/>
              </a:rPr>
              <a:t>0)=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</a:t>
            </a:r>
            <a:r>
              <a:rPr lang="en-US" altLang="zh-CN" b="1" dirty="0">
                <a:latin typeface="Times New Roman" charset="0"/>
              </a:rPr>
              <a:t> (</a:t>
            </a:r>
            <a:r>
              <a:rPr lang="en-US" altLang="zh-CN" b="1" i="1" dirty="0">
                <a:latin typeface="Times New Roman" charset="0"/>
              </a:rPr>
              <a:t>x </a:t>
            </a:r>
            <a:r>
              <a:rPr lang="en-US" altLang="zh-CN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b="1" dirty="0">
                <a:latin typeface="Times New Roman" charset="0"/>
              </a:rPr>
              <a:t>0)=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  <a:sym typeface="Symbol" charset="2"/>
              </a:rPr>
              <a:t>  </a:t>
            </a:r>
            <a:r>
              <a:rPr lang="en-US" altLang="zh-CN" b="1" i="1" dirty="0">
                <a:latin typeface="Times New Roman" charset="0"/>
              </a:rPr>
              <a:t>x</a:t>
            </a:r>
            <a:r>
              <a:rPr lang="en-US" altLang="zh-CN" b="1" dirty="0">
                <a:latin typeface="Times New Roman" charset="0"/>
              </a:rPr>
              <a:t>=0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b="1" dirty="0">
              <a:solidFill>
                <a:srgbClr val="FF0000"/>
              </a:solidFill>
              <a:latin typeface="Times New Roman" charset="0"/>
            </a:endParaRPr>
          </a:p>
        </p:txBody>
      </p:sp>
      <p:cxnSp>
        <p:nvCxnSpPr>
          <p:cNvPr id="27652" name="直接连接符 5"/>
          <p:cNvCxnSpPr>
            <a:cxnSpLocks noChangeShapeType="1"/>
          </p:cNvCxnSpPr>
          <p:nvPr/>
        </p:nvCxnSpPr>
        <p:spPr bwMode="auto">
          <a:xfrm>
            <a:off x="4235450" y="3797300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直接连接符 5"/>
          <p:cNvCxnSpPr>
            <a:cxnSpLocks noChangeShapeType="1"/>
          </p:cNvCxnSpPr>
          <p:nvPr/>
        </p:nvCxnSpPr>
        <p:spPr bwMode="auto">
          <a:xfrm>
            <a:off x="6457950" y="3816350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直接连接符 6"/>
          <p:cNvCxnSpPr>
            <a:cxnSpLocks noChangeShapeType="1"/>
          </p:cNvCxnSpPr>
          <p:nvPr/>
        </p:nvCxnSpPr>
        <p:spPr bwMode="auto">
          <a:xfrm>
            <a:off x="8056563" y="3803650"/>
            <a:ext cx="144462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直接连接符 5"/>
          <p:cNvCxnSpPr>
            <a:cxnSpLocks noChangeShapeType="1"/>
          </p:cNvCxnSpPr>
          <p:nvPr/>
        </p:nvCxnSpPr>
        <p:spPr bwMode="auto">
          <a:xfrm>
            <a:off x="4140200" y="4365625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直接连接符 5"/>
          <p:cNvCxnSpPr>
            <a:cxnSpLocks noChangeShapeType="1"/>
          </p:cNvCxnSpPr>
          <p:nvPr/>
        </p:nvCxnSpPr>
        <p:spPr bwMode="auto">
          <a:xfrm>
            <a:off x="6443663" y="4365625"/>
            <a:ext cx="144462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直接连接符 5"/>
          <p:cNvCxnSpPr>
            <a:cxnSpLocks noChangeShapeType="1"/>
          </p:cNvCxnSpPr>
          <p:nvPr/>
        </p:nvCxnSpPr>
        <p:spPr bwMode="auto">
          <a:xfrm>
            <a:off x="8058150" y="4365625"/>
            <a:ext cx="144463" cy="0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E104742-7882-154C-9DF6-6F9DCEB4D590}" type="slidenum">
              <a:rPr lang="en-US" altLang="zh-CN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035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640763" cy="2735262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证明吸收律</a:t>
            </a:r>
            <a:endParaRPr lang="zh-CN" altLang="en-US" sz="28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)= (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dirty="0">
                <a:latin typeface="Times New Roman" charset="0"/>
              </a:rPr>
              <a:t>1)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)= 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(</a:t>
            </a:r>
            <a:r>
              <a:rPr lang="en-US" altLang="zh-CN" sz="2400" b="1" dirty="0">
                <a:latin typeface="Times New Roman" charset="0"/>
              </a:rPr>
              <a:t>1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 =</a:t>
            </a:r>
            <a:r>
              <a:rPr lang="en-US" altLang="zh-CN" sz="2400" b="1" i="1" dirty="0">
                <a:latin typeface="Times New Roman" charset="0"/>
              </a:rPr>
              <a:t> 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dirty="0">
                <a:latin typeface="Times New Roman" charset="0"/>
              </a:rPr>
              <a:t>1 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)= (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0)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 err="1">
                <a:latin typeface="Times New Roman" charset="0"/>
              </a:rPr>
              <a:t>x</a:t>
            </a:r>
            <a:r>
              <a:rPr lang="en-US" altLang="zh-CN" sz="2400" b="1" dirty="0" err="1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 err="1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)= </a:t>
            </a: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i="1" dirty="0">
                <a:latin typeface="Times New Roman" charset="0"/>
              </a:rPr>
              <a:t>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(</a:t>
            </a:r>
            <a:r>
              <a:rPr lang="en-US" altLang="zh-CN" sz="2400" b="1" dirty="0">
                <a:latin typeface="Times New Roman" charset="0"/>
              </a:rPr>
              <a:t>0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dirty="0">
                <a:latin typeface="Times New Roman" charset="0"/>
              </a:rPr>
              <a:t>y</a:t>
            </a:r>
            <a:r>
              <a:rPr lang="en-US" altLang="zh-CN" sz="2400" b="1" dirty="0">
                <a:latin typeface="Times New Roman" charset="0"/>
              </a:rPr>
              <a:t>) =</a:t>
            </a:r>
            <a:r>
              <a:rPr lang="en-US" altLang="zh-CN" sz="2400" b="1" i="1" dirty="0">
                <a:latin typeface="Times New Roman" charset="0"/>
              </a:rPr>
              <a:t> 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dirty="0">
                <a:latin typeface="Times New Roman" charset="0"/>
              </a:rPr>
              <a:t>0 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endParaRPr lang="en-US" altLang="zh-CN" sz="2400" b="1" dirty="0">
              <a:latin typeface="Times New Roman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charset="0"/>
              </a:rPr>
              <a:t>证明幂等律</a:t>
            </a:r>
            <a:endParaRPr lang="zh-CN" altLang="en-US" sz="28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sz="2400" b="1" i="1" dirty="0">
                <a:latin typeface="Times New Roman" charset="0"/>
              </a:rPr>
              <a:t>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 x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en-US" altLang="zh-CN" sz="2400" b="1" i="1" dirty="0">
                <a:latin typeface="Times New Roman" charset="0"/>
              </a:rPr>
              <a:t>x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</a:t>
            </a:r>
            <a:r>
              <a:rPr lang="en-US" altLang="zh-CN" sz="2400" b="1" dirty="0">
                <a:latin typeface="Times New Roman" charset="0"/>
              </a:rPr>
              <a:t>0) </a:t>
            </a:r>
            <a:r>
              <a:rPr lang="en-US" altLang="zh-CN" sz="2400" b="1" dirty="0">
                <a:latin typeface="Times New Roman" charset="0"/>
                <a:sym typeface="Symbol" charset="2"/>
              </a:rPr>
              <a:t> </a:t>
            </a:r>
            <a:r>
              <a:rPr lang="en-US" altLang="zh-CN" sz="2400" b="1" dirty="0">
                <a:latin typeface="Times New Roman" charset="0"/>
              </a:rPr>
              <a:t>=</a:t>
            </a:r>
            <a:r>
              <a:rPr lang="en-US" altLang="zh-CN" sz="2400" b="1" i="1" dirty="0">
                <a:latin typeface="Times New Roman" charset="0"/>
              </a:rPr>
              <a:t> x  </a:t>
            </a:r>
            <a:r>
              <a:rPr lang="en-US" altLang="zh-CN" sz="2400" b="1" dirty="0">
                <a:latin typeface="Times New Roman" charset="0"/>
              </a:rPr>
              <a:t>(</a:t>
            </a:r>
            <a:r>
              <a:rPr lang="zh-CN" altLang="en-US" sz="2400" b="1" dirty="0">
                <a:latin typeface="Times New Roman" charset="0"/>
              </a:rPr>
              <a:t>应用同一律、吸收律）</a:t>
            </a: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endParaRPr lang="en-US" altLang="zh-CN" sz="2400" b="1" dirty="0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</a:pPr>
            <a:endParaRPr lang="zh-CN" altLang="en-US" sz="2400" b="1" dirty="0">
              <a:latin typeface="Times New Roman" charset="0"/>
            </a:endParaRPr>
          </a:p>
        </p:txBody>
      </p:sp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808038" y="4840288"/>
            <a:ext cx="3603625" cy="511175"/>
            <a:chOff x="3923928" y="4797152"/>
            <a:chExt cx="3604126" cy="510778"/>
          </a:xfrm>
        </p:grpSpPr>
        <p:sp>
          <p:nvSpPr>
            <p:cNvPr id="29703" name="圆角矩形标注 24"/>
            <p:cNvSpPr>
              <a:spLocks noChangeArrowheads="1"/>
            </p:cNvSpPr>
            <p:nvPr/>
          </p:nvSpPr>
          <p:spPr bwMode="auto">
            <a:xfrm>
              <a:off x="3923928" y="4797152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FF0000"/>
                  </a:solidFill>
                </a:rPr>
                <a:t>吸收律</a:t>
              </a:r>
            </a:p>
          </p:txBody>
        </p:sp>
        <p:sp>
          <p:nvSpPr>
            <p:cNvPr id="29704" name="下箭头 28"/>
            <p:cNvSpPr>
              <a:spLocks noChangeArrowheads="1"/>
            </p:cNvSpPr>
            <p:nvPr/>
          </p:nvSpPr>
          <p:spPr bwMode="auto">
            <a:xfrm rot="-5400000">
              <a:off x="5576795" y="4809665"/>
              <a:ext cx="366675" cy="551039"/>
            </a:xfrm>
            <a:prstGeom prst="downArrow">
              <a:avLst>
                <a:gd name="adj1" fmla="val 50000"/>
                <a:gd name="adj2" fmla="val 50003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 sz="2400"/>
            </a:p>
          </p:txBody>
        </p:sp>
        <p:sp>
          <p:nvSpPr>
            <p:cNvPr id="29705" name="圆角矩形标注 29"/>
            <p:cNvSpPr>
              <a:spLocks noChangeArrowheads="1"/>
            </p:cNvSpPr>
            <p:nvPr/>
          </p:nvSpPr>
          <p:spPr bwMode="auto">
            <a:xfrm>
              <a:off x="6372200" y="4797152"/>
              <a:ext cx="1155854" cy="510778"/>
            </a:xfrm>
            <a:prstGeom prst="wedgeRoundRectCallout">
              <a:avLst>
                <a:gd name="adj1" fmla="val -21264"/>
                <a:gd name="adj2" fmla="val 39171"/>
                <a:gd name="adj3" fmla="val 16667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zh-CN" altLang="en-US" sz="2400">
                  <a:solidFill>
                    <a:srgbClr val="FF0000"/>
                  </a:solidFill>
                </a:rPr>
                <a:t>幂等律</a:t>
              </a:r>
            </a:p>
          </p:txBody>
        </p:sp>
      </p:grp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4800" y="5413375"/>
            <a:ext cx="81470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  <a:defRPr sz="30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l"/>
              <a:defRPr sz="26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2"/>
              <a:buChar char="l"/>
              <a:defRPr sz="23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  <a:sym typeface="Symbol" charset="2"/>
              </a:rPr>
              <a:t> </a:t>
            </a:r>
            <a:r>
              <a:rPr lang="en-US" altLang="zh-CN" sz="2400" b="1" i="1" u="sng">
                <a:solidFill>
                  <a:srgbClr val="FF0000"/>
                </a:solidFill>
                <a:latin typeface="Times New Roman" charset="0"/>
              </a:rPr>
              <a:t>x</a:t>
            </a:r>
            <a:r>
              <a:rPr lang="en-US" altLang="zh-CN" sz="2400" b="1" i="1">
                <a:latin typeface="Times New Roman" charset="0"/>
              </a:rPr>
              <a:t> = x </a:t>
            </a:r>
            <a:r>
              <a:rPr lang="en-US" altLang="zh-CN" sz="2400" b="1">
                <a:latin typeface="Times New Roman" charset="0"/>
                <a:sym typeface="Symbol" charset="2"/>
              </a:rPr>
              <a:t> </a:t>
            </a:r>
            <a:r>
              <a:rPr lang="en-US" altLang="zh-CN" sz="2400" b="1">
                <a:latin typeface="Times New Roman" charset="0"/>
              </a:rPr>
              <a:t>( </a:t>
            </a:r>
            <a:r>
              <a:rPr lang="en-US" altLang="zh-CN" sz="2400" b="1" i="1" u="sng">
                <a:solidFill>
                  <a:srgbClr val="FF0000"/>
                </a:solidFill>
                <a:latin typeface="Times New Roman" charset="0"/>
              </a:rPr>
              <a:t>x </a:t>
            </a:r>
            <a:r>
              <a:rPr lang="en-US" altLang="zh-CN" sz="2400" b="1" u="sng">
                <a:solidFill>
                  <a:srgbClr val="FF0000"/>
                </a:solidFill>
                <a:latin typeface="Times New Roman" charset="0"/>
                <a:sym typeface="Symbol" charset="2"/>
              </a:rPr>
              <a:t> </a:t>
            </a:r>
            <a:r>
              <a:rPr lang="en-US" altLang="zh-CN" sz="2400" b="1" u="sng">
                <a:solidFill>
                  <a:srgbClr val="FF0000"/>
                </a:solidFill>
                <a:latin typeface="Times New Roman" charset="0"/>
              </a:rPr>
              <a:t>(</a:t>
            </a:r>
            <a:r>
              <a:rPr lang="en-US" altLang="zh-CN" sz="2400" b="1" i="1" u="sng">
                <a:solidFill>
                  <a:srgbClr val="FF0000"/>
                </a:solidFill>
                <a:latin typeface="Times New Roman" charset="0"/>
              </a:rPr>
              <a:t>x</a:t>
            </a:r>
            <a:r>
              <a:rPr lang="en-US" altLang="zh-CN" sz="2400" b="1" u="sng">
                <a:solidFill>
                  <a:srgbClr val="FF0000"/>
                </a:solidFill>
                <a:latin typeface="Times New Roman" charset="0"/>
                <a:sym typeface="Symbol" charset="2"/>
              </a:rPr>
              <a:t></a:t>
            </a:r>
            <a:r>
              <a:rPr lang="en-US" altLang="zh-CN" sz="2400" b="1" i="1" u="sng">
                <a:solidFill>
                  <a:srgbClr val="FF0000"/>
                </a:solidFill>
                <a:latin typeface="Times New Roman" charset="0"/>
              </a:rPr>
              <a:t>x</a:t>
            </a:r>
            <a:r>
              <a:rPr lang="en-US" altLang="zh-CN" sz="2400" b="1" u="sng">
                <a:solidFill>
                  <a:srgbClr val="FF0000"/>
                </a:solidFill>
                <a:latin typeface="Times New Roman" charset="0"/>
              </a:rPr>
              <a:t>)</a:t>
            </a:r>
            <a:r>
              <a:rPr lang="en-US" altLang="zh-CN" sz="2400" b="1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altLang="zh-CN" sz="2400" b="1">
                <a:latin typeface="Times New Roman" charset="0"/>
              </a:rPr>
              <a:t>) = </a:t>
            </a:r>
            <a:r>
              <a:rPr lang="en-US" altLang="zh-CN" sz="2400" b="1" i="1">
                <a:latin typeface="Times New Roman" charset="0"/>
              </a:rPr>
              <a:t>x </a:t>
            </a:r>
            <a:r>
              <a:rPr lang="en-US" altLang="zh-CN" sz="2400" b="1">
                <a:latin typeface="Times New Roman" charset="0"/>
              </a:rPr>
              <a:t>(</a:t>
            </a:r>
            <a:r>
              <a:rPr lang="zh-CN" altLang="en-US" sz="2400" b="1">
                <a:latin typeface="Times New Roman" charset="0"/>
              </a:rPr>
              <a:t>两次应用吸收律）</a:t>
            </a:r>
            <a:endParaRPr lang="en-US" altLang="zh-CN" sz="2400" b="1" i="1">
              <a:latin typeface="Times New Roman" charset="0"/>
            </a:endParaRPr>
          </a:p>
        </p:txBody>
      </p:sp>
      <p:sp>
        <p:nvSpPr>
          <p:cNvPr id="2970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C15E968-F324-114C-B42D-7CC0E226037A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布尔代数的性质证明</a:t>
            </a:r>
          </a:p>
        </p:txBody>
      </p:sp>
    </p:spTree>
    <p:extLst>
      <p:ext uri="{BB962C8B-B14F-4D97-AF65-F5344CB8AC3E}">
        <p14:creationId xmlns:p14="http://schemas.microsoft.com/office/powerpoint/2010/main" val="13530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3131</TotalTime>
  <Words>2815</Words>
  <Application>Microsoft Office PowerPoint</Application>
  <PresentationFormat>全屏显示(4:3)</PresentationFormat>
  <Paragraphs>505</Paragraphs>
  <Slides>36</Slides>
  <Notes>33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5" baseType="lpstr">
      <vt:lpstr>Arial Unicode MS</vt:lpstr>
      <vt:lpstr>ＭＳ 明朝</vt:lpstr>
      <vt:lpstr>MS PMincho</vt:lpstr>
      <vt:lpstr>华文仿宋</vt:lpstr>
      <vt:lpstr>华文楷体</vt:lpstr>
      <vt:lpstr>华文隶书</vt:lpstr>
      <vt:lpstr>华文新魏</vt:lpstr>
      <vt:lpstr>宋体</vt:lpstr>
      <vt:lpstr>Arial</vt:lpstr>
      <vt:lpstr>Calibri</vt:lpstr>
      <vt:lpstr>Cambria Math</vt:lpstr>
      <vt:lpstr>Symbol</vt:lpstr>
      <vt:lpstr>Times New Roman</vt:lpstr>
      <vt:lpstr>Tw Cen MT</vt:lpstr>
      <vt:lpstr>Wingdings</vt:lpstr>
      <vt:lpstr>Wingdings 2</vt:lpstr>
      <vt:lpstr>中性</vt:lpstr>
      <vt:lpstr>Equation</vt:lpstr>
      <vt:lpstr>公式</vt:lpstr>
      <vt:lpstr>布尔代数</vt:lpstr>
      <vt:lpstr>回顾</vt:lpstr>
      <vt:lpstr>本节提要</vt:lpstr>
      <vt:lpstr>布尔代数的抽象定义</vt:lpstr>
      <vt:lpstr>布尔代数性质（1）</vt:lpstr>
      <vt:lpstr>布尔代数性质（2）</vt:lpstr>
      <vt:lpstr>布尔代数和集合运算</vt:lpstr>
      <vt:lpstr>布尔代数的性质证明</vt:lpstr>
      <vt:lpstr>布尔代数的性质证明</vt:lpstr>
      <vt:lpstr>布尔代数的性质证明</vt:lpstr>
      <vt:lpstr>布尔代数的性质证明</vt:lpstr>
      <vt:lpstr>布尔代数的性质小结</vt:lpstr>
      <vt:lpstr>本节提要</vt:lpstr>
      <vt:lpstr>格中的原子</vt:lpstr>
      <vt:lpstr>格中的原子</vt:lpstr>
      <vt:lpstr>有限布尔代数的表示定理</vt:lpstr>
      <vt:lpstr>有限布尔代数（示例）</vt:lpstr>
      <vt:lpstr>表示定理的推论</vt:lpstr>
      <vt:lpstr>有限布尔代数（举例）</vt:lpstr>
      <vt:lpstr>Bn as Product of n B’s</vt:lpstr>
      <vt:lpstr>例</vt:lpstr>
      <vt:lpstr>布尔代数Dn</vt:lpstr>
      <vt:lpstr>非布尔代数Dn</vt:lpstr>
      <vt:lpstr>下列格是否构成布尔代数？</vt:lpstr>
      <vt:lpstr>练习</vt:lpstr>
      <vt:lpstr>本节提要</vt:lpstr>
      <vt:lpstr>Logic Diagrams</vt:lpstr>
      <vt:lpstr>Karnaugh Map of f for n=2</vt:lpstr>
      <vt:lpstr>Simplifying Using Karnaugh Map</vt:lpstr>
      <vt:lpstr>Karnaugh Map with n=3</vt:lpstr>
      <vt:lpstr>Simplifying 3-Variable Expression</vt:lpstr>
      <vt:lpstr>Logic Circuit at Work</vt:lpstr>
      <vt:lpstr>The Circuit</vt:lpstr>
      <vt:lpstr>Make it Simpler</vt:lpstr>
      <vt:lpstr>Looks Better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244</cp:revision>
  <dcterms:created xsi:type="dcterms:W3CDTF">2016-02-22T01:45:17Z</dcterms:created>
  <dcterms:modified xsi:type="dcterms:W3CDTF">2024-11-11T05:08:40Z</dcterms:modified>
</cp:coreProperties>
</file>