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65"/>
  </p:notesMasterIdLst>
  <p:sldIdLst>
    <p:sldId id="275" r:id="rId2"/>
    <p:sldId id="332" r:id="rId3"/>
    <p:sldId id="276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321" r:id="rId16"/>
    <p:sldId id="322" r:id="rId17"/>
    <p:sldId id="333" r:id="rId18"/>
    <p:sldId id="290" r:id="rId19"/>
    <p:sldId id="33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337" r:id="rId29"/>
    <p:sldId id="299" r:id="rId30"/>
    <p:sldId id="339" r:id="rId31"/>
    <p:sldId id="340" r:id="rId32"/>
    <p:sldId id="341" r:id="rId33"/>
    <p:sldId id="342" r:id="rId34"/>
    <p:sldId id="343" r:id="rId35"/>
    <p:sldId id="334" r:id="rId36"/>
    <p:sldId id="301" r:id="rId37"/>
    <p:sldId id="302" r:id="rId38"/>
    <p:sldId id="303" r:id="rId39"/>
    <p:sldId id="304" r:id="rId40"/>
    <p:sldId id="305" r:id="rId41"/>
    <p:sldId id="306" r:id="rId42"/>
    <p:sldId id="307" r:id="rId43"/>
    <p:sldId id="308" r:id="rId44"/>
    <p:sldId id="309" r:id="rId45"/>
    <p:sldId id="310" r:id="rId46"/>
    <p:sldId id="311" r:id="rId47"/>
    <p:sldId id="312" r:id="rId48"/>
    <p:sldId id="313" r:id="rId49"/>
    <p:sldId id="314" r:id="rId50"/>
    <p:sldId id="315" r:id="rId51"/>
    <p:sldId id="316" r:id="rId52"/>
    <p:sldId id="317" r:id="rId53"/>
    <p:sldId id="318" r:id="rId54"/>
    <p:sldId id="319" r:id="rId55"/>
    <p:sldId id="336" r:id="rId56"/>
    <p:sldId id="323" r:id="rId57"/>
    <p:sldId id="324" r:id="rId58"/>
    <p:sldId id="338" r:id="rId59"/>
    <p:sldId id="325" r:id="rId60"/>
    <p:sldId id="326" r:id="rId61"/>
    <p:sldId id="327" r:id="rId62"/>
    <p:sldId id="328" r:id="rId63"/>
    <p:sldId id="329" r:id="rId6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48" autoAdjust="0"/>
    <p:restoredTop sz="84977" autoAdjust="0"/>
  </p:normalViewPr>
  <p:slideViewPr>
    <p:cSldViewPr>
      <p:cViewPr varScale="1">
        <p:scale>
          <a:sx n="92" d="100"/>
          <a:sy n="92" d="100"/>
        </p:scale>
        <p:origin x="110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34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&#20851;&#31995;&#30340;&#38381;&#21253;&#21644;&#31561;&#20215;%202015.pptx#-1,16,Warshall&#31639;&#27861;" TargetMode="External"/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1BE23628-3842-7447-BD5E-E23B7CDD396E}" type="slidenum">
              <a:rPr lang="en-US" altLang="zh-CN"/>
              <a:pPr>
                <a:spcBef>
                  <a:spcPct val="0"/>
                </a:spcBef>
              </a:pPr>
              <a:t>2</a:t>
            </a:fld>
            <a:endParaRPr lang="en-US" altLang="zh-CN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zh-CN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7339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要同时交换行列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46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033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Calibri" charset="0"/>
            </a:endParaRPr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fld id="{0CAEE02B-C07E-C749-9EC6-F37F842B05FC}" type="slidenum">
              <a:rPr lang="zh-CN" altLang="en-US">
                <a:ea typeface="黑体"/>
                <a:cs typeface="黑体"/>
              </a:rPr>
              <a:pPr eaLnBrk="1" hangingPunct="1"/>
              <a:t>49</a:t>
            </a:fld>
            <a:endParaRPr lang="zh-CN" altLang="en-US" dirty="0">
              <a:ea typeface="黑体"/>
              <a:cs typeface="黑体"/>
            </a:endParaRPr>
          </a:p>
        </p:txBody>
      </p:sp>
    </p:spTree>
    <p:extLst>
      <p:ext uri="{BB962C8B-B14F-4D97-AF65-F5344CB8AC3E}">
        <p14:creationId xmlns:p14="http://schemas.microsoft.com/office/powerpoint/2010/main" val="13787063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回顾：</a:t>
            </a:r>
            <a:r>
              <a:rPr lang="en-US" altLang="zh-CN" dirty="0" err="1">
                <a:hlinkClick r:id="rId3" action="ppaction://hlinkpres?slideindex=16&amp;slidetitle=Warshall算法"/>
              </a:rPr>
              <a:t>Warshall</a:t>
            </a:r>
            <a:r>
              <a:rPr lang="zh-CN" altLang="en-US" dirty="0">
                <a:hlinkClick r:id="rId3" action="ppaction://hlinkpres?slideindex=16&amp;slidetitle=Warshall算法"/>
              </a:rPr>
              <a:t>算法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54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09336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60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662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两个同构的图，其对应的导出子图也同构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62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57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kumimoji="0" lang="en-US" altLang="zh-CN" dirty="0"/>
              <a:t>A </a:t>
            </a:r>
            <a:r>
              <a:rPr kumimoji="0" lang="en-US" altLang="zh-CN" i="1" dirty="0"/>
              <a:t>graph </a:t>
            </a:r>
            <a:r>
              <a:rPr kumimoji="0" lang="en-US" altLang="zh-CN" dirty="0"/>
              <a:t>G = (V,E) consists of V, a nonempty set of </a:t>
            </a:r>
            <a:r>
              <a:rPr kumimoji="0" lang="en-US" altLang="zh-CN" i="1" dirty="0"/>
              <a:t>vertices </a:t>
            </a:r>
            <a:r>
              <a:rPr kumimoji="0" lang="en-US" altLang="zh-CN" dirty="0"/>
              <a:t>(or </a:t>
            </a:r>
            <a:r>
              <a:rPr kumimoji="0" lang="en-US" altLang="zh-CN" i="1" dirty="0"/>
              <a:t>nodes</a:t>
            </a:r>
            <a:r>
              <a:rPr kumimoji="0" lang="en-US" altLang="zh-CN" dirty="0"/>
              <a:t>) and E, a set of </a:t>
            </a:r>
            <a:r>
              <a:rPr kumimoji="0" lang="en-US" altLang="zh-CN" i="1" dirty="0"/>
              <a:t>edges</a:t>
            </a:r>
            <a:r>
              <a:rPr kumimoji="0" lang="en-US" altLang="zh-CN" dirty="0"/>
              <a:t>. Each edge has either one or two vertices associated with it, called its </a:t>
            </a:r>
            <a:r>
              <a:rPr kumimoji="0" lang="en-US" altLang="zh-CN" i="1" dirty="0"/>
              <a:t>endpoints</a:t>
            </a:r>
            <a:r>
              <a:rPr kumimoji="0" lang="en-US" altLang="zh-CN" dirty="0"/>
              <a:t>. An edge is said to </a:t>
            </a:r>
            <a:r>
              <a:rPr kumimoji="0" lang="en-US" altLang="zh-CN" i="1" dirty="0"/>
              <a:t>connect </a:t>
            </a:r>
            <a:r>
              <a:rPr kumimoji="0" lang="en-US" altLang="zh-CN" dirty="0"/>
              <a:t>its endpoints. </a:t>
            </a:r>
          </a:p>
          <a:p>
            <a:endParaRPr kumimoji="0" lang="en-US" altLang="zh-CN" dirty="0"/>
          </a:p>
          <a:p>
            <a:r>
              <a:rPr kumimoji="0" lang="zh-CN" altLang="en-US" dirty="0"/>
              <a:t>单数</a:t>
            </a:r>
            <a:r>
              <a:rPr kumimoji="0" lang="en-US" altLang="zh-CN" dirty="0"/>
              <a:t> Vertex  </a:t>
            </a:r>
            <a:r>
              <a:rPr kumimoji="0" lang="zh-CN" altLang="en-US" dirty="0"/>
              <a:t>复数</a:t>
            </a:r>
            <a:r>
              <a:rPr kumimoji="0" lang="en-US" altLang="zh-CN" dirty="0"/>
              <a:t> Vertices ; </a:t>
            </a:r>
          </a:p>
        </p:txBody>
      </p:sp>
      <p:sp>
        <p:nvSpPr>
          <p:cNvPr id="8196" name="幻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A067D945-4367-4EC4-8A19-3B5D4D1FF099}" type="slidenum">
              <a:rPr lang="zh-CN" altLang="en-US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590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kumimoji="0" lang="en-US" altLang="zh-CN" b="1"/>
              <a:t>pseudographs </a:t>
            </a:r>
            <a:endParaRPr kumimoji="0" lang="en-US" altLang="zh-CN"/>
          </a:p>
          <a:p>
            <a:endParaRPr kumimoji="0" lang="en-US" altLang="en-US">
              <a:ea typeface="宋体" panose="02010600030101010101" pitchFamily="2" charset="-122"/>
            </a:endParaRPr>
          </a:p>
        </p:txBody>
      </p:sp>
      <p:sp>
        <p:nvSpPr>
          <p:cNvPr id="10244" name="幻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06E14C5D-86FE-4E5E-A15C-874C3EC0C93F}" type="slidenum">
              <a:rPr lang="zh-CN" altLang="en-US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174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kumimoji="0" lang="en-US" altLang="zh-CN" dirty="0"/>
              <a:t>Two vertices u and </a:t>
            </a:r>
            <a:r>
              <a:rPr kumimoji="0" lang="en-US" altLang="zh-CN" i="1" dirty="0"/>
              <a:t>v </a:t>
            </a:r>
            <a:r>
              <a:rPr kumimoji="0" lang="en-US" altLang="zh-CN" dirty="0"/>
              <a:t>in an undirected graph G are called </a:t>
            </a:r>
            <a:r>
              <a:rPr kumimoji="0" lang="en-US" altLang="zh-CN" i="1" dirty="0"/>
              <a:t>adjacent </a:t>
            </a:r>
            <a:r>
              <a:rPr kumimoji="0" lang="en-US" altLang="zh-CN" dirty="0"/>
              <a:t>(or </a:t>
            </a:r>
            <a:r>
              <a:rPr kumimoji="0" lang="en-US" altLang="zh-CN" i="1" dirty="0"/>
              <a:t>neighbors</a:t>
            </a:r>
            <a:r>
              <a:rPr kumimoji="0" lang="en-US" altLang="zh-CN" dirty="0"/>
              <a:t>) in G if u and </a:t>
            </a:r>
            <a:r>
              <a:rPr kumimoji="0" lang="en-US" altLang="zh-CN" i="1" dirty="0"/>
              <a:t>v </a:t>
            </a:r>
            <a:r>
              <a:rPr kumimoji="0" lang="en-US" altLang="zh-CN" dirty="0"/>
              <a:t>are endpoints of an edge e of G. Such an edge e is called </a:t>
            </a:r>
            <a:r>
              <a:rPr kumimoji="0" lang="en-US" altLang="zh-CN" i="1" dirty="0"/>
              <a:t>incident with </a:t>
            </a:r>
            <a:r>
              <a:rPr kumimoji="0" lang="en-US" altLang="zh-CN" dirty="0"/>
              <a:t>the vertices u and </a:t>
            </a:r>
            <a:r>
              <a:rPr kumimoji="0" lang="en-US" altLang="zh-CN" i="1" dirty="0"/>
              <a:t>v </a:t>
            </a:r>
            <a:r>
              <a:rPr kumimoji="0" lang="en-US" altLang="zh-CN" dirty="0"/>
              <a:t>and e is said to </a:t>
            </a:r>
            <a:r>
              <a:rPr kumimoji="0" lang="en-US" altLang="zh-CN" i="1" dirty="0"/>
              <a:t>connect </a:t>
            </a:r>
            <a:r>
              <a:rPr kumimoji="0" lang="en-US" altLang="zh-CN" dirty="0"/>
              <a:t>u and </a:t>
            </a:r>
            <a:r>
              <a:rPr kumimoji="0" lang="en-US" altLang="zh-CN" i="1" dirty="0"/>
              <a:t>v</a:t>
            </a:r>
            <a:r>
              <a:rPr kumimoji="0" lang="en-US" altLang="zh-CN" dirty="0"/>
              <a:t>. </a:t>
            </a:r>
          </a:p>
          <a:p>
            <a:endParaRPr kumimoji="0" lang="en-US" altLang="en-US" dirty="0">
              <a:ea typeface="宋体" panose="02010600030101010101" pitchFamily="2" charset="-122"/>
            </a:endParaRPr>
          </a:p>
        </p:txBody>
      </p:sp>
      <p:sp>
        <p:nvSpPr>
          <p:cNvPr id="14340" name="幻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C66813CB-3EAE-44F2-8ED7-ACBFDEBE6EDD}" type="slidenum">
              <a:rPr lang="zh-CN" altLang="en-US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401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kumimoji="0" lang="en-US" altLang="zh-CN" b="1" dirty="0"/>
              <a:t>underlying undirected graph</a:t>
            </a:r>
            <a:r>
              <a:rPr kumimoji="0" lang="zh-CN" altLang="en-US" b="1" dirty="0"/>
              <a:t>：简单有向图的底图可能不是简单无向图</a:t>
            </a:r>
            <a:endParaRPr kumimoji="0" lang="en-US" altLang="zh-CN" dirty="0"/>
          </a:p>
          <a:p>
            <a:endParaRPr kumimoji="0" lang="en-US" altLang="en-US" dirty="0">
              <a:ea typeface="宋体" panose="02010600030101010101" pitchFamily="2" charset="-122"/>
            </a:endParaRPr>
          </a:p>
        </p:txBody>
      </p:sp>
      <p:sp>
        <p:nvSpPr>
          <p:cNvPr id="17412" name="幻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C776A4C3-2878-43F9-8ABD-993C6A593722}" type="slidenum">
              <a:rPr lang="zh-CN" altLang="en-US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487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972315-0949-4EB1-AD84-15B90060464D}" type="slidenum">
              <a:rPr lang="zh-CN" altLang="en-US" smtClean="0"/>
              <a:pPr>
                <a:defRPr/>
              </a:pPr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5816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kumimoji="0" lang="zh-CN" altLang="en-US" dirty="0"/>
              <a:t>圈图可根据递归式推导：</a:t>
            </a:r>
            <a:endParaRPr kumimoji="0" lang="en-US" altLang="zh-CN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dirty="0"/>
              <a:t>P(6)</a:t>
            </a:r>
            <a:r>
              <a:rPr kumimoji="0" lang="en-US" altLang="zh-CN" baseline="0" dirty="0"/>
              <a:t> = x(x-1)^4 – P(5); </a:t>
            </a:r>
            <a:r>
              <a:rPr kumimoji="0" lang="en-US" altLang="zh-CN" dirty="0"/>
              <a:t>P(5)</a:t>
            </a:r>
            <a:r>
              <a:rPr kumimoji="0" lang="en-US" altLang="zh-CN" baseline="0" dirty="0"/>
              <a:t> = x(x-1)^5 – P(4); </a:t>
            </a:r>
            <a:r>
              <a:rPr kumimoji="0" lang="en-US" altLang="zh-CN" dirty="0"/>
              <a:t>P(4)</a:t>
            </a:r>
            <a:r>
              <a:rPr kumimoji="0" lang="en-US" altLang="zh-CN" baseline="0" dirty="0"/>
              <a:t> = x(x-1)^2 – P(3); </a:t>
            </a:r>
            <a:r>
              <a:rPr kumimoji="0" lang="en-US" altLang="zh-CN" dirty="0"/>
              <a:t>P(3)=x(x-1)(x-2)</a:t>
            </a:r>
            <a:br>
              <a:rPr kumimoji="0" lang="en-US" altLang="zh-CN" dirty="0"/>
            </a:br>
            <a:r>
              <a:rPr kumimoji="0" lang="zh-CN" altLang="en-US" dirty="0"/>
              <a:t>第一项表示删除一个条边，第二项表示坍缩一条边</a:t>
            </a:r>
            <a:endParaRPr kumimoji="0" lang="en-US" altLang="zh-CN" dirty="0"/>
          </a:p>
          <a:p>
            <a:pPr eaLnBrk="1" hangingPunct="1"/>
            <a:r>
              <a:rPr kumimoji="0" lang="zh-CN" altLang="en-US" dirty="0"/>
              <a:t>可以算的</a:t>
            </a:r>
            <a:r>
              <a:rPr kumimoji="0" lang="en-US" altLang="zh-CN" dirty="0"/>
              <a:t>P(6)=x(x-1)(-1+(x-1)-(x-1)^2+(x-1)^3-(x-1)^4+(x-1)^5)</a:t>
            </a:r>
            <a:endParaRPr kumimoji="0"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32227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dirty="0"/>
              <a:t>Compare the coloring of G and G</a:t>
            </a:r>
            <a:r>
              <a:rPr kumimoji="0" lang="en-US" altLang="zh-CN" sz="1200" baseline="-25000" dirty="0"/>
              <a:t>e</a:t>
            </a:r>
            <a:r>
              <a:rPr kumimoji="0" lang="en-US" altLang="zh-CN" sz="1200" dirty="0"/>
              <a:t>. For G</a:t>
            </a:r>
            <a:r>
              <a:rPr kumimoji="0" lang="en-US" altLang="zh-CN" sz="1200" baseline="-25000" dirty="0"/>
              <a:t>e</a:t>
            </a:r>
            <a:r>
              <a:rPr kumimoji="0" lang="en-US" altLang="zh-CN" sz="1200" dirty="0"/>
              <a:t>, any coloring in which the two endpoints of e are the same color is not in the coloring of G. However, the number of such coloring scheme is just that of G</a:t>
            </a:r>
            <a:r>
              <a:rPr kumimoji="0" lang="en-US" altLang="zh-CN" sz="1200" baseline="30000" dirty="0"/>
              <a:t>e</a:t>
            </a:r>
            <a:r>
              <a:rPr kumimoji="0" lang="en-US" altLang="zh-CN" sz="1200" dirty="0"/>
              <a:t>.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22902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Calibri" charset="0"/>
            </a:endParaRPr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fld id="{3F6912A6-A048-A247-B5EA-36D1B03B5F36}" type="slidenum">
              <a:rPr lang="zh-CN" altLang="en-US">
                <a:ea typeface="黑体"/>
                <a:cs typeface="黑体"/>
              </a:rPr>
              <a:pPr eaLnBrk="1" hangingPunct="1"/>
              <a:t>39</a:t>
            </a:fld>
            <a:endParaRPr lang="zh-CN" altLang="en-US" dirty="0">
              <a:ea typeface="黑体"/>
              <a:cs typeface="黑体"/>
            </a:endParaRPr>
          </a:p>
        </p:txBody>
      </p:sp>
    </p:spTree>
    <p:extLst>
      <p:ext uri="{BB962C8B-B14F-4D97-AF65-F5344CB8AC3E}">
        <p14:creationId xmlns:p14="http://schemas.microsoft.com/office/powerpoint/2010/main" val="3886778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标题，文本与剪贴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剪贴画占位符 3"/>
          <p:cNvSpPr>
            <a:spLocks noGrp="1"/>
          </p:cNvSpPr>
          <p:nvPr>
            <p:ph type="clipArt"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B5D49E-CAE8-CC4E-AF41-0E898D97A0F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932110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166AFE8-7B5E-DB42-9B8D-36CFD6C8F03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23831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2024/11/18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0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1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2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3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5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0.wmf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1.w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2.w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5.png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3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14.bin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8.w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31.png"/><Relationship Id="rId4" Type="http://schemas.openxmlformats.org/officeDocument/2006/relationships/image" Target="../media/image30.wmf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32.w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34.wmf"/><Relationship Id="rId4" Type="http://schemas.openxmlformats.org/officeDocument/2006/relationships/oleObject" Target="../embeddings/oleObject22.bin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://en.wikipedia.org/wiki/File:Graph_isomorphism_a.sv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hyperlink" Target="http://en.wikipedia.org/wiki/File:Graph_isomorphism_b.svg" TargetMode="Externa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39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/>
              <a:t>图论 </a:t>
            </a:r>
            <a:r>
              <a:rPr lang="en-US" altLang="zh-CN" sz="6000" dirty="0"/>
              <a:t>- </a:t>
            </a:r>
            <a:r>
              <a:rPr lang="zh-CN" altLang="en-US" sz="6000" dirty="0"/>
              <a:t>基本概念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72852" y="1556792"/>
            <a:ext cx="8075612" cy="5300662"/>
          </a:xfrm>
        </p:spPr>
        <p:txBody>
          <a:bodyPr/>
          <a:lstStyle/>
          <a:p>
            <a:pPr eaLnBrk="1" hangingPunct="1">
              <a:lnSpc>
                <a:spcPct val="125000"/>
              </a:lnSpc>
              <a:spcBef>
                <a:spcPct val="10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有向图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 =(V, E,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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altLang="zh-CN" sz="2800" b="1" dirty="0">
                <a:cs typeface="Arial" panose="020B0604020202020204" pitchFamily="34" charset="0"/>
                <a:sym typeface="Symbol" panose="05050102010706020507" pitchFamily="18" charset="2"/>
              </a:rPr>
              <a:t>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(e)=(u, v)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b="1" dirty="0">
              <a:latin typeface="Times New Roman" panose="02020603050405020304" pitchFamily="18" charset="0"/>
              <a:cs typeface="黑体" panose="02010609060101010101" pitchFamily="49" charset="-122"/>
            </a:endParaRPr>
          </a:p>
          <a:p>
            <a:pPr lvl="1" eaLnBrk="1" hangingPunct="1">
              <a:lnSpc>
                <a:spcPct val="125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是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的起点，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是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的终点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125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假设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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邻接到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从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邻接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1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有向图中顶点的出度和入度</a:t>
            </a:r>
          </a:p>
          <a:p>
            <a:pPr lvl="1" algn="just" eaLnBrk="1" hangingPunct="1">
              <a:lnSpc>
                <a:spcPct val="110000"/>
              </a:lnSpc>
            </a:pP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2400" b="1" i="1" baseline="-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4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(v) = 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以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为始点的边的条数，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deg</a:t>
            </a:r>
            <a:r>
              <a:rPr lang="en-US" altLang="zh-CN" sz="24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(v) </a:t>
            </a:r>
            <a:endParaRPr lang="zh-CN" altLang="en-US" sz="2400" b="1" dirty="0">
              <a:latin typeface="Times New Roman" panose="02020603050405020304" pitchFamily="18" charset="0"/>
              <a:cs typeface="黑体" panose="02010609060101010101" pitchFamily="49" charset="-122"/>
            </a:endParaRPr>
          </a:p>
          <a:p>
            <a:pPr lvl="1" algn="just" eaLnBrk="1" hangingPunct="1">
              <a:lnSpc>
                <a:spcPct val="110000"/>
              </a:lnSpc>
            </a:pP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2400" b="1" i="1" baseline="-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(v) = 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以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为终点的边的条数，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deg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(v) </a:t>
            </a:r>
            <a:endParaRPr lang="zh-CN" altLang="en-US" sz="2400" b="1" dirty="0">
              <a:latin typeface="Times New Roman" panose="02020603050405020304" pitchFamily="18" charset="0"/>
              <a:cs typeface="黑体" panose="02010609060101010101" pitchFamily="49" charset="-122"/>
            </a:endParaRPr>
          </a:p>
          <a:p>
            <a:pPr algn="just" eaLnBrk="1" hangingPunct="1">
              <a:lnSpc>
                <a:spcPct val="125000"/>
              </a:lnSpc>
            </a:pPr>
            <a:r>
              <a:rPr lang="zh-CN" altLang="en-US" sz="2800" b="1" dirty="0">
                <a:cs typeface="黑体" panose="02010609060101010101" pitchFamily="49" charset="-122"/>
              </a:rPr>
              <a:t>有向图中各顶点的出度之和等于入度之和。</a:t>
            </a:r>
            <a:endParaRPr lang="en-US" altLang="zh-CN" sz="2800" b="1" dirty="0">
              <a:cs typeface="黑体" panose="02010609060101010101" pitchFamily="49" charset="-122"/>
            </a:endParaRPr>
          </a:p>
          <a:p>
            <a:pPr algn="just" eaLnBrk="1" hangingPunct="1"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en-US" altLang="zh-CN" sz="2800" b="1" dirty="0">
                <a:cs typeface="黑体" panose="02010609060101010101" pitchFamily="49" charset="-122"/>
              </a:rPr>
              <a:t>             </a:t>
            </a: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</a:t>
            </a:r>
            <a:r>
              <a:rPr lang="en-US" altLang="zh-CN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vV</a:t>
            </a:r>
            <a:r>
              <a:rPr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deg</a:t>
            </a:r>
            <a:r>
              <a:rPr lang="en-US" altLang="zh-CN" sz="28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(v) =</a:t>
            </a:r>
            <a:r>
              <a:rPr lang="en-US" altLang="zh-CN" sz="2800" b="1" dirty="0">
                <a:cs typeface="黑体" panose="02010609060101010101" pitchFamily="49" charset="-122"/>
              </a:rPr>
              <a:t> </a:t>
            </a: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</a:t>
            </a:r>
            <a:r>
              <a:rPr lang="en-US" altLang="zh-CN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vV</a:t>
            </a:r>
            <a:r>
              <a:rPr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deg</a:t>
            </a:r>
            <a:r>
              <a:rPr lang="en-US" altLang="zh-CN" sz="28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(v) =|E|</a:t>
            </a:r>
          </a:p>
          <a:p>
            <a:pPr algn="just" eaLnBrk="1" hangingPunct="1">
              <a:lnSpc>
                <a:spcPct val="125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有向图的底图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10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图的术语（续）</a:t>
            </a:r>
          </a:p>
        </p:txBody>
      </p:sp>
    </p:spTree>
    <p:extLst>
      <p:ext uri="{BB962C8B-B14F-4D97-AF65-F5344CB8AC3E}">
        <p14:creationId xmlns:p14="http://schemas.microsoft.com/office/powerpoint/2010/main" val="4021981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557338"/>
            <a:ext cx="8229600" cy="2232025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b="1" dirty="0">
                <a:latin typeface="Times New Roman" panose="02020603050405020304" pitchFamily="18" charset="0"/>
                <a:cs typeface="黑体" panose="02010609060101010101" pitchFamily="49" charset="-122"/>
              </a:rPr>
              <a:t>若简单图</a:t>
            </a:r>
            <a:r>
              <a:rPr lang="en-US" altLang="zh-CN" b="1" dirty="0">
                <a:latin typeface="Times New Roman" panose="02020603050405020304" pitchFamily="18" charset="0"/>
                <a:cs typeface="黑体" panose="02010609060101010101" pitchFamily="49" charset="-122"/>
              </a:rPr>
              <a:t>G</a:t>
            </a:r>
            <a:r>
              <a:rPr lang="zh-CN" altLang="en-US" b="1" dirty="0">
                <a:latin typeface="Times New Roman" panose="02020603050405020304" pitchFamily="18" charset="0"/>
                <a:cs typeface="黑体" panose="02010609060101010101" pitchFamily="49" charset="-122"/>
              </a:rPr>
              <a:t>中任意两点均相邻，则称为完全图。记为</a:t>
            </a:r>
            <a:r>
              <a:rPr lang="en-US" altLang="zh-CN" b="1" dirty="0" err="1">
                <a:latin typeface="Times New Roman" panose="02020603050405020304" pitchFamily="18" charset="0"/>
                <a:cs typeface="黑体" panose="02010609060101010101" pitchFamily="49" charset="-122"/>
              </a:rPr>
              <a:t>K</a:t>
            </a:r>
            <a:r>
              <a:rPr lang="en-US" altLang="zh-CN" b="1" baseline="-30000" dirty="0" err="1">
                <a:latin typeface="Times New Roman" panose="02020603050405020304" pitchFamily="18" charset="0"/>
                <a:cs typeface="黑体" panose="02010609060101010101" pitchFamily="49" charset="-122"/>
              </a:rPr>
              <a:t>n</a:t>
            </a:r>
            <a:r>
              <a:rPr lang="en-US" altLang="zh-CN" b="1" dirty="0">
                <a:latin typeface="Times New Roman" panose="02020603050405020304" pitchFamily="18" charset="0"/>
                <a:cs typeface="黑体" panose="02010609060101010101" pitchFamily="49" charset="-122"/>
              </a:rPr>
              <a:t>, </a:t>
            </a:r>
            <a:r>
              <a:rPr lang="zh-CN" altLang="en-US" b="1" dirty="0">
                <a:latin typeface="Times New Roman" panose="02020603050405020304" pitchFamily="18" charset="0"/>
                <a:cs typeface="黑体" panose="02010609060101010101" pitchFamily="49" charset="-122"/>
              </a:rPr>
              <a:t>其中</a:t>
            </a:r>
            <a:r>
              <a:rPr lang="en-US" altLang="zh-CN" b="1" dirty="0">
                <a:latin typeface="Times New Roman" panose="02020603050405020304" pitchFamily="18" charset="0"/>
                <a:cs typeface="黑体" panose="02010609060101010101" pitchFamily="49" charset="-122"/>
              </a:rPr>
              <a:t>n</a:t>
            </a:r>
            <a:r>
              <a:rPr lang="zh-CN" altLang="en-US" b="1" dirty="0">
                <a:latin typeface="Times New Roman" panose="02020603050405020304" pitchFamily="18" charset="0"/>
                <a:cs typeface="黑体" panose="02010609060101010101" pitchFamily="49" charset="-122"/>
              </a:rPr>
              <a:t>是图中顶点数。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en-US" altLang="zh-CN" b="1" dirty="0" err="1">
                <a:latin typeface="Times New Roman" panose="02020603050405020304" pitchFamily="18" charset="0"/>
                <a:cs typeface="黑体" panose="02010609060101010101" pitchFamily="49" charset="-122"/>
              </a:rPr>
              <a:t>K</a:t>
            </a:r>
            <a:r>
              <a:rPr lang="en-US" altLang="zh-CN" b="1" baseline="-30000" dirty="0" err="1">
                <a:latin typeface="Times New Roman" panose="02020603050405020304" pitchFamily="18" charset="0"/>
                <a:cs typeface="黑体" panose="02010609060101010101" pitchFamily="49" charset="-122"/>
              </a:rPr>
              <a:t>n</a:t>
            </a:r>
            <a:r>
              <a:rPr lang="zh-CN" altLang="en-US" b="1" dirty="0">
                <a:latin typeface="Times New Roman" panose="02020603050405020304" pitchFamily="18" charset="0"/>
                <a:cs typeface="黑体" panose="02010609060101010101" pitchFamily="49" charset="-122"/>
              </a:rPr>
              <a:t>中每个顶点皆为</a:t>
            </a:r>
            <a:r>
              <a:rPr lang="en-US" altLang="zh-CN" b="1" dirty="0">
                <a:latin typeface="Times New Roman" panose="02020603050405020304" pitchFamily="18" charset="0"/>
                <a:cs typeface="黑体" panose="02010609060101010101" pitchFamily="49" charset="-122"/>
              </a:rPr>
              <a:t>n-1</a:t>
            </a:r>
            <a:r>
              <a:rPr lang="zh-CN" altLang="en-US" b="1" dirty="0">
                <a:latin typeface="Times New Roman" panose="02020603050405020304" pitchFamily="18" charset="0"/>
                <a:cs typeface="黑体" panose="02010609060101010101" pitchFamily="49" charset="-122"/>
              </a:rPr>
              <a:t>度，总边数为</a:t>
            </a:r>
            <a:r>
              <a:rPr lang="en-US" altLang="zh-CN" b="1" dirty="0">
                <a:latin typeface="Times New Roman" panose="02020603050405020304" pitchFamily="18" charset="0"/>
                <a:cs typeface="黑体" panose="02010609060101010101" pitchFamily="49" charset="-122"/>
              </a:rPr>
              <a:t>n(n-1)/2</a:t>
            </a:r>
            <a:r>
              <a:rPr lang="zh-CN" altLang="en-US" b="1" dirty="0">
                <a:latin typeface="Times New Roman" panose="02020603050405020304" pitchFamily="18" charset="0"/>
                <a:cs typeface="黑体" panose="02010609060101010101" pitchFamily="49" charset="-122"/>
              </a:rPr>
              <a:t>。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b="1" dirty="0">
                <a:latin typeface="Times New Roman" panose="02020603050405020304" pitchFamily="18" charset="0"/>
                <a:cs typeface="黑体" panose="02010609060101010101" pitchFamily="49" charset="-122"/>
              </a:rPr>
              <a:t>边数达到上限的简单图。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endParaRPr lang="en-US" altLang="zh-CN" dirty="0">
              <a:cs typeface="黑体" panose="02010609060101010101" pitchFamily="49" charset="-122"/>
            </a:endParaRPr>
          </a:p>
        </p:txBody>
      </p:sp>
      <p:grpSp>
        <p:nvGrpSpPr>
          <p:cNvPr id="28676" name="组合 104"/>
          <p:cNvGrpSpPr>
            <a:grpSpLocks/>
          </p:cNvGrpSpPr>
          <p:nvPr/>
        </p:nvGrpSpPr>
        <p:grpSpPr bwMode="auto">
          <a:xfrm>
            <a:off x="3059113" y="4365625"/>
            <a:ext cx="1081087" cy="1366838"/>
            <a:chOff x="2627784" y="4365743"/>
            <a:chExt cx="1080120" cy="1367513"/>
          </a:xfrm>
        </p:grpSpPr>
        <p:grpSp>
          <p:nvGrpSpPr>
            <p:cNvPr id="28717" name="组合 53"/>
            <p:cNvGrpSpPr>
              <a:grpSpLocks/>
            </p:cNvGrpSpPr>
            <p:nvPr/>
          </p:nvGrpSpPr>
          <p:grpSpPr bwMode="auto">
            <a:xfrm>
              <a:off x="2627784" y="4365743"/>
              <a:ext cx="1080120" cy="863457"/>
              <a:chOff x="2627784" y="4365743"/>
              <a:chExt cx="1080120" cy="863457"/>
            </a:xfrm>
          </p:grpSpPr>
          <p:grpSp>
            <p:nvGrpSpPr>
              <p:cNvPr id="28719" name="组合 40"/>
              <p:cNvGrpSpPr>
                <a:grpSpLocks/>
              </p:cNvGrpSpPr>
              <p:nvPr/>
            </p:nvGrpSpPr>
            <p:grpSpPr bwMode="auto">
              <a:xfrm>
                <a:off x="2627784" y="5085184"/>
                <a:ext cx="1080120" cy="144016"/>
                <a:chOff x="1187624" y="5085184"/>
                <a:chExt cx="1080120" cy="144016"/>
              </a:xfrm>
            </p:grpSpPr>
            <p:sp>
              <p:nvSpPr>
                <p:cNvPr id="28723" name="流程图: 联系 9"/>
                <p:cNvSpPr>
                  <a:spLocks noChangeArrowheads="1"/>
                </p:cNvSpPr>
                <p:nvPr/>
              </p:nvSpPr>
              <p:spPr bwMode="auto">
                <a:xfrm>
                  <a:off x="1187624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28724" name="流程图: 联系 11"/>
                <p:cNvSpPr>
                  <a:spLocks noChangeArrowheads="1"/>
                </p:cNvSpPr>
                <p:nvPr/>
              </p:nvSpPr>
              <p:spPr bwMode="auto">
                <a:xfrm>
                  <a:off x="2123728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cxnSp>
              <p:nvCxnSpPr>
                <p:cNvPr id="28725" name="直接连接符 16"/>
                <p:cNvCxnSpPr>
                  <a:cxnSpLocks noChangeShapeType="1"/>
                  <a:stCxn id="28723" idx="6"/>
                </p:cNvCxnSpPr>
                <p:nvPr/>
              </p:nvCxnSpPr>
              <p:spPr bwMode="auto">
                <a:xfrm>
                  <a:off x="1331640" y="5157192"/>
                  <a:ext cx="792088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28720" name="直接连接符 18"/>
              <p:cNvCxnSpPr>
                <a:cxnSpLocks noChangeShapeType="1"/>
                <a:stCxn id="28721" idx="1"/>
              </p:cNvCxnSpPr>
              <p:nvPr/>
            </p:nvCxnSpPr>
            <p:spPr bwMode="auto">
              <a:xfrm flipH="1">
                <a:off x="2734331" y="4366749"/>
                <a:ext cx="429232" cy="739526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8721" name="流程图: 联系 46"/>
              <p:cNvSpPr>
                <a:spLocks noChangeArrowheads="1"/>
              </p:cNvSpPr>
              <p:nvPr/>
            </p:nvSpPr>
            <p:spPr bwMode="auto">
              <a:xfrm rot="3275188">
                <a:off x="3079563" y="4365743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8722" name="直接连接符 48"/>
              <p:cNvCxnSpPr>
                <a:cxnSpLocks noChangeShapeType="1"/>
                <a:stCxn id="28721" idx="6"/>
              </p:cNvCxnSpPr>
              <p:nvPr/>
            </p:nvCxnSpPr>
            <p:spPr bwMode="auto">
              <a:xfrm rot="3275188">
                <a:off x="3026751" y="4819209"/>
                <a:ext cx="7920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8718" name="矩形标注 103"/>
            <p:cNvSpPr>
              <a:spLocks noChangeArrowheads="1"/>
            </p:cNvSpPr>
            <p:nvPr/>
          </p:nvSpPr>
          <p:spPr bwMode="auto">
            <a:xfrm>
              <a:off x="2915816" y="5229200"/>
              <a:ext cx="720080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  <a:r>
                <a:rPr lang="en-US" altLang="zh-CN" sz="2400" b="1" i="1" baseline="-250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8677" name="组合 109"/>
          <p:cNvGrpSpPr>
            <a:grpSpLocks/>
          </p:cNvGrpSpPr>
          <p:nvPr/>
        </p:nvGrpSpPr>
        <p:grpSpPr bwMode="auto">
          <a:xfrm>
            <a:off x="1547813" y="5084763"/>
            <a:ext cx="1079500" cy="612775"/>
            <a:chOff x="1187624" y="5085184"/>
            <a:chExt cx="1080120" cy="612504"/>
          </a:xfrm>
        </p:grpSpPr>
        <p:grpSp>
          <p:nvGrpSpPr>
            <p:cNvPr id="28712" name="组合 58"/>
            <p:cNvGrpSpPr>
              <a:grpSpLocks/>
            </p:cNvGrpSpPr>
            <p:nvPr/>
          </p:nvGrpSpPr>
          <p:grpSpPr bwMode="auto">
            <a:xfrm>
              <a:off x="1187624" y="5085184"/>
              <a:ext cx="1080120" cy="144016"/>
              <a:chOff x="1187624" y="5085184"/>
              <a:chExt cx="1080120" cy="144016"/>
            </a:xfrm>
          </p:grpSpPr>
          <p:sp>
            <p:nvSpPr>
              <p:cNvPr id="28714" name="流程图: 联系 59"/>
              <p:cNvSpPr>
                <a:spLocks noChangeArrowheads="1"/>
              </p:cNvSpPr>
              <p:nvPr/>
            </p:nvSpPr>
            <p:spPr bwMode="auto">
              <a:xfrm>
                <a:off x="1187624" y="5085184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8715" name="流程图: 联系 60"/>
              <p:cNvSpPr>
                <a:spLocks noChangeArrowheads="1"/>
              </p:cNvSpPr>
              <p:nvPr/>
            </p:nvSpPr>
            <p:spPr bwMode="auto">
              <a:xfrm>
                <a:off x="2123728" y="5085184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8716" name="直接连接符 61"/>
              <p:cNvCxnSpPr>
                <a:cxnSpLocks noChangeShapeType="1"/>
                <a:stCxn id="28714" idx="6"/>
              </p:cNvCxnSpPr>
              <p:nvPr/>
            </p:nvCxnSpPr>
            <p:spPr bwMode="auto">
              <a:xfrm>
                <a:off x="1331640" y="5157192"/>
                <a:ext cx="7920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8713" name="矩形标注 105"/>
            <p:cNvSpPr>
              <a:spLocks noChangeArrowheads="1"/>
            </p:cNvSpPr>
            <p:nvPr/>
          </p:nvSpPr>
          <p:spPr bwMode="auto">
            <a:xfrm>
              <a:off x="1538118" y="5193632"/>
              <a:ext cx="720080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  <a:r>
                <a:rPr lang="en-US" altLang="zh-CN" sz="2400" b="1" i="1" baseline="-2500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8678" name="组合 118"/>
          <p:cNvGrpSpPr>
            <a:grpSpLocks/>
          </p:cNvGrpSpPr>
          <p:nvPr/>
        </p:nvGrpSpPr>
        <p:grpSpPr bwMode="auto">
          <a:xfrm>
            <a:off x="611188" y="5084763"/>
            <a:ext cx="720725" cy="622300"/>
            <a:chOff x="404210" y="5085184"/>
            <a:chExt cx="720080" cy="621178"/>
          </a:xfrm>
        </p:grpSpPr>
        <p:sp>
          <p:nvSpPr>
            <p:cNvPr id="28710" name="流程图: 联系 10"/>
            <p:cNvSpPr>
              <a:spLocks noChangeArrowheads="1"/>
            </p:cNvSpPr>
            <p:nvPr/>
          </p:nvSpPr>
          <p:spPr bwMode="auto">
            <a:xfrm>
              <a:off x="539552" y="5085184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8711" name="矩形标注 106"/>
            <p:cNvSpPr>
              <a:spLocks noChangeArrowheads="1"/>
            </p:cNvSpPr>
            <p:nvPr/>
          </p:nvSpPr>
          <p:spPr bwMode="auto">
            <a:xfrm>
              <a:off x="404210" y="5202306"/>
              <a:ext cx="720080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  <a:r>
                <a:rPr lang="en-US" altLang="zh-CN" sz="2400" b="1" i="1" baseline="-2500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8679" name="组合 111"/>
          <p:cNvGrpSpPr>
            <a:grpSpLocks/>
          </p:cNvGrpSpPr>
          <p:nvPr/>
        </p:nvGrpSpPr>
        <p:grpSpPr bwMode="auto">
          <a:xfrm>
            <a:off x="4822825" y="4338638"/>
            <a:ext cx="1089025" cy="1393825"/>
            <a:chOff x="4419310" y="4338210"/>
            <a:chExt cx="1088794" cy="1395046"/>
          </a:xfrm>
        </p:grpSpPr>
        <p:grpSp>
          <p:nvGrpSpPr>
            <p:cNvPr id="28697" name="组合 41"/>
            <p:cNvGrpSpPr>
              <a:grpSpLocks/>
            </p:cNvGrpSpPr>
            <p:nvPr/>
          </p:nvGrpSpPr>
          <p:grpSpPr bwMode="auto">
            <a:xfrm>
              <a:off x="4419310" y="4338210"/>
              <a:ext cx="1080120" cy="144016"/>
              <a:chOff x="1187624" y="5085184"/>
              <a:chExt cx="1080120" cy="144016"/>
            </a:xfrm>
          </p:grpSpPr>
          <p:sp>
            <p:nvSpPr>
              <p:cNvPr id="28707" name="流程图: 联系 42"/>
              <p:cNvSpPr>
                <a:spLocks noChangeArrowheads="1"/>
              </p:cNvSpPr>
              <p:nvPr/>
            </p:nvSpPr>
            <p:spPr bwMode="auto">
              <a:xfrm>
                <a:off x="1187624" y="5085184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8708" name="流程图: 联系 43"/>
              <p:cNvSpPr>
                <a:spLocks noChangeArrowheads="1"/>
              </p:cNvSpPr>
              <p:nvPr/>
            </p:nvSpPr>
            <p:spPr bwMode="auto">
              <a:xfrm>
                <a:off x="2123728" y="5085184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8709" name="直接连接符 44"/>
              <p:cNvCxnSpPr>
                <a:cxnSpLocks noChangeShapeType="1"/>
                <a:stCxn id="28707" idx="6"/>
              </p:cNvCxnSpPr>
              <p:nvPr/>
            </p:nvCxnSpPr>
            <p:spPr bwMode="auto">
              <a:xfrm>
                <a:off x="1331640" y="5157192"/>
                <a:ext cx="7920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28698" name="直接连接符 56"/>
            <p:cNvCxnSpPr>
              <a:cxnSpLocks noChangeShapeType="1"/>
              <a:stCxn id="28705" idx="1"/>
              <a:endCxn id="28707" idx="5"/>
            </p:cNvCxnSpPr>
            <p:nvPr/>
          </p:nvCxnSpPr>
          <p:spPr bwMode="auto">
            <a:xfrm flipH="1" flipV="1">
              <a:off x="4542235" y="4461135"/>
              <a:ext cx="842944" cy="64514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8699" name="组合 62"/>
            <p:cNvGrpSpPr>
              <a:grpSpLocks/>
            </p:cNvGrpSpPr>
            <p:nvPr/>
          </p:nvGrpSpPr>
          <p:grpSpPr bwMode="auto">
            <a:xfrm>
              <a:off x="4427984" y="5085184"/>
              <a:ext cx="1080120" cy="144016"/>
              <a:chOff x="1187624" y="5085184"/>
              <a:chExt cx="1080120" cy="144016"/>
            </a:xfrm>
          </p:grpSpPr>
          <p:sp>
            <p:nvSpPr>
              <p:cNvPr id="28704" name="流程图: 联系 63"/>
              <p:cNvSpPr>
                <a:spLocks noChangeArrowheads="1"/>
              </p:cNvSpPr>
              <p:nvPr/>
            </p:nvSpPr>
            <p:spPr bwMode="auto">
              <a:xfrm>
                <a:off x="1187624" y="5085184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8705" name="流程图: 联系 64"/>
              <p:cNvSpPr>
                <a:spLocks noChangeArrowheads="1"/>
              </p:cNvSpPr>
              <p:nvPr/>
            </p:nvSpPr>
            <p:spPr bwMode="auto">
              <a:xfrm>
                <a:off x="2123728" y="5085184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8706" name="直接连接符 65"/>
              <p:cNvCxnSpPr>
                <a:cxnSpLocks noChangeShapeType="1"/>
                <a:stCxn id="28704" idx="6"/>
              </p:cNvCxnSpPr>
              <p:nvPr/>
            </p:nvCxnSpPr>
            <p:spPr bwMode="auto">
              <a:xfrm>
                <a:off x="1331640" y="5157192"/>
                <a:ext cx="7920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28700" name="直接连接符 69"/>
            <p:cNvCxnSpPr>
              <a:cxnSpLocks noChangeShapeType="1"/>
            </p:cNvCxnSpPr>
            <p:nvPr/>
          </p:nvCxnSpPr>
          <p:spPr bwMode="auto">
            <a:xfrm flipH="1" flipV="1">
              <a:off x="5436096" y="4365104"/>
              <a:ext cx="8674" cy="79208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701" name="矩形标注 107"/>
            <p:cNvSpPr>
              <a:spLocks noChangeArrowheads="1"/>
            </p:cNvSpPr>
            <p:nvPr/>
          </p:nvSpPr>
          <p:spPr bwMode="auto">
            <a:xfrm>
              <a:off x="4697796" y="5229200"/>
              <a:ext cx="720080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  <a:r>
                <a:rPr lang="en-US" altLang="zh-CN" sz="2400" b="1" i="1" baseline="-2500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8702" name="直接连接符 112"/>
            <p:cNvCxnSpPr>
              <a:cxnSpLocks noChangeShapeType="1"/>
            </p:cNvCxnSpPr>
            <p:nvPr/>
          </p:nvCxnSpPr>
          <p:spPr bwMode="auto">
            <a:xfrm flipH="1" flipV="1">
              <a:off x="4501736" y="4378551"/>
              <a:ext cx="8674" cy="79208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703" name="直接连接符 113"/>
            <p:cNvCxnSpPr>
              <a:cxnSpLocks noChangeShapeType="1"/>
              <a:stCxn id="28704" idx="7"/>
              <a:endCxn id="28708" idx="3"/>
            </p:cNvCxnSpPr>
            <p:nvPr/>
          </p:nvCxnSpPr>
          <p:spPr bwMode="auto">
            <a:xfrm flipV="1">
              <a:off x="4550909" y="4461135"/>
              <a:ext cx="825596" cy="64514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8680" name="组合 110"/>
          <p:cNvGrpSpPr>
            <a:grpSpLocks/>
          </p:cNvGrpSpPr>
          <p:nvPr/>
        </p:nvGrpSpPr>
        <p:grpSpPr bwMode="auto">
          <a:xfrm>
            <a:off x="6721475" y="3919538"/>
            <a:ext cx="1506538" cy="1787525"/>
            <a:chOff x="6129282" y="3919609"/>
            <a:chExt cx="1507395" cy="1786753"/>
          </a:xfrm>
        </p:grpSpPr>
        <p:sp>
          <p:nvSpPr>
            <p:cNvPr id="28681" name="流程图: 联系 8"/>
            <p:cNvSpPr>
              <a:spLocks noChangeArrowheads="1"/>
            </p:cNvSpPr>
            <p:nvPr/>
          </p:nvSpPr>
          <p:spPr bwMode="auto">
            <a:xfrm>
              <a:off x="7492661" y="4437112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28682" name="直接连接符 17"/>
            <p:cNvCxnSpPr>
              <a:cxnSpLocks noChangeShapeType="1"/>
              <a:endCxn id="28681" idx="3"/>
            </p:cNvCxnSpPr>
            <p:nvPr/>
          </p:nvCxnSpPr>
          <p:spPr bwMode="auto">
            <a:xfrm flipV="1">
              <a:off x="6444208" y="4560037"/>
              <a:ext cx="1069544" cy="59715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683" name="流程图: 联系 35"/>
            <p:cNvSpPr>
              <a:spLocks noChangeArrowheads="1"/>
            </p:cNvSpPr>
            <p:nvPr/>
          </p:nvSpPr>
          <p:spPr bwMode="auto">
            <a:xfrm>
              <a:off x="6817695" y="3919609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8684" name="流程图: 联系 8"/>
            <p:cNvSpPr>
              <a:spLocks noChangeArrowheads="1"/>
            </p:cNvSpPr>
            <p:nvPr/>
          </p:nvSpPr>
          <p:spPr bwMode="auto">
            <a:xfrm>
              <a:off x="6129282" y="4455332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8685" name="流程图: 联系 71"/>
            <p:cNvSpPr>
              <a:spLocks noChangeArrowheads="1"/>
            </p:cNvSpPr>
            <p:nvPr/>
          </p:nvSpPr>
          <p:spPr bwMode="auto">
            <a:xfrm>
              <a:off x="6372200" y="5085184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8686" name="流程图: 联系 72"/>
            <p:cNvSpPr>
              <a:spLocks noChangeArrowheads="1"/>
            </p:cNvSpPr>
            <p:nvPr/>
          </p:nvSpPr>
          <p:spPr bwMode="auto">
            <a:xfrm>
              <a:off x="7308304" y="5085184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28687" name="直接连接符 73"/>
            <p:cNvCxnSpPr>
              <a:cxnSpLocks noChangeShapeType="1"/>
              <a:stCxn id="28685" idx="6"/>
            </p:cNvCxnSpPr>
            <p:nvPr/>
          </p:nvCxnSpPr>
          <p:spPr bwMode="auto">
            <a:xfrm>
              <a:off x="6516216" y="5157192"/>
              <a:ext cx="79208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88" name="直接连接符 74"/>
            <p:cNvCxnSpPr>
              <a:cxnSpLocks noChangeShapeType="1"/>
              <a:stCxn id="28684" idx="7"/>
              <a:endCxn id="28683" idx="7"/>
            </p:cNvCxnSpPr>
            <p:nvPr/>
          </p:nvCxnSpPr>
          <p:spPr bwMode="auto">
            <a:xfrm flipV="1">
              <a:off x="6252207" y="3940700"/>
              <a:ext cx="688413" cy="53572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89" name="直接连接符 75"/>
            <p:cNvCxnSpPr>
              <a:cxnSpLocks noChangeShapeType="1"/>
              <a:stCxn id="28683" idx="6"/>
            </p:cNvCxnSpPr>
            <p:nvPr/>
          </p:nvCxnSpPr>
          <p:spPr bwMode="auto">
            <a:xfrm>
              <a:off x="6961711" y="3991617"/>
              <a:ext cx="573132" cy="45601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90" name="直接连接符 76"/>
            <p:cNvCxnSpPr>
              <a:cxnSpLocks noChangeShapeType="1"/>
            </p:cNvCxnSpPr>
            <p:nvPr/>
          </p:nvCxnSpPr>
          <p:spPr bwMode="auto">
            <a:xfrm flipV="1">
              <a:off x="7393759" y="4560037"/>
              <a:ext cx="194933" cy="59715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91" name="直接连接符 77"/>
            <p:cNvCxnSpPr>
              <a:cxnSpLocks noChangeShapeType="1"/>
              <a:endCxn id="28685" idx="5"/>
            </p:cNvCxnSpPr>
            <p:nvPr/>
          </p:nvCxnSpPr>
          <p:spPr bwMode="auto">
            <a:xfrm>
              <a:off x="6228184" y="4581128"/>
              <a:ext cx="266941" cy="626981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92" name="直接连接符 89"/>
            <p:cNvCxnSpPr>
              <a:cxnSpLocks noChangeShapeType="1"/>
              <a:endCxn id="28681" idx="6"/>
            </p:cNvCxnSpPr>
            <p:nvPr/>
          </p:nvCxnSpPr>
          <p:spPr bwMode="auto">
            <a:xfrm>
              <a:off x="6259851" y="4509120"/>
              <a:ext cx="1376826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93" name="直接连接符 91"/>
            <p:cNvCxnSpPr>
              <a:cxnSpLocks noChangeShapeType="1"/>
              <a:endCxn id="28683" idx="4"/>
            </p:cNvCxnSpPr>
            <p:nvPr/>
          </p:nvCxnSpPr>
          <p:spPr bwMode="auto">
            <a:xfrm flipV="1">
              <a:off x="6444208" y="4063625"/>
              <a:ext cx="445495" cy="109356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94" name="直接连接符 93"/>
            <p:cNvCxnSpPr>
              <a:cxnSpLocks noChangeShapeType="1"/>
              <a:stCxn id="28683" idx="5"/>
              <a:endCxn id="28686" idx="0"/>
            </p:cNvCxnSpPr>
            <p:nvPr/>
          </p:nvCxnSpPr>
          <p:spPr bwMode="auto">
            <a:xfrm>
              <a:off x="6940620" y="4042534"/>
              <a:ext cx="439692" cy="104265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95" name="直接连接符 94"/>
            <p:cNvCxnSpPr>
              <a:cxnSpLocks noChangeShapeType="1"/>
              <a:endCxn id="28686" idx="1"/>
            </p:cNvCxnSpPr>
            <p:nvPr/>
          </p:nvCxnSpPr>
          <p:spPr bwMode="auto">
            <a:xfrm>
              <a:off x="6252207" y="4564810"/>
              <a:ext cx="1077188" cy="54146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696" name="矩形标注 108"/>
            <p:cNvSpPr>
              <a:spLocks noChangeArrowheads="1"/>
            </p:cNvSpPr>
            <p:nvPr/>
          </p:nvSpPr>
          <p:spPr bwMode="auto">
            <a:xfrm>
              <a:off x="6677580" y="5202306"/>
              <a:ext cx="720080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  <a:r>
                <a:rPr lang="en-US" altLang="zh-CN" sz="2400" b="1" i="1" baseline="-2500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zh-CN" altLang="en-US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11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cs typeface="黑体" panose="02010609060101010101" pitchFamily="49" charset="-122"/>
              </a:rPr>
              <a:t>特殊的简单图（完全图）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7395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9" name="组合 53"/>
          <p:cNvGrpSpPr>
            <a:grpSpLocks/>
          </p:cNvGrpSpPr>
          <p:nvPr/>
        </p:nvGrpSpPr>
        <p:grpSpPr bwMode="auto">
          <a:xfrm>
            <a:off x="1714500" y="2079625"/>
            <a:ext cx="1081088" cy="863600"/>
            <a:chOff x="2627784" y="4365743"/>
            <a:chExt cx="1080120" cy="863457"/>
          </a:xfrm>
        </p:grpSpPr>
        <p:grpSp>
          <p:nvGrpSpPr>
            <p:cNvPr id="29777" name="组合 40"/>
            <p:cNvGrpSpPr>
              <a:grpSpLocks/>
            </p:cNvGrpSpPr>
            <p:nvPr/>
          </p:nvGrpSpPr>
          <p:grpSpPr bwMode="auto">
            <a:xfrm>
              <a:off x="2627784" y="5085184"/>
              <a:ext cx="1080120" cy="144016"/>
              <a:chOff x="1187624" y="5085184"/>
              <a:chExt cx="1080120" cy="144016"/>
            </a:xfrm>
          </p:grpSpPr>
          <p:sp>
            <p:nvSpPr>
              <p:cNvPr id="29781" name="流程图: 联系 9"/>
              <p:cNvSpPr>
                <a:spLocks noChangeArrowheads="1"/>
              </p:cNvSpPr>
              <p:nvPr/>
            </p:nvSpPr>
            <p:spPr bwMode="auto">
              <a:xfrm>
                <a:off x="1187624" y="5085184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82" name="流程图: 联系 11"/>
              <p:cNvSpPr>
                <a:spLocks noChangeArrowheads="1"/>
              </p:cNvSpPr>
              <p:nvPr/>
            </p:nvSpPr>
            <p:spPr bwMode="auto">
              <a:xfrm>
                <a:off x="2123728" y="5085184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83" name="直接连接符 16"/>
              <p:cNvCxnSpPr>
                <a:cxnSpLocks noChangeShapeType="1"/>
                <a:stCxn id="29781" idx="6"/>
              </p:cNvCxnSpPr>
              <p:nvPr/>
            </p:nvCxnSpPr>
            <p:spPr bwMode="auto">
              <a:xfrm>
                <a:off x="1331640" y="5157192"/>
                <a:ext cx="7920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29778" name="直接连接符 18"/>
            <p:cNvCxnSpPr>
              <a:cxnSpLocks noChangeShapeType="1"/>
              <a:stCxn id="29779" idx="1"/>
            </p:cNvCxnSpPr>
            <p:nvPr/>
          </p:nvCxnSpPr>
          <p:spPr bwMode="auto">
            <a:xfrm flipH="1">
              <a:off x="2734331" y="4366749"/>
              <a:ext cx="429232" cy="73952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779" name="流程图: 联系 46"/>
            <p:cNvSpPr>
              <a:spLocks noChangeArrowheads="1"/>
            </p:cNvSpPr>
            <p:nvPr/>
          </p:nvSpPr>
          <p:spPr bwMode="auto">
            <a:xfrm rot="3275188">
              <a:off x="3079563" y="4365743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29780" name="直接连接符 48"/>
            <p:cNvCxnSpPr>
              <a:cxnSpLocks noChangeShapeType="1"/>
              <a:stCxn id="29779" idx="6"/>
            </p:cNvCxnSpPr>
            <p:nvPr/>
          </p:nvCxnSpPr>
          <p:spPr bwMode="auto">
            <a:xfrm rot="3275188">
              <a:off x="3026751" y="4819209"/>
              <a:ext cx="79208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9700" name="组合 111"/>
          <p:cNvGrpSpPr>
            <a:grpSpLocks/>
          </p:cNvGrpSpPr>
          <p:nvPr/>
        </p:nvGrpSpPr>
        <p:grpSpPr bwMode="auto">
          <a:xfrm>
            <a:off x="3841750" y="2052638"/>
            <a:ext cx="1087438" cy="1395412"/>
            <a:chOff x="4419310" y="4338210"/>
            <a:chExt cx="1088794" cy="1395046"/>
          </a:xfrm>
        </p:grpSpPr>
        <p:grpSp>
          <p:nvGrpSpPr>
            <p:cNvPr id="29766" name="组合 41"/>
            <p:cNvGrpSpPr>
              <a:grpSpLocks/>
            </p:cNvGrpSpPr>
            <p:nvPr/>
          </p:nvGrpSpPr>
          <p:grpSpPr bwMode="auto">
            <a:xfrm>
              <a:off x="4419310" y="4338210"/>
              <a:ext cx="1080120" cy="144016"/>
              <a:chOff x="1187624" y="5085184"/>
              <a:chExt cx="1080120" cy="144016"/>
            </a:xfrm>
          </p:grpSpPr>
          <p:sp>
            <p:nvSpPr>
              <p:cNvPr id="29774" name="流程图: 联系 42"/>
              <p:cNvSpPr>
                <a:spLocks noChangeArrowheads="1"/>
              </p:cNvSpPr>
              <p:nvPr/>
            </p:nvSpPr>
            <p:spPr bwMode="auto">
              <a:xfrm>
                <a:off x="1187624" y="5085184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75" name="流程图: 联系 43"/>
              <p:cNvSpPr>
                <a:spLocks noChangeArrowheads="1"/>
              </p:cNvSpPr>
              <p:nvPr/>
            </p:nvSpPr>
            <p:spPr bwMode="auto">
              <a:xfrm>
                <a:off x="2123728" y="5085184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76" name="直接连接符 44"/>
              <p:cNvCxnSpPr>
                <a:cxnSpLocks noChangeShapeType="1"/>
                <a:stCxn id="29774" idx="6"/>
              </p:cNvCxnSpPr>
              <p:nvPr/>
            </p:nvCxnSpPr>
            <p:spPr bwMode="auto">
              <a:xfrm>
                <a:off x="1331640" y="5157192"/>
                <a:ext cx="7920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9767" name="组合 62"/>
            <p:cNvGrpSpPr>
              <a:grpSpLocks/>
            </p:cNvGrpSpPr>
            <p:nvPr/>
          </p:nvGrpSpPr>
          <p:grpSpPr bwMode="auto">
            <a:xfrm>
              <a:off x="4427984" y="5085184"/>
              <a:ext cx="1080120" cy="144016"/>
              <a:chOff x="1187624" y="5085184"/>
              <a:chExt cx="1080120" cy="144016"/>
            </a:xfrm>
          </p:grpSpPr>
          <p:sp>
            <p:nvSpPr>
              <p:cNvPr id="29771" name="流程图: 联系 63"/>
              <p:cNvSpPr>
                <a:spLocks noChangeArrowheads="1"/>
              </p:cNvSpPr>
              <p:nvPr/>
            </p:nvSpPr>
            <p:spPr bwMode="auto">
              <a:xfrm>
                <a:off x="1187624" y="5085184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772" name="流程图: 联系 64"/>
              <p:cNvSpPr>
                <a:spLocks noChangeArrowheads="1"/>
              </p:cNvSpPr>
              <p:nvPr/>
            </p:nvSpPr>
            <p:spPr bwMode="auto">
              <a:xfrm>
                <a:off x="2123728" y="5085184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73" name="直接连接符 65"/>
              <p:cNvCxnSpPr>
                <a:cxnSpLocks noChangeShapeType="1"/>
                <a:stCxn id="29771" idx="6"/>
              </p:cNvCxnSpPr>
              <p:nvPr/>
            </p:nvCxnSpPr>
            <p:spPr bwMode="auto">
              <a:xfrm>
                <a:off x="1331640" y="5157192"/>
                <a:ext cx="7920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29768" name="直接连接符 69"/>
            <p:cNvCxnSpPr>
              <a:cxnSpLocks noChangeShapeType="1"/>
            </p:cNvCxnSpPr>
            <p:nvPr/>
          </p:nvCxnSpPr>
          <p:spPr bwMode="auto">
            <a:xfrm flipH="1" flipV="1">
              <a:off x="5436096" y="4365104"/>
              <a:ext cx="8674" cy="79208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769" name="矩形标注 107"/>
            <p:cNvSpPr>
              <a:spLocks noChangeArrowheads="1"/>
            </p:cNvSpPr>
            <p:nvPr/>
          </p:nvSpPr>
          <p:spPr bwMode="auto">
            <a:xfrm>
              <a:off x="4697796" y="5229200"/>
              <a:ext cx="720080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zh-CN" sz="2400" b="1" i="1" baseline="-2500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9770" name="直接连接符 112"/>
            <p:cNvCxnSpPr>
              <a:cxnSpLocks noChangeShapeType="1"/>
            </p:cNvCxnSpPr>
            <p:nvPr/>
          </p:nvCxnSpPr>
          <p:spPr bwMode="auto">
            <a:xfrm flipH="1" flipV="1">
              <a:off x="4501736" y="4378551"/>
              <a:ext cx="8674" cy="79208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9701" name="组合 110"/>
          <p:cNvGrpSpPr>
            <a:grpSpLocks/>
          </p:cNvGrpSpPr>
          <p:nvPr/>
        </p:nvGrpSpPr>
        <p:grpSpPr bwMode="auto">
          <a:xfrm>
            <a:off x="5802313" y="1647825"/>
            <a:ext cx="1506537" cy="1785938"/>
            <a:chOff x="6129282" y="3919609"/>
            <a:chExt cx="1507395" cy="1786753"/>
          </a:xfrm>
        </p:grpSpPr>
        <p:sp>
          <p:nvSpPr>
            <p:cNvPr id="29755" name="流程图: 联系 8"/>
            <p:cNvSpPr>
              <a:spLocks noChangeArrowheads="1"/>
            </p:cNvSpPr>
            <p:nvPr/>
          </p:nvSpPr>
          <p:spPr bwMode="auto">
            <a:xfrm>
              <a:off x="7492661" y="4437112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9756" name="流程图: 联系 35"/>
            <p:cNvSpPr>
              <a:spLocks noChangeArrowheads="1"/>
            </p:cNvSpPr>
            <p:nvPr/>
          </p:nvSpPr>
          <p:spPr bwMode="auto">
            <a:xfrm>
              <a:off x="6817695" y="3919609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9757" name="流程图: 联系 8"/>
            <p:cNvSpPr>
              <a:spLocks noChangeArrowheads="1"/>
            </p:cNvSpPr>
            <p:nvPr/>
          </p:nvSpPr>
          <p:spPr bwMode="auto">
            <a:xfrm>
              <a:off x="6129282" y="4455332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9758" name="流程图: 联系 71"/>
            <p:cNvSpPr>
              <a:spLocks noChangeArrowheads="1"/>
            </p:cNvSpPr>
            <p:nvPr/>
          </p:nvSpPr>
          <p:spPr bwMode="auto">
            <a:xfrm>
              <a:off x="6372200" y="5085184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9759" name="流程图: 联系 72"/>
            <p:cNvSpPr>
              <a:spLocks noChangeArrowheads="1"/>
            </p:cNvSpPr>
            <p:nvPr/>
          </p:nvSpPr>
          <p:spPr bwMode="auto">
            <a:xfrm>
              <a:off x="7308304" y="5085184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29760" name="直接连接符 73"/>
            <p:cNvCxnSpPr>
              <a:cxnSpLocks noChangeShapeType="1"/>
              <a:stCxn id="29758" idx="6"/>
            </p:cNvCxnSpPr>
            <p:nvPr/>
          </p:nvCxnSpPr>
          <p:spPr bwMode="auto">
            <a:xfrm>
              <a:off x="6516216" y="5157192"/>
              <a:ext cx="79208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61" name="直接连接符 74"/>
            <p:cNvCxnSpPr>
              <a:cxnSpLocks noChangeShapeType="1"/>
              <a:stCxn id="29757" idx="7"/>
              <a:endCxn id="29756" idx="7"/>
            </p:cNvCxnSpPr>
            <p:nvPr/>
          </p:nvCxnSpPr>
          <p:spPr bwMode="auto">
            <a:xfrm flipV="1">
              <a:off x="6252207" y="3940700"/>
              <a:ext cx="688413" cy="53572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62" name="直接连接符 75"/>
            <p:cNvCxnSpPr>
              <a:cxnSpLocks noChangeShapeType="1"/>
              <a:stCxn id="29756" idx="6"/>
            </p:cNvCxnSpPr>
            <p:nvPr/>
          </p:nvCxnSpPr>
          <p:spPr bwMode="auto">
            <a:xfrm>
              <a:off x="6961711" y="3991617"/>
              <a:ext cx="573132" cy="45601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63" name="直接连接符 76"/>
            <p:cNvCxnSpPr>
              <a:cxnSpLocks noChangeShapeType="1"/>
            </p:cNvCxnSpPr>
            <p:nvPr/>
          </p:nvCxnSpPr>
          <p:spPr bwMode="auto">
            <a:xfrm flipV="1">
              <a:off x="7393759" y="4560037"/>
              <a:ext cx="194933" cy="59715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64" name="直接连接符 77"/>
            <p:cNvCxnSpPr>
              <a:cxnSpLocks noChangeShapeType="1"/>
              <a:endCxn id="29758" idx="5"/>
            </p:cNvCxnSpPr>
            <p:nvPr/>
          </p:nvCxnSpPr>
          <p:spPr bwMode="auto">
            <a:xfrm>
              <a:off x="6228184" y="4581128"/>
              <a:ext cx="266941" cy="626981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765" name="矩形标注 108"/>
            <p:cNvSpPr>
              <a:spLocks noChangeArrowheads="1"/>
            </p:cNvSpPr>
            <p:nvPr/>
          </p:nvSpPr>
          <p:spPr bwMode="auto">
            <a:xfrm>
              <a:off x="6677580" y="5202306"/>
              <a:ext cx="720080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zh-CN" sz="2400" b="1" i="1" baseline="-2500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zh-CN" altLang="en-US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9702" name="矩形标注 54"/>
          <p:cNvSpPr>
            <a:spLocks noChangeArrowheads="1"/>
          </p:cNvSpPr>
          <p:nvPr/>
        </p:nvSpPr>
        <p:spPr bwMode="auto">
          <a:xfrm>
            <a:off x="1984375" y="2943225"/>
            <a:ext cx="720725" cy="504825"/>
          </a:xfrm>
          <a:prstGeom prst="wedgeRectCallout">
            <a:avLst>
              <a:gd name="adj1" fmla="val -20833"/>
              <a:gd name="adj2" fmla="val 625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CN" altLang="en-US" sz="2400" b="1" i="1" baseline="-25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组合 165"/>
          <p:cNvGrpSpPr>
            <a:grpSpLocks/>
          </p:cNvGrpSpPr>
          <p:nvPr/>
        </p:nvGrpSpPr>
        <p:grpSpPr bwMode="auto">
          <a:xfrm>
            <a:off x="1654175" y="4103688"/>
            <a:ext cx="5594350" cy="1800225"/>
            <a:chOff x="1653955" y="4103966"/>
            <a:chExt cx="5594044" cy="1800200"/>
          </a:xfrm>
        </p:grpSpPr>
        <p:grpSp>
          <p:nvGrpSpPr>
            <p:cNvPr id="29706" name="组合 53"/>
            <p:cNvGrpSpPr>
              <a:grpSpLocks/>
            </p:cNvGrpSpPr>
            <p:nvPr/>
          </p:nvGrpSpPr>
          <p:grpSpPr bwMode="auto">
            <a:xfrm>
              <a:off x="1653955" y="4536014"/>
              <a:ext cx="1080120" cy="863457"/>
              <a:chOff x="2627784" y="4365743"/>
              <a:chExt cx="1080120" cy="863457"/>
            </a:xfrm>
          </p:grpSpPr>
          <p:grpSp>
            <p:nvGrpSpPr>
              <p:cNvPr id="29744" name="组合 40"/>
              <p:cNvGrpSpPr>
                <a:grpSpLocks/>
              </p:cNvGrpSpPr>
              <p:nvPr/>
            </p:nvGrpSpPr>
            <p:grpSpPr bwMode="auto">
              <a:xfrm>
                <a:off x="2627784" y="5085184"/>
                <a:ext cx="1080120" cy="144016"/>
                <a:chOff x="1187624" y="5085184"/>
                <a:chExt cx="1080120" cy="144016"/>
              </a:xfrm>
            </p:grpSpPr>
            <p:sp>
              <p:nvSpPr>
                <p:cNvPr id="29752" name="流程图: 联系 70"/>
                <p:cNvSpPr>
                  <a:spLocks noChangeArrowheads="1"/>
                </p:cNvSpPr>
                <p:nvPr/>
              </p:nvSpPr>
              <p:spPr bwMode="auto">
                <a:xfrm>
                  <a:off x="1187624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29753" name="流程图: 联系 78"/>
                <p:cNvSpPr>
                  <a:spLocks noChangeArrowheads="1"/>
                </p:cNvSpPr>
                <p:nvPr/>
              </p:nvSpPr>
              <p:spPr bwMode="auto">
                <a:xfrm>
                  <a:off x="2123728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cxnSp>
              <p:nvCxnSpPr>
                <p:cNvPr id="29754" name="直接连接符 79"/>
                <p:cNvCxnSpPr>
                  <a:cxnSpLocks noChangeShapeType="1"/>
                  <a:stCxn id="29752" idx="6"/>
                </p:cNvCxnSpPr>
                <p:nvPr/>
              </p:nvCxnSpPr>
              <p:spPr bwMode="auto">
                <a:xfrm>
                  <a:off x="1331640" y="5157192"/>
                  <a:ext cx="792088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29745" name="直接连接符 66"/>
              <p:cNvCxnSpPr>
                <a:cxnSpLocks noChangeShapeType="1"/>
                <a:stCxn id="29746" idx="1"/>
              </p:cNvCxnSpPr>
              <p:nvPr/>
            </p:nvCxnSpPr>
            <p:spPr bwMode="auto">
              <a:xfrm flipH="1">
                <a:off x="2747778" y="4366749"/>
                <a:ext cx="429232" cy="739526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9746" name="流程图: 联系 67"/>
              <p:cNvSpPr>
                <a:spLocks noChangeArrowheads="1"/>
              </p:cNvSpPr>
              <p:nvPr/>
            </p:nvSpPr>
            <p:spPr bwMode="auto">
              <a:xfrm rot="3275188">
                <a:off x="3093010" y="4365743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47" name="直接连接符 68"/>
              <p:cNvCxnSpPr>
                <a:cxnSpLocks noChangeShapeType="1"/>
                <a:stCxn id="29746" idx="6"/>
              </p:cNvCxnSpPr>
              <p:nvPr/>
            </p:nvCxnSpPr>
            <p:spPr bwMode="auto">
              <a:xfrm rot="3275188">
                <a:off x="3040198" y="4819209"/>
                <a:ext cx="7920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9748" name="流程图: 联系 116"/>
              <p:cNvSpPr>
                <a:spLocks noChangeArrowheads="1"/>
              </p:cNvSpPr>
              <p:nvPr/>
            </p:nvSpPr>
            <p:spPr bwMode="auto">
              <a:xfrm rot="3275188">
                <a:off x="3099066" y="4799303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49" name="直接连接符 119"/>
              <p:cNvCxnSpPr>
                <a:cxnSpLocks noChangeShapeType="1"/>
                <a:endCxn id="29753" idx="5"/>
              </p:cNvCxnSpPr>
              <p:nvPr/>
            </p:nvCxnSpPr>
            <p:spPr bwMode="auto">
              <a:xfrm>
                <a:off x="3169565" y="4842905"/>
                <a:ext cx="517248" cy="365204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50" name="直接连接符 123"/>
              <p:cNvCxnSpPr>
                <a:cxnSpLocks noChangeShapeType="1"/>
                <a:stCxn id="29748" idx="4"/>
              </p:cNvCxnSpPr>
              <p:nvPr/>
            </p:nvCxnSpPr>
            <p:spPr bwMode="auto">
              <a:xfrm flipH="1">
                <a:off x="2737518" y="4913038"/>
                <a:ext cx="374870" cy="245299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51" name="直接连接符 126"/>
              <p:cNvCxnSpPr>
                <a:cxnSpLocks noChangeShapeType="1"/>
              </p:cNvCxnSpPr>
              <p:nvPr/>
            </p:nvCxnSpPr>
            <p:spPr bwMode="auto">
              <a:xfrm flipH="1">
                <a:off x="3169565" y="4410857"/>
                <a:ext cx="10484" cy="504056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9707" name="组合 111"/>
            <p:cNvGrpSpPr>
              <a:grpSpLocks/>
            </p:cNvGrpSpPr>
            <p:nvPr/>
          </p:nvGrpSpPr>
          <p:grpSpPr bwMode="auto">
            <a:xfrm>
              <a:off x="3779912" y="4509120"/>
              <a:ext cx="1088794" cy="1395046"/>
              <a:chOff x="4419310" y="4338210"/>
              <a:chExt cx="1088794" cy="1395046"/>
            </a:xfrm>
          </p:grpSpPr>
          <p:grpSp>
            <p:nvGrpSpPr>
              <p:cNvPr id="29733" name="组合 41"/>
              <p:cNvGrpSpPr>
                <a:grpSpLocks/>
              </p:cNvGrpSpPr>
              <p:nvPr/>
            </p:nvGrpSpPr>
            <p:grpSpPr bwMode="auto">
              <a:xfrm>
                <a:off x="4419310" y="4338210"/>
                <a:ext cx="1080120" cy="144016"/>
                <a:chOff x="1187624" y="5085184"/>
                <a:chExt cx="1080120" cy="144016"/>
              </a:xfrm>
            </p:grpSpPr>
            <p:sp>
              <p:nvSpPr>
                <p:cNvPr id="29741" name="流程图: 联系 90"/>
                <p:cNvSpPr>
                  <a:spLocks noChangeArrowheads="1"/>
                </p:cNvSpPr>
                <p:nvPr/>
              </p:nvSpPr>
              <p:spPr bwMode="auto">
                <a:xfrm>
                  <a:off x="1187624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29742" name="流程图: 联系 92"/>
                <p:cNvSpPr>
                  <a:spLocks noChangeArrowheads="1"/>
                </p:cNvSpPr>
                <p:nvPr/>
              </p:nvSpPr>
              <p:spPr bwMode="auto">
                <a:xfrm>
                  <a:off x="2123728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cxnSp>
              <p:nvCxnSpPr>
                <p:cNvPr id="29743" name="直接连接符 95"/>
                <p:cNvCxnSpPr>
                  <a:cxnSpLocks noChangeShapeType="1"/>
                  <a:stCxn id="29741" idx="6"/>
                </p:cNvCxnSpPr>
                <p:nvPr/>
              </p:nvCxnSpPr>
              <p:spPr bwMode="auto">
                <a:xfrm>
                  <a:off x="1331640" y="5157192"/>
                  <a:ext cx="792088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29734" name="组合 62"/>
              <p:cNvGrpSpPr>
                <a:grpSpLocks/>
              </p:cNvGrpSpPr>
              <p:nvPr/>
            </p:nvGrpSpPr>
            <p:grpSpPr bwMode="auto">
              <a:xfrm>
                <a:off x="4427984" y="5085184"/>
                <a:ext cx="1080120" cy="144016"/>
                <a:chOff x="1187624" y="5085184"/>
                <a:chExt cx="1080120" cy="144016"/>
              </a:xfrm>
            </p:grpSpPr>
            <p:sp>
              <p:nvSpPr>
                <p:cNvPr id="29738" name="流程图: 联系 86"/>
                <p:cNvSpPr>
                  <a:spLocks noChangeArrowheads="1"/>
                </p:cNvSpPr>
                <p:nvPr/>
              </p:nvSpPr>
              <p:spPr bwMode="auto">
                <a:xfrm>
                  <a:off x="1187624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29739" name="流程图: 联系 87"/>
                <p:cNvSpPr>
                  <a:spLocks noChangeArrowheads="1"/>
                </p:cNvSpPr>
                <p:nvPr/>
              </p:nvSpPr>
              <p:spPr bwMode="auto">
                <a:xfrm>
                  <a:off x="2123728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cxnSp>
              <p:nvCxnSpPr>
                <p:cNvPr id="29740" name="直接连接符 88"/>
                <p:cNvCxnSpPr>
                  <a:cxnSpLocks noChangeShapeType="1"/>
                  <a:stCxn id="29738" idx="6"/>
                </p:cNvCxnSpPr>
                <p:nvPr/>
              </p:nvCxnSpPr>
              <p:spPr bwMode="auto">
                <a:xfrm>
                  <a:off x="1331640" y="5157192"/>
                  <a:ext cx="792088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29735" name="直接连接符 83"/>
              <p:cNvCxnSpPr>
                <a:cxnSpLocks noChangeShapeType="1"/>
              </p:cNvCxnSpPr>
              <p:nvPr/>
            </p:nvCxnSpPr>
            <p:spPr bwMode="auto">
              <a:xfrm flipH="1" flipV="1">
                <a:off x="5436096" y="4365104"/>
                <a:ext cx="8674" cy="792088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9736" name="矩形标注 84"/>
              <p:cNvSpPr>
                <a:spLocks noChangeArrowheads="1"/>
              </p:cNvSpPr>
              <p:nvPr/>
            </p:nvSpPr>
            <p:spPr bwMode="auto">
              <a:xfrm>
                <a:off x="4697796" y="5229200"/>
                <a:ext cx="720080" cy="504056"/>
              </a:xfrm>
              <a:prstGeom prst="wedgeRectCallout">
                <a:avLst>
                  <a:gd name="adj1" fmla="val -20833"/>
                  <a:gd name="adj2" fmla="val 625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400" b="1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lang="en-US" altLang="zh-CN" sz="2400" b="1" i="1" baseline="-25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endParaRPr lang="zh-CN" altLang="en-US" sz="2400" b="1" i="1" baseline="-25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9737" name="直接连接符 85"/>
              <p:cNvCxnSpPr>
                <a:cxnSpLocks noChangeShapeType="1"/>
              </p:cNvCxnSpPr>
              <p:nvPr/>
            </p:nvCxnSpPr>
            <p:spPr bwMode="auto">
              <a:xfrm flipH="1" flipV="1">
                <a:off x="4501736" y="4378551"/>
                <a:ext cx="8674" cy="792088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9708" name="矩形标注 115"/>
            <p:cNvSpPr>
              <a:spLocks noChangeArrowheads="1"/>
            </p:cNvSpPr>
            <p:nvPr/>
          </p:nvSpPr>
          <p:spPr bwMode="auto">
            <a:xfrm>
              <a:off x="1923767" y="5400110"/>
              <a:ext cx="720080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en-US" altLang="zh-CN" sz="2400" b="1" i="1" baseline="-250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709" name="流程图: 联系 117"/>
            <p:cNvSpPr>
              <a:spLocks noChangeArrowheads="1"/>
            </p:cNvSpPr>
            <p:nvPr/>
          </p:nvSpPr>
          <p:spPr bwMode="auto">
            <a:xfrm rot="3275188">
              <a:off x="4240364" y="4897565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29710" name="直接连接符 121"/>
            <p:cNvCxnSpPr>
              <a:cxnSpLocks noChangeShapeType="1"/>
              <a:endCxn id="29709" idx="2"/>
            </p:cNvCxnSpPr>
            <p:nvPr/>
          </p:nvCxnSpPr>
          <p:spPr bwMode="auto">
            <a:xfrm>
              <a:off x="3851920" y="4581128"/>
              <a:ext cx="418725" cy="329759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11" name="直接连接符 129"/>
            <p:cNvCxnSpPr>
              <a:cxnSpLocks noChangeShapeType="1"/>
              <a:endCxn id="29739" idx="5"/>
            </p:cNvCxnSpPr>
            <p:nvPr/>
          </p:nvCxnSpPr>
          <p:spPr bwMode="auto">
            <a:xfrm>
              <a:off x="4283968" y="4941169"/>
              <a:ext cx="563647" cy="43785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12" name="直接连接符 131"/>
            <p:cNvCxnSpPr>
              <a:cxnSpLocks noChangeShapeType="1"/>
              <a:stCxn id="29738" idx="6"/>
              <a:endCxn id="29709" idx="0"/>
            </p:cNvCxnSpPr>
            <p:nvPr/>
          </p:nvCxnSpPr>
          <p:spPr bwMode="auto">
            <a:xfrm flipV="1">
              <a:off x="3932602" y="4927846"/>
              <a:ext cx="438456" cy="40025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13" name="直接连接符 132"/>
            <p:cNvCxnSpPr>
              <a:cxnSpLocks noChangeShapeType="1"/>
              <a:endCxn id="29709" idx="0"/>
            </p:cNvCxnSpPr>
            <p:nvPr/>
          </p:nvCxnSpPr>
          <p:spPr bwMode="auto">
            <a:xfrm flipH="1">
              <a:off x="4371058" y="4581128"/>
              <a:ext cx="416966" cy="34671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9714" name="组合 164"/>
            <p:cNvGrpSpPr>
              <a:grpSpLocks/>
            </p:cNvGrpSpPr>
            <p:nvPr/>
          </p:nvGrpSpPr>
          <p:grpSpPr bwMode="auto">
            <a:xfrm>
              <a:off x="5740604" y="4103966"/>
              <a:ext cx="1507395" cy="1786753"/>
              <a:chOff x="5740604" y="4103966"/>
              <a:chExt cx="1507395" cy="1786753"/>
            </a:xfrm>
          </p:grpSpPr>
          <p:grpSp>
            <p:nvGrpSpPr>
              <p:cNvPr id="29715" name="组合 110"/>
              <p:cNvGrpSpPr>
                <a:grpSpLocks/>
              </p:cNvGrpSpPr>
              <p:nvPr/>
            </p:nvGrpSpPr>
            <p:grpSpPr bwMode="auto">
              <a:xfrm>
                <a:off x="5740604" y="4103966"/>
                <a:ext cx="1507395" cy="1786753"/>
                <a:chOff x="6129282" y="3919609"/>
                <a:chExt cx="1507395" cy="1786753"/>
              </a:xfrm>
            </p:grpSpPr>
            <p:sp>
              <p:nvSpPr>
                <p:cNvPr id="29722" name="流程图: 联系 8"/>
                <p:cNvSpPr>
                  <a:spLocks noChangeArrowheads="1"/>
                </p:cNvSpPr>
                <p:nvPr/>
              </p:nvSpPr>
              <p:spPr bwMode="auto">
                <a:xfrm>
                  <a:off x="7492661" y="4437112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29723" name="流程图: 联系 98"/>
                <p:cNvSpPr>
                  <a:spLocks noChangeArrowheads="1"/>
                </p:cNvSpPr>
                <p:nvPr/>
              </p:nvSpPr>
              <p:spPr bwMode="auto">
                <a:xfrm>
                  <a:off x="6817695" y="3919609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29724" name="流程图: 联系 8"/>
                <p:cNvSpPr>
                  <a:spLocks noChangeArrowheads="1"/>
                </p:cNvSpPr>
                <p:nvPr/>
              </p:nvSpPr>
              <p:spPr bwMode="auto">
                <a:xfrm>
                  <a:off x="6129282" y="4455332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29725" name="流程图: 联系 100"/>
                <p:cNvSpPr>
                  <a:spLocks noChangeArrowheads="1"/>
                </p:cNvSpPr>
                <p:nvPr/>
              </p:nvSpPr>
              <p:spPr bwMode="auto">
                <a:xfrm>
                  <a:off x="6372200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29726" name="流程图: 联系 101"/>
                <p:cNvSpPr>
                  <a:spLocks noChangeArrowheads="1"/>
                </p:cNvSpPr>
                <p:nvPr/>
              </p:nvSpPr>
              <p:spPr bwMode="auto">
                <a:xfrm>
                  <a:off x="7308304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cxnSp>
              <p:nvCxnSpPr>
                <p:cNvPr id="29727" name="直接连接符 102"/>
                <p:cNvCxnSpPr>
                  <a:cxnSpLocks noChangeShapeType="1"/>
                  <a:stCxn id="29725" idx="6"/>
                </p:cNvCxnSpPr>
                <p:nvPr/>
              </p:nvCxnSpPr>
              <p:spPr bwMode="auto">
                <a:xfrm>
                  <a:off x="6516216" y="5157192"/>
                  <a:ext cx="792088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9728" name="直接连接符 104"/>
                <p:cNvCxnSpPr>
                  <a:cxnSpLocks noChangeShapeType="1"/>
                  <a:stCxn id="29724" idx="7"/>
                  <a:endCxn id="29723" idx="7"/>
                </p:cNvCxnSpPr>
                <p:nvPr/>
              </p:nvCxnSpPr>
              <p:spPr bwMode="auto">
                <a:xfrm flipV="1">
                  <a:off x="6252207" y="3940700"/>
                  <a:ext cx="688413" cy="535723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9729" name="直接连接符 109"/>
                <p:cNvCxnSpPr>
                  <a:cxnSpLocks noChangeShapeType="1"/>
                  <a:stCxn id="29723" idx="6"/>
                </p:cNvCxnSpPr>
                <p:nvPr/>
              </p:nvCxnSpPr>
              <p:spPr bwMode="auto">
                <a:xfrm>
                  <a:off x="6961711" y="3991617"/>
                  <a:ext cx="573132" cy="45601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9730" name="直接连接符 110"/>
                <p:cNvCxnSpPr>
                  <a:cxnSpLocks noChangeShapeType="1"/>
                </p:cNvCxnSpPr>
                <p:nvPr/>
              </p:nvCxnSpPr>
              <p:spPr bwMode="auto">
                <a:xfrm flipV="1">
                  <a:off x="7393759" y="4560037"/>
                  <a:ext cx="194933" cy="597155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9731" name="直接连接符 111"/>
                <p:cNvCxnSpPr>
                  <a:cxnSpLocks noChangeShapeType="1"/>
                  <a:endCxn id="29725" idx="5"/>
                </p:cNvCxnSpPr>
                <p:nvPr/>
              </p:nvCxnSpPr>
              <p:spPr bwMode="auto">
                <a:xfrm>
                  <a:off x="6228184" y="4581128"/>
                  <a:ext cx="266941" cy="626981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9732" name="矩形标注 114"/>
                <p:cNvSpPr>
                  <a:spLocks noChangeArrowheads="1"/>
                </p:cNvSpPr>
                <p:nvPr/>
              </p:nvSpPr>
              <p:spPr bwMode="auto">
                <a:xfrm>
                  <a:off x="6677580" y="5202306"/>
                  <a:ext cx="720080" cy="504056"/>
                </a:xfrm>
                <a:prstGeom prst="wedgeRectCallout">
                  <a:avLst>
                    <a:gd name="adj1" fmla="val -20833"/>
                    <a:gd name="adj2" fmla="val 6250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en-US" altLang="zh-CN" sz="2400" b="1" i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</a:t>
                  </a:r>
                  <a:r>
                    <a:rPr lang="en-US" altLang="zh-CN" sz="2400" b="1" i="1" baseline="-2500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</a:t>
                  </a:r>
                  <a:endParaRPr lang="zh-CN" altLang="en-US" sz="2400" b="1" i="1" baseline="-250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9716" name="流程图: 联系 118"/>
              <p:cNvSpPr>
                <a:spLocks noChangeArrowheads="1"/>
              </p:cNvSpPr>
              <p:nvPr/>
            </p:nvSpPr>
            <p:spPr bwMode="auto">
              <a:xfrm rot="3275188">
                <a:off x="6472612" y="4753549"/>
                <a:ext cx="144016" cy="144016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cxnSp>
            <p:nvCxnSpPr>
              <p:cNvPr id="29717" name="直接连接符 142"/>
              <p:cNvCxnSpPr>
                <a:cxnSpLocks noChangeShapeType="1"/>
                <a:endCxn id="29716" idx="3"/>
              </p:cNvCxnSpPr>
              <p:nvPr/>
            </p:nvCxnSpPr>
            <p:spPr bwMode="auto">
              <a:xfrm>
                <a:off x="5796136" y="4693352"/>
                <a:ext cx="677482" cy="120213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18" name="直接连接符 144"/>
              <p:cNvCxnSpPr>
                <a:cxnSpLocks noChangeShapeType="1"/>
              </p:cNvCxnSpPr>
              <p:nvPr/>
            </p:nvCxnSpPr>
            <p:spPr bwMode="auto">
              <a:xfrm>
                <a:off x="6516216" y="4234535"/>
                <a:ext cx="1868" cy="518889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19" name="直接连接符 156"/>
              <p:cNvCxnSpPr>
                <a:cxnSpLocks noChangeShapeType="1"/>
                <a:stCxn id="29716" idx="6"/>
              </p:cNvCxnSpPr>
              <p:nvPr/>
            </p:nvCxnSpPr>
            <p:spPr bwMode="auto">
              <a:xfrm>
                <a:off x="6586347" y="4884243"/>
                <a:ext cx="435793" cy="503806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20" name="直接连接符 157"/>
              <p:cNvCxnSpPr>
                <a:cxnSpLocks noChangeShapeType="1"/>
              </p:cNvCxnSpPr>
              <p:nvPr/>
            </p:nvCxnSpPr>
            <p:spPr bwMode="auto">
              <a:xfrm flipV="1">
                <a:off x="6613241" y="4690606"/>
                <a:ext cx="538727" cy="139849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21" name="直接连接符 159"/>
              <p:cNvCxnSpPr>
                <a:cxnSpLocks noChangeShapeType="1"/>
                <a:stCxn id="29716" idx="4"/>
              </p:cNvCxnSpPr>
              <p:nvPr/>
            </p:nvCxnSpPr>
            <p:spPr bwMode="auto">
              <a:xfrm flipH="1">
                <a:off x="6086036" y="4867284"/>
                <a:ext cx="399898" cy="448757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29704" name="Text Box 5"/>
          <p:cNvSpPr txBox="1">
            <a:spLocks noChangeArrowheads="1"/>
          </p:cNvSpPr>
          <p:nvPr/>
        </p:nvSpPr>
        <p:spPr bwMode="auto">
          <a:xfrm>
            <a:off x="611188" y="1484313"/>
            <a:ext cx="12239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Cycle</a:t>
            </a:r>
          </a:p>
        </p:txBody>
      </p:sp>
      <p:sp>
        <p:nvSpPr>
          <p:cNvPr id="87" name="Text Box 5"/>
          <p:cNvSpPr txBox="1">
            <a:spLocks noChangeArrowheads="1"/>
          </p:cNvSpPr>
          <p:nvPr/>
        </p:nvSpPr>
        <p:spPr bwMode="auto">
          <a:xfrm>
            <a:off x="684213" y="3789363"/>
            <a:ext cx="12239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Wheel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12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cs typeface="黑体" panose="02010609060101010101" pitchFamily="49" charset="-122"/>
              </a:rPr>
              <a:t>特殊的简单图（圈图与轮图）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4151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3" name="组合 173"/>
          <p:cNvGrpSpPr>
            <a:grpSpLocks/>
          </p:cNvGrpSpPr>
          <p:nvPr/>
        </p:nvGrpSpPr>
        <p:grpSpPr bwMode="auto">
          <a:xfrm>
            <a:off x="992188" y="3357563"/>
            <a:ext cx="1404937" cy="1295400"/>
            <a:chOff x="507885" y="3356992"/>
            <a:chExt cx="1404592" cy="1296144"/>
          </a:xfrm>
        </p:grpSpPr>
        <p:grpSp>
          <p:nvGrpSpPr>
            <p:cNvPr id="30779" name="组合 89"/>
            <p:cNvGrpSpPr>
              <a:grpSpLocks/>
            </p:cNvGrpSpPr>
            <p:nvPr/>
          </p:nvGrpSpPr>
          <p:grpSpPr bwMode="auto">
            <a:xfrm>
              <a:off x="611560" y="3356992"/>
              <a:ext cx="1080120" cy="1296144"/>
              <a:chOff x="1187624" y="5085184"/>
              <a:chExt cx="1080120" cy="1296144"/>
            </a:xfrm>
          </p:grpSpPr>
          <p:grpSp>
            <p:nvGrpSpPr>
              <p:cNvPr id="30782" name="组合 58"/>
              <p:cNvGrpSpPr>
                <a:grpSpLocks/>
              </p:cNvGrpSpPr>
              <p:nvPr/>
            </p:nvGrpSpPr>
            <p:grpSpPr bwMode="auto">
              <a:xfrm>
                <a:off x="1187624" y="5085184"/>
                <a:ext cx="1080120" cy="144016"/>
                <a:chOff x="1187624" y="5085184"/>
                <a:chExt cx="1080120" cy="144016"/>
              </a:xfrm>
            </p:grpSpPr>
            <p:sp>
              <p:nvSpPr>
                <p:cNvPr id="30784" name="流程图: 联系 94"/>
                <p:cNvSpPr>
                  <a:spLocks noChangeArrowheads="1"/>
                </p:cNvSpPr>
                <p:nvPr/>
              </p:nvSpPr>
              <p:spPr bwMode="auto">
                <a:xfrm>
                  <a:off x="1187624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30785" name="流程图: 联系 96"/>
                <p:cNvSpPr>
                  <a:spLocks noChangeArrowheads="1"/>
                </p:cNvSpPr>
                <p:nvPr/>
              </p:nvSpPr>
              <p:spPr bwMode="auto">
                <a:xfrm>
                  <a:off x="2123728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cxnSp>
              <p:nvCxnSpPr>
                <p:cNvPr id="30786" name="直接连接符 103"/>
                <p:cNvCxnSpPr>
                  <a:cxnSpLocks noChangeShapeType="1"/>
                  <a:stCxn id="30784" idx="6"/>
                </p:cNvCxnSpPr>
                <p:nvPr/>
              </p:nvCxnSpPr>
              <p:spPr bwMode="auto">
                <a:xfrm>
                  <a:off x="1331640" y="5157192"/>
                  <a:ext cx="792088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30783" name="矩形标注 93"/>
              <p:cNvSpPr>
                <a:spLocks noChangeArrowheads="1"/>
              </p:cNvSpPr>
              <p:nvPr/>
            </p:nvSpPr>
            <p:spPr bwMode="auto">
              <a:xfrm>
                <a:off x="1475656" y="5877272"/>
                <a:ext cx="720080" cy="504056"/>
              </a:xfrm>
              <a:prstGeom prst="wedgeRectCallout">
                <a:avLst>
                  <a:gd name="adj1" fmla="val -20833"/>
                  <a:gd name="adj2" fmla="val 625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400" b="1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US" altLang="zh-CN" sz="2400" b="1" i="1" baseline="-25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zh-CN" altLang="en-US" sz="2400" b="1" i="1" baseline="-25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0780" name="矩形标注 105"/>
            <p:cNvSpPr>
              <a:spLocks noChangeArrowheads="1"/>
            </p:cNvSpPr>
            <p:nvPr/>
          </p:nvSpPr>
          <p:spPr bwMode="auto">
            <a:xfrm>
              <a:off x="1480429" y="3442447"/>
              <a:ext cx="432048" cy="360040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000" b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781" name="矩形标注 106"/>
            <p:cNvSpPr>
              <a:spLocks noChangeArrowheads="1"/>
            </p:cNvSpPr>
            <p:nvPr/>
          </p:nvSpPr>
          <p:spPr bwMode="auto">
            <a:xfrm>
              <a:off x="507885" y="3437674"/>
              <a:ext cx="432048" cy="423374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2000" b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724" name="组合 174"/>
          <p:cNvGrpSpPr>
            <a:grpSpLocks/>
          </p:cNvGrpSpPr>
          <p:nvPr/>
        </p:nvGrpSpPr>
        <p:grpSpPr bwMode="auto">
          <a:xfrm>
            <a:off x="3586163" y="2511425"/>
            <a:ext cx="1285875" cy="2212975"/>
            <a:chOff x="3357410" y="2511116"/>
            <a:chExt cx="1286598" cy="2214028"/>
          </a:xfrm>
        </p:grpSpPr>
        <p:grpSp>
          <p:nvGrpSpPr>
            <p:cNvPr id="30763" name="组合 111"/>
            <p:cNvGrpSpPr>
              <a:grpSpLocks/>
            </p:cNvGrpSpPr>
            <p:nvPr/>
          </p:nvGrpSpPr>
          <p:grpSpPr bwMode="auto">
            <a:xfrm>
              <a:off x="3491880" y="2852936"/>
              <a:ext cx="1088794" cy="1872208"/>
              <a:chOff x="4419310" y="4338210"/>
              <a:chExt cx="1088794" cy="1872208"/>
            </a:xfrm>
          </p:grpSpPr>
          <p:grpSp>
            <p:nvGrpSpPr>
              <p:cNvPr id="30768" name="组合 41"/>
              <p:cNvGrpSpPr>
                <a:grpSpLocks/>
              </p:cNvGrpSpPr>
              <p:nvPr/>
            </p:nvGrpSpPr>
            <p:grpSpPr bwMode="auto">
              <a:xfrm>
                <a:off x="4419310" y="4338210"/>
                <a:ext cx="1080120" cy="144016"/>
                <a:chOff x="1187624" y="5085184"/>
                <a:chExt cx="1080120" cy="144016"/>
              </a:xfrm>
            </p:grpSpPr>
            <p:sp>
              <p:nvSpPr>
                <p:cNvPr id="30776" name="流程图: 联系 42"/>
                <p:cNvSpPr>
                  <a:spLocks noChangeArrowheads="1"/>
                </p:cNvSpPr>
                <p:nvPr/>
              </p:nvSpPr>
              <p:spPr bwMode="auto">
                <a:xfrm>
                  <a:off x="1187624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30777" name="流程图: 联系 43"/>
                <p:cNvSpPr>
                  <a:spLocks noChangeArrowheads="1"/>
                </p:cNvSpPr>
                <p:nvPr/>
              </p:nvSpPr>
              <p:spPr bwMode="auto">
                <a:xfrm>
                  <a:off x="2123728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cxnSp>
              <p:nvCxnSpPr>
                <p:cNvPr id="30778" name="直接连接符 44"/>
                <p:cNvCxnSpPr>
                  <a:cxnSpLocks noChangeShapeType="1"/>
                  <a:stCxn id="30776" idx="6"/>
                </p:cNvCxnSpPr>
                <p:nvPr/>
              </p:nvCxnSpPr>
              <p:spPr bwMode="auto">
                <a:xfrm>
                  <a:off x="1331640" y="5157192"/>
                  <a:ext cx="792088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30769" name="组合 62"/>
              <p:cNvGrpSpPr>
                <a:grpSpLocks/>
              </p:cNvGrpSpPr>
              <p:nvPr/>
            </p:nvGrpSpPr>
            <p:grpSpPr bwMode="auto">
              <a:xfrm>
                <a:off x="4427984" y="5085184"/>
                <a:ext cx="1080120" cy="144016"/>
                <a:chOff x="1187624" y="5085184"/>
                <a:chExt cx="1080120" cy="144016"/>
              </a:xfrm>
            </p:grpSpPr>
            <p:sp>
              <p:nvSpPr>
                <p:cNvPr id="30773" name="流程图: 联系 63"/>
                <p:cNvSpPr>
                  <a:spLocks noChangeArrowheads="1"/>
                </p:cNvSpPr>
                <p:nvPr/>
              </p:nvSpPr>
              <p:spPr bwMode="auto">
                <a:xfrm>
                  <a:off x="1187624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30774" name="流程图: 联系 64"/>
                <p:cNvSpPr>
                  <a:spLocks noChangeArrowheads="1"/>
                </p:cNvSpPr>
                <p:nvPr/>
              </p:nvSpPr>
              <p:spPr bwMode="auto">
                <a:xfrm>
                  <a:off x="2123728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cxnSp>
              <p:nvCxnSpPr>
                <p:cNvPr id="30775" name="直接连接符 65"/>
                <p:cNvCxnSpPr>
                  <a:cxnSpLocks noChangeShapeType="1"/>
                  <a:stCxn id="30773" idx="6"/>
                </p:cNvCxnSpPr>
                <p:nvPr/>
              </p:nvCxnSpPr>
              <p:spPr bwMode="auto">
                <a:xfrm>
                  <a:off x="1331640" y="5157192"/>
                  <a:ext cx="792088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30770" name="直接连接符 69"/>
              <p:cNvCxnSpPr>
                <a:cxnSpLocks noChangeShapeType="1"/>
              </p:cNvCxnSpPr>
              <p:nvPr/>
            </p:nvCxnSpPr>
            <p:spPr bwMode="auto">
              <a:xfrm flipH="1" flipV="1">
                <a:off x="5436096" y="4365104"/>
                <a:ext cx="8674" cy="792088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0771" name="矩形标注 107"/>
              <p:cNvSpPr>
                <a:spLocks noChangeArrowheads="1"/>
              </p:cNvSpPr>
              <p:nvPr/>
            </p:nvSpPr>
            <p:spPr bwMode="auto">
              <a:xfrm>
                <a:off x="4707342" y="5706362"/>
                <a:ext cx="720080" cy="504056"/>
              </a:xfrm>
              <a:prstGeom prst="wedgeRectCallout">
                <a:avLst>
                  <a:gd name="adj1" fmla="val -20833"/>
                  <a:gd name="adj2" fmla="val 625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400" b="1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US" altLang="zh-CN" sz="2400" b="1" i="1" baseline="-25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zh-CN" altLang="en-US" sz="2400" b="1" i="1" baseline="-25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0772" name="直接连接符 112"/>
              <p:cNvCxnSpPr>
                <a:cxnSpLocks noChangeShapeType="1"/>
              </p:cNvCxnSpPr>
              <p:nvPr/>
            </p:nvCxnSpPr>
            <p:spPr bwMode="auto">
              <a:xfrm flipH="1" flipV="1">
                <a:off x="4501736" y="4378551"/>
                <a:ext cx="8674" cy="792088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0764" name="矩形标注 113"/>
            <p:cNvSpPr>
              <a:spLocks noChangeArrowheads="1"/>
            </p:cNvSpPr>
            <p:nvPr/>
          </p:nvSpPr>
          <p:spPr bwMode="auto">
            <a:xfrm>
              <a:off x="3357410" y="2511116"/>
              <a:ext cx="360040" cy="279358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zh-CN" altLang="en-US" sz="2000" b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765" name="矩形标注 120"/>
            <p:cNvSpPr>
              <a:spLocks noChangeArrowheads="1"/>
            </p:cNvSpPr>
            <p:nvPr/>
          </p:nvSpPr>
          <p:spPr bwMode="auto">
            <a:xfrm>
              <a:off x="4283968" y="2511116"/>
              <a:ext cx="360040" cy="279358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endParaRPr lang="zh-CN" altLang="en-US" sz="2000" b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766" name="矩形标注 122"/>
            <p:cNvSpPr>
              <a:spLocks noChangeArrowheads="1"/>
            </p:cNvSpPr>
            <p:nvPr/>
          </p:nvSpPr>
          <p:spPr bwMode="auto">
            <a:xfrm>
              <a:off x="3361311" y="3681464"/>
              <a:ext cx="360040" cy="279358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00</a:t>
              </a:r>
              <a:endParaRPr lang="zh-CN" altLang="en-US" sz="2000" b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767" name="矩形标注 124"/>
            <p:cNvSpPr>
              <a:spLocks noChangeArrowheads="1"/>
            </p:cNvSpPr>
            <p:nvPr/>
          </p:nvSpPr>
          <p:spPr bwMode="auto">
            <a:xfrm>
              <a:off x="4275294" y="3671918"/>
              <a:ext cx="360040" cy="279358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endParaRPr lang="zh-CN" altLang="en-US" sz="2000" b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725" name="组合 172"/>
          <p:cNvGrpSpPr>
            <a:grpSpLocks/>
          </p:cNvGrpSpPr>
          <p:nvPr/>
        </p:nvGrpSpPr>
        <p:grpSpPr bwMode="auto">
          <a:xfrm>
            <a:off x="6057900" y="2151063"/>
            <a:ext cx="1800225" cy="2573337"/>
            <a:chOff x="6300192" y="2151076"/>
            <a:chExt cx="1800200" cy="2574068"/>
          </a:xfrm>
        </p:grpSpPr>
        <p:grpSp>
          <p:nvGrpSpPr>
            <p:cNvPr id="30728" name="组合 111"/>
            <p:cNvGrpSpPr>
              <a:grpSpLocks/>
            </p:cNvGrpSpPr>
            <p:nvPr/>
          </p:nvGrpSpPr>
          <p:grpSpPr bwMode="auto">
            <a:xfrm>
              <a:off x="6444208" y="2852936"/>
              <a:ext cx="1296144" cy="1872208"/>
              <a:chOff x="4419310" y="4338210"/>
              <a:chExt cx="1296144" cy="1872208"/>
            </a:xfrm>
          </p:grpSpPr>
          <p:grpSp>
            <p:nvGrpSpPr>
              <p:cNvPr id="30752" name="组合 41"/>
              <p:cNvGrpSpPr>
                <a:grpSpLocks/>
              </p:cNvGrpSpPr>
              <p:nvPr/>
            </p:nvGrpSpPr>
            <p:grpSpPr bwMode="auto">
              <a:xfrm>
                <a:off x="4419310" y="4338210"/>
                <a:ext cx="1080120" cy="144016"/>
                <a:chOff x="1187624" y="5085184"/>
                <a:chExt cx="1080120" cy="144016"/>
              </a:xfrm>
            </p:grpSpPr>
            <p:sp>
              <p:nvSpPr>
                <p:cNvPr id="30760" name="流程图: 联系 138"/>
                <p:cNvSpPr>
                  <a:spLocks noChangeArrowheads="1"/>
                </p:cNvSpPr>
                <p:nvPr/>
              </p:nvSpPr>
              <p:spPr bwMode="auto">
                <a:xfrm>
                  <a:off x="1187624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30761" name="流程图: 联系 139"/>
                <p:cNvSpPr>
                  <a:spLocks noChangeArrowheads="1"/>
                </p:cNvSpPr>
                <p:nvPr/>
              </p:nvSpPr>
              <p:spPr bwMode="auto">
                <a:xfrm>
                  <a:off x="2123728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cxnSp>
              <p:nvCxnSpPr>
                <p:cNvPr id="30762" name="直接连接符 140"/>
                <p:cNvCxnSpPr>
                  <a:cxnSpLocks noChangeShapeType="1"/>
                  <a:stCxn id="30760" idx="6"/>
                </p:cNvCxnSpPr>
                <p:nvPr/>
              </p:nvCxnSpPr>
              <p:spPr bwMode="auto">
                <a:xfrm>
                  <a:off x="1331640" y="5157192"/>
                  <a:ext cx="792088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30753" name="组合 62"/>
              <p:cNvGrpSpPr>
                <a:grpSpLocks/>
              </p:cNvGrpSpPr>
              <p:nvPr/>
            </p:nvGrpSpPr>
            <p:grpSpPr bwMode="auto">
              <a:xfrm>
                <a:off x="4427984" y="5085184"/>
                <a:ext cx="1080120" cy="144016"/>
                <a:chOff x="1187624" y="5085184"/>
                <a:chExt cx="1080120" cy="144016"/>
              </a:xfrm>
            </p:grpSpPr>
            <p:sp>
              <p:nvSpPr>
                <p:cNvPr id="30757" name="流程图: 联系 135"/>
                <p:cNvSpPr>
                  <a:spLocks noChangeArrowheads="1"/>
                </p:cNvSpPr>
                <p:nvPr/>
              </p:nvSpPr>
              <p:spPr bwMode="auto">
                <a:xfrm>
                  <a:off x="1187624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30758" name="流程图: 联系 136"/>
                <p:cNvSpPr>
                  <a:spLocks noChangeArrowheads="1"/>
                </p:cNvSpPr>
                <p:nvPr/>
              </p:nvSpPr>
              <p:spPr bwMode="auto">
                <a:xfrm>
                  <a:off x="2123728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cxnSp>
              <p:nvCxnSpPr>
                <p:cNvPr id="30759" name="直接连接符 137"/>
                <p:cNvCxnSpPr>
                  <a:cxnSpLocks noChangeShapeType="1"/>
                  <a:stCxn id="30757" idx="6"/>
                </p:cNvCxnSpPr>
                <p:nvPr/>
              </p:nvCxnSpPr>
              <p:spPr bwMode="auto">
                <a:xfrm>
                  <a:off x="1331640" y="5157192"/>
                  <a:ext cx="792088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30754" name="直接连接符 130"/>
              <p:cNvCxnSpPr>
                <a:cxnSpLocks noChangeShapeType="1"/>
              </p:cNvCxnSpPr>
              <p:nvPr/>
            </p:nvCxnSpPr>
            <p:spPr bwMode="auto">
              <a:xfrm flipH="1" flipV="1">
                <a:off x="5436096" y="4365104"/>
                <a:ext cx="8674" cy="792088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0755" name="矩形标注 133"/>
              <p:cNvSpPr>
                <a:spLocks noChangeArrowheads="1"/>
              </p:cNvSpPr>
              <p:nvPr/>
            </p:nvSpPr>
            <p:spPr bwMode="auto">
              <a:xfrm>
                <a:off x="4995374" y="5706362"/>
                <a:ext cx="720080" cy="504056"/>
              </a:xfrm>
              <a:prstGeom prst="wedgeRectCallout">
                <a:avLst>
                  <a:gd name="adj1" fmla="val -20833"/>
                  <a:gd name="adj2" fmla="val 625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400" b="1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US" altLang="zh-CN" sz="2400" b="1" i="1" baseline="-25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endParaRPr lang="zh-CN" altLang="en-US" sz="2400" b="1" i="1" baseline="-25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0756" name="直接连接符 134"/>
              <p:cNvCxnSpPr>
                <a:cxnSpLocks noChangeShapeType="1"/>
              </p:cNvCxnSpPr>
              <p:nvPr/>
            </p:nvCxnSpPr>
            <p:spPr bwMode="auto">
              <a:xfrm flipH="1" flipV="1">
                <a:off x="4501736" y="4378551"/>
                <a:ext cx="8674" cy="792088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0729" name="矩形标注 141"/>
            <p:cNvSpPr>
              <a:spLocks noChangeArrowheads="1"/>
            </p:cNvSpPr>
            <p:nvPr/>
          </p:nvSpPr>
          <p:spPr bwMode="auto">
            <a:xfrm>
              <a:off x="6300192" y="2492896"/>
              <a:ext cx="360040" cy="279358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zh-CN" altLang="en-US" sz="2000" b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730" name="矩形标注 143"/>
            <p:cNvSpPr>
              <a:spLocks noChangeArrowheads="1"/>
            </p:cNvSpPr>
            <p:nvPr/>
          </p:nvSpPr>
          <p:spPr bwMode="auto">
            <a:xfrm>
              <a:off x="7236296" y="2511116"/>
              <a:ext cx="360040" cy="279358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101</a:t>
              </a:r>
              <a:endParaRPr lang="zh-CN" altLang="en-US" sz="2000" b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731" name="矩形标注 145"/>
            <p:cNvSpPr>
              <a:spLocks noChangeArrowheads="1"/>
            </p:cNvSpPr>
            <p:nvPr/>
          </p:nvSpPr>
          <p:spPr bwMode="auto">
            <a:xfrm>
              <a:off x="6313639" y="3681464"/>
              <a:ext cx="360040" cy="279358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000</a:t>
              </a:r>
              <a:endParaRPr lang="zh-CN" altLang="en-US" sz="2000" b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732" name="矩形标注 146"/>
            <p:cNvSpPr>
              <a:spLocks noChangeArrowheads="1"/>
            </p:cNvSpPr>
            <p:nvPr/>
          </p:nvSpPr>
          <p:spPr bwMode="auto">
            <a:xfrm>
              <a:off x="7227622" y="3671918"/>
              <a:ext cx="360040" cy="279358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001</a:t>
              </a:r>
              <a:endParaRPr lang="zh-CN" altLang="en-US" sz="2000" b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30733" name="组合 111"/>
            <p:cNvGrpSpPr>
              <a:grpSpLocks/>
            </p:cNvGrpSpPr>
            <p:nvPr/>
          </p:nvGrpSpPr>
          <p:grpSpPr bwMode="auto">
            <a:xfrm>
              <a:off x="6516216" y="2492896"/>
              <a:ext cx="1520842" cy="1187696"/>
              <a:chOff x="3987262" y="4338210"/>
              <a:chExt cx="1520842" cy="1187696"/>
            </a:xfrm>
          </p:grpSpPr>
          <p:grpSp>
            <p:nvGrpSpPr>
              <p:cNvPr id="30738" name="组合 41"/>
              <p:cNvGrpSpPr>
                <a:grpSpLocks/>
              </p:cNvGrpSpPr>
              <p:nvPr/>
            </p:nvGrpSpPr>
            <p:grpSpPr bwMode="auto">
              <a:xfrm>
                <a:off x="3987262" y="4338210"/>
                <a:ext cx="1512168" cy="1187696"/>
                <a:chOff x="755576" y="5085184"/>
                <a:chExt cx="1512168" cy="1187696"/>
              </a:xfrm>
            </p:grpSpPr>
            <p:sp>
              <p:nvSpPr>
                <p:cNvPr id="30745" name="流程图: 联系 160"/>
                <p:cNvSpPr>
                  <a:spLocks noChangeArrowheads="1"/>
                </p:cNvSpPr>
                <p:nvPr/>
              </p:nvSpPr>
              <p:spPr bwMode="auto">
                <a:xfrm>
                  <a:off x="1187624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30746" name="流程图: 联系 161"/>
                <p:cNvSpPr>
                  <a:spLocks noChangeArrowheads="1"/>
                </p:cNvSpPr>
                <p:nvPr/>
              </p:nvSpPr>
              <p:spPr bwMode="auto">
                <a:xfrm>
                  <a:off x="2123728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cxnSp>
              <p:nvCxnSpPr>
                <p:cNvPr id="30747" name="直接连接符 162"/>
                <p:cNvCxnSpPr>
                  <a:cxnSpLocks noChangeShapeType="1"/>
                  <a:stCxn id="30745" idx="6"/>
                </p:cNvCxnSpPr>
                <p:nvPr/>
              </p:nvCxnSpPr>
              <p:spPr bwMode="auto">
                <a:xfrm>
                  <a:off x="1331640" y="5157192"/>
                  <a:ext cx="792088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0748" name="直接连接符 163"/>
                <p:cNvCxnSpPr>
                  <a:cxnSpLocks noChangeShapeType="1"/>
                  <a:endCxn id="30736" idx="0"/>
                </p:cNvCxnSpPr>
                <p:nvPr/>
              </p:nvCxnSpPr>
              <p:spPr bwMode="auto">
                <a:xfrm flipV="1">
                  <a:off x="755576" y="5913712"/>
                  <a:ext cx="481499" cy="32360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0749" name="直接连接符 169"/>
                <p:cNvCxnSpPr>
                  <a:cxnSpLocks noChangeShapeType="1"/>
                </p:cNvCxnSpPr>
                <p:nvPr/>
              </p:nvCxnSpPr>
              <p:spPr bwMode="auto">
                <a:xfrm flipV="1">
                  <a:off x="1691680" y="5949280"/>
                  <a:ext cx="481499" cy="32360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0750" name="直接连接符 170"/>
                <p:cNvCxnSpPr>
                  <a:cxnSpLocks noChangeShapeType="1"/>
                </p:cNvCxnSpPr>
                <p:nvPr/>
              </p:nvCxnSpPr>
              <p:spPr bwMode="auto">
                <a:xfrm flipV="1">
                  <a:off x="1691680" y="5157192"/>
                  <a:ext cx="481499" cy="32360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0751" name="直接连接符 171"/>
                <p:cNvCxnSpPr>
                  <a:cxnSpLocks noChangeShapeType="1"/>
                </p:cNvCxnSpPr>
                <p:nvPr/>
              </p:nvCxnSpPr>
              <p:spPr bwMode="auto">
                <a:xfrm flipV="1">
                  <a:off x="800690" y="5143745"/>
                  <a:ext cx="481499" cy="32360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30739" name="组合 62"/>
              <p:cNvGrpSpPr>
                <a:grpSpLocks/>
              </p:cNvGrpSpPr>
              <p:nvPr/>
            </p:nvGrpSpPr>
            <p:grpSpPr bwMode="auto">
              <a:xfrm>
                <a:off x="4427984" y="5085184"/>
                <a:ext cx="1080120" cy="144016"/>
                <a:chOff x="1187624" y="5085184"/>
                <a:chExt cx="1080120" cy="144016"/>
              </a:xfrm>
            </p:grpSpPr>
            <p:sp>
              <p:nvSpPr>
                <p:cNvPr id="30742" name="流程图: 联系 154"/>
                <p:cNvSpPr>
                  <a:spLocks noChangeArrowheads="1"/>
                </p:cNvSpPr>
                <p:nvPr/>
              </p:nvSpPr>
              <p:spPr bwMode="auto">
                <a:xfrm>
                  <a:off x="1187624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30743" name="流程图: 联系 155"/>
                <p:cNvSpPr>
                  <a:spLocks noChangeArrowheads="1"/>
                </p:cNvSpPr>
                <p:nvPr/>
              </p:nvSpPr>
              <p:spPr bwMode="auto">
                <a:xfrm>
                  <a:off x="2123728" y="5085184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cxnSp>
              <p:nvCxnSpPr>
                <p:cNvPr id="30744" name="直接连接符 158"/>
                <p:cNvCxnSpPr>
                  <a:cxnSpLocks noChangeShapeType="1"/>
                  <a:stCxn id="30742" idx="6"/>
                </p:cNvCxnSpPr>
                <p:nvPr/>
              </p:nvCxnSpPr>
              <p:spPr bwMode="auto">
                <a:xfrm>
                  <a:off x="1331640" y="5157192"/>
                  <a:ext cx="792088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30740" name="直接连接符 151"/>
              <p:cNvCxnSpPr>
                <a:cxnSpLocks noChangeShapeType="1"/>
              </p:cNvCxnSpPr>
              <p:nvPr/>
            </p:nvCxnSpPr>
            <p:spPr bwMode="auto">
              <a:xfrm flipH="1" flipV="1">
                <a:off x="5436096" y="4365104"/>
                <a:ext cx="8674" cy="792088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741" name="直接连接符 153"/>
              <p:cNvCxnSpPr>
                <a:cxnSpLocks noChangeShapeType="1"/>
              </p:cNvCxnSpPr>
              <p:nvPr/>
            </p:nvCxnSpPr>
            <p:spPr bwMode="auto">
              <a:xfrm flipH="1" flipV="1">
                <a:off x="4501736" y="4378551"/>
                <a:ext cx="8674" cy="792088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0734" name="矩形标注 164"/>
            <p:cNvSpPr>
              <a:spLocks noChangeArrowheads="1"/>
            </p:cNvSpPr>
            <p:nvPr/>
          </p:nvSpPr>
          <p:spPr bwMode="auto">
            <a:xfrm>
              <a:off x="6813794" y="2151076"/>
              <a:ext cx="360040" cy="279358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110</a:t>
              </a:r>
              <a:endParaRPr lang="zh-CN" altLang="en-US" sz="2000" b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735" name="矩形标注 165"/>
            <p:cNvSpPr>
              <a:spLocks noChangeArrowheads="1"/>
            </p:cNvSpPr>
            <p:nvPr/>
          </p:nvSpPr>
          <p:spPr bwMode="auto">
            <a:xfrm>
              <a:off x="7740352" y="2151076"/>
              <a:ext cx="360040" cy="279358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111</a:t>
              </a:r>
              <a:endParaRPr lang="zh-CN" altLang="en-US" sz="2000" b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736" name="矩形标注 166"/>
            <p:cNvSpPr>
              <a:spLocks noChangeArrowheads="1"/>
            </p:cNvSpPr>
            <p:nvPr/>
          </p:nvSpPr>
          <p:spPr bwMode="auto">
            <a:xfrm>
              <a:off x="6817695" y="3321424"/>
              <a:ext cx="360040" cy="279358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010</a:t>
              </a:r>
              <a:endParaRPr lang="zh-CN" altLang="en-US" sz="2000" b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737" name="矩形标注 167"/>
            <p:cNvSpPr>
              <a:spLocks noChangeArrowheads="1"/>
            </p:cNvSpPr>
            <p:nvPr/>
          </p:nvSpPr>
          <p:spPr bwMode="auto">
            <a:xfrm>
              <a:off x="7731678" y="3311878"/>
              <a:ext cx="360040" cy="279358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011</a:t>
              </a:r>
              <a:endParaRPr lang="zh-CN" altLang="en-US" sz="2000" b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0726" name="Text Box 5"/>
          <p:cNvSpPr txBox="1">
            <a:spLocks noChangeArrowheads="1"/>
          </p:cNvSpPr>
          <p:nvPr/>
        </p:nvSpPr>
        <p:spPr bwMode="auto">
          <a:xfrm>
            <a:off x="971550" y="1484313"/>
            <a:ext cx="1223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n-cube</a:t>
            </a:r>
          </a:p>
        </p:txBody>
      </p:sp>
      <p:sp>
        <p:nvSpPr>
          <p:cNvPr id="66" name="Text Box 5"/>
          <p:cNvSpPr txBox="1">
            <a:spLocks noChangeArrowheads="1"/>
          </p:cNvSpPr>
          <p:nvPr/>
        </p:nvSpPr>
        <p:spPr bwMode="auto">
          <a:xfrm>
            <a:off x="971550" y="5661025"/>
            <a:ext cx="5832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800" b="1" dirty="0">
                <a:latin typeface="+mn-ea"/>
                <a:ea typeface="+mn-ea"/>
                <a:cs typeface="Times New Roman" panose="02020603050405020304" pitchFamily="18" charset="0"/>
              </a:rPr>
              <a:t>正则图：顶点度相同的简单图</a:t>
            </a:r>
            <a:endParaRPr lang="en-US" altLang="zh-CN" sz="2800" b="1" dirty="0"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13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cs typeface="黑体" panose="02010609060101010101" pitchFamily="49" charset="-122"/>
              </a:rPr>
              <a:t>特殊的简单图（立方体图）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18845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设</a:t>
            </a:r>
            <a:r>
              <a:rPr lang="en-US" altLang="zh-CN" sz="28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G=&lt;V,E&gt;, G</a:t>
            </a:r>
            <a:r>
              <a:rPr lang="en-US" altLang="zh-CN" sz="2800" b="1" i="1" dirty="0">
                <a:cs typeface="黑体" panose="02010609060101010101" pitchFamily="49" charset="-122"/>
              </a:rPr>
              <a:t>’</a:t>
            </a:r>
            <a:r>
              <a:rPr lang="en-US" altLang="zh-CN" sz="28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=&lt;V</a:t>
            </a:r>
            <a:r>
              <a:rPr lang="en-US" altLang="zh-CN" sz="2800" b="1" i="1" dirty="0">
                <a:cs typeface="黑体" panose="02010609060101010101" pitchFamily="49" charset="-122"/>
              </a:rPr>
              <a:t>’</a:t>
            </a:r>
            <a:r>
              <a:rPr lang="en-US" altLang="zh-CN" sz="28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,E</a:t>
            </a:r>
            <a:r>
              <a:rPr lang="en-US" altLang="zh-CN" sz="2800" b="1" i="1" dirty="0">
                <a:cs typeface="黑体" panose="02010609060101010101" pitchFamily="49" charset="-122"/>
              </a:rPr>
              <a:t>’</a:t>
            </a:r>
            <a:r>
              <a:rPr lang="en-US" altLang="zh-CN" sz="28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&gt;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, 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如果</a:t>
            </a:r>
            <a:r>
              <a:rPr lang="en-US" altLang="zh-CN" sz="28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V</a:t>
            </a:r>
            <a:r>
              <a:rPr lang="en-US" altLang="zh-CN" sz="2800" b="1" i="1" dirty="0">
                <a:cs typeface="黑体" panose="02010609060101010101" pitchFamily="49" charset="-122"/>
              </a:rPr>
              <a:t>’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</a:t>
            </a:r>
            <a:r>
              <a:rPr lang="en-US" altLang="zh-CN" sz="28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V, E</a:t>
            </a:r>
            <a:r>
              <a:rPr lang="en-US" altLang="zh-CN" sz="2800" b="1" i="1" dirty="0">
                <a:cs typeface="黑体" panose="02010609060101010101" pitchFamily="49" charset="-122"/>
              </a:rPr>
              <a:t>’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</a:t>
            </a:r>
            <a:r>
              <a:rPr lang="en-US" altLang="zh-CN" sz="28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E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, 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则称</a:t>
            </a:r>
            <a:r>
              <a:rPr lang="en-US" altLang="zh-CN" sz="28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G</a:t>
            </a:r>
            <a:r>
              <a:rPr lang="en-US" altLang="zh-CN" sz="2800" b="1" i="1" dirty="0">
                <a:cs typeface="黑体" panose="02010609060101010101" pitchFamily="49" charset="-122"/>
              </a:rPr>
              <a:t>’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是</a:t>
            </a:r>
            <a:r>
              <a:rPr lang="en-US" altLang="zh-CN" sz="28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的子图。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如果</a:t>
            </a:r>
            <a:r>
              <a:rPr lang="en-US" altLang="zh-CN" sz="28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V</a:t>
            </a:r>
            <a:r>
              <a:rPr lang="en-US" altLang="zh-CN" sz="2800" b="1" i="1" dirty="0">
                <a:cs typeface="黑体" panose="02010609060101010101" pitchFamily="49" charset="-122"/>
              </a:rPr>
              <a:t>’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</a:t>
            </a:r>
            <a:r>
              <a:rPr lang="en-US" altLang="zh-CN" sz="28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V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, 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或者</a:t>
            </a:r>
            <a:r>
              <a:rPr lang="en-US" altLang="zh-CN" sz="28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E</a:t>
            </a:r>
            <a:r>
              <a:rPr lang="en-US" altLang="zh-CN" sz="2800" b="1" dirty="0">
                <a:cs typeface="黑体" panose="02010609060101010101" pitchFamily="49" charset="-122"/>
              </a:rPr>
              <a:t>’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 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</a:t>
            </a:r>
            <a:r>
              <a:rPr lang="en-US" altLang="zh-CN" sz="28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E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, 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则称为真子图。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诱导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(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导出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)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子图：可以由顶点集的子集，或者由边集的子集导出一个子图。</a:t>
            </a:r>
            <a:r>
              <a:rPr lang="zh-CN" altLang="en-US" b="1" dirty="0">
                <a:cs typeface="黑体" panose="02010609060101010101" pitchFamily="49" charset="-122"/>
              </a:rPr>
              <a:t> 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14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cs typeface="黑体" panose="02010609060101010101" pitchFamily="49" charset="-122"/>
              </a:rPr>
              <a:t>子图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86798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603250" y="1560513"/>
            <a:ext cx="7931150" cy="2663825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6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加新边</a:t>
            </a:r>
            <a:r>
              <a:rPr lang="en-US" altLang="zh-CN" sz="26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:</a:t>
            </a:r>
            <a:r>
              <a:rPr lang="en-US" altLang="zh-CN" sz="2600" b="1" i="1" dirty="0" err="1">
                <a:latin typeface="Times New Roman" panose="02020603050405020304" pitchFamily="18" charset="0"/>
                <a:cs typeface="黑体" panose="02010609060101010101" pitchFamily="49" charset="-122"/>
              </a:rPr>
              <a:t>G+e</a:t>
            </a:r>
            <a:endParaRPr lang="en-US" altLang="zh-CN" sz="2600" b="1" i="1" dirty="0">
              <a:cs typeface="黑体" panose="02010609060101010101" pitchFamily="49" charset="-122"/>
            </a:endParaRPr>
          </a:p>
          <a:p>
            <a:pPr algn="just"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6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减边或边集：</a:t>
            </a:r>
            <a:r>
              <a:rPr lang="en-US" altLang="zh-CN" sz="26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G-e</a:t>
            </a:r>
            <a:endParaRPr lang="en-US" altLang="zh-CN" sz="2600" b="1" dirty="0">
              <a:cs typeface="黑体" panose="02010609060101010101" pitchFamily="49" charset="-122"/>
            </a:endParaRPr>
          </a:p>
          <a:p>
            <a:pPr algn="just"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6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减点或点集</a:t>
            </a:r>
            <a:r>
              <a:rPr lang="en-US" altLang="zh-CN" sz="26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: </a:t>
            </a:r>
            <a:r>
              <a:rPr lang="en-US" altLang="zh-CN" sz="26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G-v </a:t>
            </a:r>
            <a:r>
              <a:rPr lang="zh-CN" altLang="en-US" sz="26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（同时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删除与</a:t>
            </a:r>
            <a:r>
              <a:rPr lang="en-US" altLang="zh-CN" sz="2600" b="1" i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v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关联的边</a:t>
            </a:r>
            <a:r>
              <a:rPr lang="zh-CN" altLang="en-US" sz="26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）</a:t>
            </a:r>
            <a:endParaRPr lang="en-US" altLang="zh-CN" sz="2600" b="1" dirty="0">
              <a:cs typeface="黑体" panose="02010609060101010101" pitchFamily="49" charset="-122"/>
            </a:endParaRPr>
          </a:p>
          <a:p>
            <a:pPr algn="just"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6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边的收缩</a:t>
            </a:r>
            <a:r>
              <a:rPr lang="en-US" altLang="zh-CN" sz="26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: </a:t>
            </a:r>
            <a:r>
              <a:rPr lang="en-US" altLang="zh-CN" sz="26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G</a:t>
            </a:r>
            <a:r>
              <a:rPr lang="en-US" altLang="zh-CN" sz="2800" b="1" i="1" dirty="0">
                <a:cs typeface="黑体" panose="02010609060101010101" pitchFamily="49" charset="-122"/>
              </a:rPr>
              <a:t>/</a:t>
            </a:r>
            <a:r>
              <a:rPr lang="en-US" altLang="zh-CN" sz="26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e</a:t>
            </a:r>
            <a:r>
              <a:rPr lang="en-US" altLang="zh-CN" sz="2400" b="1" i="1" dirty="0">
                <a:solidFill>
                  <a:schemeClr val="accent2"/>
                </a:solidFill>
                <a:cs typeface="黑体" panose="02010609060101010101" pitchFamily="49" charset="-122"/>
              </a:rPr>
              <a:t> </a:t>
            </a:r>
            <a:endParaRPr lang="en-US" altLang="zh-CN" sz="2600" b="1" i="1" dirty="0">
              <a:cs typeface="黑体" panose="02010609060101010101" pitchFamily="49" charset="-122"/>
            </a:endParaRPr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162425"/>
            <a:ext cx="7559675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15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图的运算</a:t>
            </a:r>
          </a:p>
        </p:txBody>
      </p:sp>
    </p:spTree>
    <p:extLst>
      <p:ext uri="{BB962C8B-B14F-4D97-AF65-F5344CB8AC3E}">
        <p14:creationId xmlns:p14="http://schemas.microsoft.com/office/powerpoint/2010/main" val="3180470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1027"/>
          <p:cNvSpPr>
            <a:spLocks noGrp="1" noChangeArrowheads="1"/>
          </p:cNvSpPr>
          <p:nvPr>
            <p:ph idx="1"/>
          </p:nvPr>
        </p:nvSpPr>
        <p:spPr>
          <a:xfrm>
            <a:off x="391192" y="1596482"/>
            <a:ext cx="8596312" cy="5064125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G∪G’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：以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V(G)∪V(G’)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中的顶点组成的集合为顶点集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以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E(G)∪E(G’)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为边集。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//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简单图的并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假设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和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G’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是不交的无向图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定义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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G’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如下：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12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以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V(G)∪V(G’)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为顶点集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12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以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E(G)∪E(G’)∪{{x, y}| 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(G), 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(G’)}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为边集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lang="zh-CN" altLang="en-US" sz="25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举例</a:t>
            </a:r>
            <a:r>
              <a:rPr lang="en-US" altLang="zh-CN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</a:t>
            </a:r>
            <a:r>
              <a:rPr lang="en-US" altLang="zh-CN" sz="25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</a:t>
            </a:r>
            <a:r>
              <a:rPr lang="en-US" altLang="zh-CN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</a:t>
            </a:r>
            <a:r>
              <a:rPr lang="en-US" altLang="zh-CN" sz="25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K</a:t>
            </a:r>
            <a:r>
              <a:rPr lang="en-US" altLang="zh-CN" sz="25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简单图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的补图（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complement graph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），记为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  <a:p>
            <a:pPr lvl="1" eaLnBrk="1" hangingPunct="1">
              <a:lnSpc>
                <a:spcPct val="12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G=(V, E) 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的补图定义为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(V, [V]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\E) </a:t>
            </a:r>
          </a:p>
          <a:p>
            <a:pPr eaLnBrk="1" hangingPunct="1"/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16</a:t>
            </a:fld>
            <a:endParaRPr lang="en-US" altLang="zh-CN"/>
          </a:p>
        </p:txBody>
      </p:sp>
      <p:sp>
        <p:nvSpPr>
          <p:cNvPr id="7" name="标题 2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/>
              <a:t>图的运算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AC7416B2-8691-4F97-AF9A-C79ADD98AFA7}"/>
              </a:ext>
            </a:extLst>
          </p:cNvPr>
          <p:cNvCxnSpPr>
            <a:cxnSpLocks/>
          </p:cNvCxnSpPr>
          <p:nvPr/>
        </p:nvCxnSpPr>
        <p:spPr>
          <a:xfrm>
            <a:off x="7956376" y="5013176"/>
            <a:ext cx="2160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92738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/>
              <a:t>内容</a:t>
            </a:r>
            <a:r>
              <a:rPr lang="en-US" altLang="zh-CN" sz="3200" dirty="0"/>
              <a:t>1</a:t>
            </a:r>
            <a:r>
              <a:rPr lang="zh-CN" altLang="en-US" sz="3200" dirty="0"/>
              <a:t>：图的定义</a:t>
            </a:r>
          </a:p>
          <a:p>
            <a:r>
              <a:rPr lang="zh-CN" altLang="en-US" sz="3200" dirty="0">
                <a:solidFill>
                  <a:srgbClr val="FF0000"/>
                </a:solidFill>
              </a:rPr>
              <a:t>内容</a:t>
            </a:r>
            <a:r>
              <a:rPr lang="en-US" altLang="zh-CN" sz="3200" dirty="0">
                <a:solidFill>
                  <a:srgbClr val="FF0000"/>
                </a:solidFill>
              </a:rPr>
              <a:t>2</a:t>
            </a:r>
            <a:r>
              <a:rPr lang="zh-CN" altLang="en-US" sz="3200" dirty="0">
                <a:solidFill>
                  <a:srgbClr val="FF0000"/>
                </a:solidFill>
              </a:rPr>
              <a:t>：图的应用</a:t>
            </a:r>
            <a:endParaRPr lang="en-US" altLang="zh-CN" sz="3200" dirty="0">
              <a:solidFill>
                <a:srgbClr val="FF0000"/>
              </a:solidFill>
            </a:endParaRPr>
          </a:p>
          <a:p>
            <a:r>
              <a:rPr lang="zh-CN" altLang="en-US" sz="3200" dirty="0"/>
              <a:t>内容</a:t>
            </a:r>
            <a:r>
              <a:rPr lang="en-US" altLang="zh-CN" sz="3200" dirty="0"/>
              <a:t>3</a:t>
            </a:r>
            <a:r>
              <a:rPr lang="zh-CN" altLang="en-US" sz="3200" dirty="0"/>
              <a:t>：图的表示</a:t>
            </a:r>
            <a:endParaRPr lang="en-US" altLang="zh-CN" sz="3200" dirty="0"/>
          </a:p>
          <a:p>
            <a:r>
              <a:rPr lang="zh-CN" altLang="en-US" sz="3200" dirty="0"/>
              <a:t>内容</a:t>
            </a:r>
            <a:r>
              <a:rPr lang="en-US" altLang="zh-CN" sz="3200" dirty="0"/>
              <a:t>4</a:t>
            </a:r>
            <a:r>
              <a:rPr lang="zh-CN" altLang="en-US" sz="3200" dirty="0"/>
              <a:t>：图的同构</a:t>
            </a:r>
            <a:endParaRPr lang="en-US" altLang="zh-CN" sz="3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17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761802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484313"/>
            <a:ext cx="8075612" cy="4878387"/>
          </a:xfrm>
        </p:spPr>
        <p:txBody>
          <a:bodyPr/>
          <a:lstStyle/>
          <a:p>
            <a:pPr eaLnBrk="1" hangingPunct="1"/>
            <a:r>
              <a:rPr lang="zh-CN" altLang="en-US" sz="2800" b="1">
                <a:cs typeface="黑体" panose="02010609060101010101" pitchFamily="49" charset="-122"/>
              </a:rPr>
              <a:t>交通网络</a:t>
            </a:r>
            <a:endParaRPr lang="en-US" altLang="zh-CN" sz="2800" b="1">
              <a:cs typeface="黑体" panose="02010609060101010101" pitchFamily="49" charset="-122"/>
            </a:endParaRPr>
          </a:p>
          <a:p>
            <a:pPr lvl="1" eaLnBrk="1" hangingPunct="1"/>
            <a:r>
              <a:rPr lang="zh-CN" altLang="en-US" sz="2400" b="1">
                <a:latin typeface="Times New Roman" panose="02020603050405020304" pitchFamily="18" charset="0"/>
                <a:cs typeface="黑体" panose="02010609060101010101" pitchFamily="49" charset="-122"/>
              </a:rPr>
              <a:t>航空、公路、铁路</a:t>
            </a:r>
            <a:endParaRPr lang="en-US" altLang="zh-CN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en-US" sz="2800" b="1">
                <a:latin typeface="Times New Roman" panose="02020603050405020304" pitchFamily="18" charset="0"/>
                <a:cs typeface="黑体" panose="02010609060101010101" pitchFamily="49" charset="-122"/>
              </a:rPr>
              <a:t>信息网络</a:t>
            </a:r>
            <a:endParaRPr lang="zh-CN" altLang="en-US" sz="2800" b="1">
              <a:cs typeface="黑体" panose="02010609060101010101" pitchFamily="49" charset="-122"/>
            </a:endParaRPr>
          </a:p>
          <a:p>
            <a:pPr lvl="1" algn="just" eaLnBrk="1" hangingPunct="1"/>
            <a:r>
              <a:rPr lang="zh-CN" altLang="en-US" sz="2400" b="1">
                <a:latin typeface="Times New Roman" panose="02020603050405020304" pitchFamily="18" charset="0"/>
                <a:cs typeface="黑体" panose="02010609060101010101" pitchFamily="49" charset="-122"/>
              </a:rPr>
              <a:t>万维网图（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Web Graph</a:t>
            </a:r>
            <a:r>
              <a:rPr lang="zh-CN" altLang="en-US" sz="2400" b="1">
                <a:latin typeface="Times New Roman" panose="02020603050405020304" pitchFamily="18" charset="0"/>
                <a:cs typeface="黑体" panose="02010609060101010101" pitchFamily="49" charset="-122"/>
              </a:rPr>
              <a:t>）</a:t>
            </a:r>
            <a:endParaRPr lang="en-US" altLang="zh-CN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1" hangingPunct="1"/>
            <a:r>
              <a:rPr lang="zh-CN" altLang="en-US" sz="2400" b="1">
                <a:latin typeface="Times New Roman" panose="02020603050405020304" pitchFamily="18" charset="0"/>
                <a:cs typeface="黑体" panose="02010609060101010101" pitchFamily="49" charset="-122"/>
              </a:rPr>
              <a:t>引用图（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Citation Graph</a:t>
            </a:r>
            <a:r>
              <a:rPr lang="zh-CN" altLang="en-US" sz="2400" b="1">
                <a:latin typeface="Times New Roman" panose="02020603050405020304" pitchFamily="18" charset="0"/>
                <a:cs typeface="黑体" panose="02010609060101010101" pitchFamily="49" charset="-122"/>
              </a:rPr>
              <a:t>）</a:t>
            </a:r>
            <a:endParaRPr lang="en-US" altLang="zh-CN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zh-CN" altLang="en-US" sz="2800" b="1">
                <a:cs typeface="黑体" panose="02010609060101010101" pitchFamily="49" charset="-122"/>
              </a:rPr>
              <a:t>社会网络</a:t>
            </a:r>
            <a:endParaRPr lang="en-US" altLang="zh-CN" sz="2800" b="1">
              <a:cs typeface="黑体" panose="02010609060101010101" pitchFamily="49" charset="-122"/>
            </a:endParaRPr>
          </a:p>
          <a:p>
            <a:pPr lvl="1" algn="just" eaLnBrk="1" hangingPunct="1"/>
            <a:r>
              <a:rPr lang="zh-CN" altLang="en-US" sz="2400" b="1">
                <a:cs typeface="黑体" panose="02010609060101010101" pitchFamily="49" charset="-122"/>
              </a:rPr>
              <a:t>熟人关系图</a:t>
            </a:r>
            <a:endParaRPr lang="en-US" altLang="zh-CN" sz="2400" b="1">
              <a:cs typeface="黑体" panose="02010609060101010101" pitchFamily="49" charset="-122"/>
            </a:endParaRPr>
          </a:p>
          <a:p>
            <a:pPr lvl="1" algn="just" eaLnBrk="1" hangingPunct="1"/>
            <a:r>
              <a:rPr lang="zh-CN" altLang="en-US" sz="2400" b="1">
                <a:cs typeface="黑体" panose="02010609060101010101" pitchFamily="49" charset="-122"/>
              </a:rPr>
              <a:t>合作图，好莱坞图</a:t>
            </a:r>
            <a:endParaRPr lang="en-US" altLang="zh-CN" sz="2400" b="1">
              <a:cs typeface="黑体" panose="02010609060101010101" pitchFamily="49" charset="-122"/>
            </a:endParaRPr>
          </a:p>
          <a:p>
            <a:pPr lvl="1" algn="just" eaLnBrk="1" hangingPunct="1"/>
            <a:r>
              <a:rPr lang="zh-CN" altLang="en-US" sz="2400" b="1">
                <a:cs typeface="黑体" panose="02010609060101010101" pitchFamily="49" charset="-122"/>
              </a:rPr>
              <a:t>呼叫图</a:t>
            </a:r>
            <a:endParaRPr lang="en-US" altLang="zh-CN" sz="2400" b="1">
              <a:cs typeface="黑体" panose="02010609060101010101" pitchFamily="49" charset="-122"/>
            </a:endParaRPr>
          </a:p>
          <a:p>
            <a:pPr eaLnBrk="1" hangingPunct="1"/>
            <a:r>
              <a:rPr lang="zh-CN" altLang="en-US" sz="2800" b="1">
                <a:latin typeface="Times New Roman" panose="02020603050405020304" pitchFamily="18" charset="0"/>
                <a:cs typeface="黑体" panose="02010609060101010101" pitchFamily="49" charset="-122"/>
              </a:rPr>
              <a:t>体育（循环赛的图模型）</a:t>
            </a:r>
            <a:endParaRPr lang="en-US" altLang="zh-CN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18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cs typeface="黑体" panose="02010609060101010101" pitchFamily="49" charset="-122"/>
              </a:rPr>
              <a:t>图模型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37989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Königsberg</a:t>
            </a:r>
            <a:r>
              <a:rPr lang="zh-CN" altLang="en-US" dirty="0">
                <a:latin typeface="Times New Roman" panose="02020603050405020304" pitchFamily="18" charset="0"/>
                <a:cs typeface="黑体" panose="02010609060101010101" pitchFamily="49" charset="-122"/>
              </a:rPr>
              <a:t>七桥问题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229600" cy="1565275"/>
          </a:xfrm>
        </p:spPr>
        <p:txBody>
          <a:bodyPr/>
          <a:lstStyle/>
          <a:p>
            <a:pPr eaLnBrk="1" hangingPunct="1"/>
            <a:r>
              <a:rPr lang="zh-CN" altLang="en-US" b="1" dirty="0">
                <a:cs typeface="黑体" panose="02010609060101010101" pitchFamily="49" charset="-122"/>
              </a:rPr>
              <a:t>问题的抽象：</a:t>
            </a:r>
          </a:p>
          <a:p>
            <a:pPr lvl="1" eaLnBrk="1" hangingPunct="1"/>
            <a:r>
              <a:rPr lang="zh-CN" altLang="en-US" b="1" dirty="0">
                <a:cs typeface="黑体" panose="02010609060101010101" pitchFamily="49" charset="-122"/>
              </a:rPr>
              <a:t>用顶点表示对象</a:t>
            </a:r>
            <a:r>
              <a:rPr lang="en-US" altLang="zh-CN" b="1" dirty="0">
                <a:cs typeface="黑体" panose="02010609060101010101" pitchFamily="49" charset="-122"/>
              </a:rPr>
              <a:t>-“</a:t>
            </a:r>
            <a:r>
              <a:rPr lang="zh-CN" altLang="en-US" b="1" dirty="0">
                <a:cs typeface="黑体" panose="02010609060101010101" pitchFamily="49" charset="-122"/>
              </a:rPr>
              <a:t>地块”</a:t>
            </a:r>
          </a:p>
          <a:p>
            <a:pPr lvl="1" eaLnBrk="1" hangingPunct="1"/>
            <a:r>
              <a:rPr lang="zh-CN" altLang="en-US" b="1" dirty="0">
                <a:cs typeface="黑体" panose="02010609060101010101" pitchFamily="49" charset="-122"/>
              </a:rPr>
              <a:t>用边表示对象之间的关系</a:t>
            </a:r>
            <a:r>
              <a:rPr lang="en-US" altLang="zh-CN" b="1" dirty="0">
                <a:cs typeface="黑体" panose="02010609060101010101" pitchFamily="49" charset="-122"/>
              </a:rPr>
              <a:t>-“</a:t>
            </a:r>
            <a:r>
              <a:rPr lang="zh-CN" altLang="en-US" b="1" dirty="0">
                <a:cs typeface="黑体" panose="02010609060101010101" pitchFamily="49" charset="-122"/>
              </a:rPr>
              <a:t>有桥相连”</a:t>
            </a:r>
          </a:p>
        </p:txBody>
      </p:sp>
      <p:grpSp>
        <p:nvGrpSpPr>
          <p:cNvPr id="6148" name="组合 4"/>
          <p:cNvGrpSpPr>
            <a:grpSpLocks/>
          </p:cNvGrpSpPr>
          <p:nvPr/>
        </p:nvGrpSpPr>
        <p:grpSpPr bwMode="auto">
          <a:xfrm>
            <a:off x="971550" y="3716338"/>
            <a:ext cx="4094163" cy="2157412"/>
            <a:chOff x="1508125" y="4164013"/>
            <a:chExt cx="4094163" cy="2157412"/>
          </a:xfrm>
        </p:grpSpPr>
        <p:sp>
          <p:nvSpPr>
            <p:cNvPr id="6165" name="Rectangle 10"/>
            <p:cNvSpPr>
              <a:spLocks noChangeArrowheads="1"/>
            </p:cNvSpPr>
            <p:nvPr/>
          </p:nvSpPr>
          <p:spPr bwMode="auto">
            <a:xfrm>
              <a:off x="3533775" y="5494338"/>
              <a:ext cx="60914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1900" b="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kumimoji="1"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6166" name="Freeform 12"/>
            <p:cNvSpPr>
              <a:spLocks/>
            </p:cNvSpPr>
            <p:nvPr/>
          </p:nvSpPr>
          <p:spPr bwMode="auto">
            <a:xfrm>
              <a:off x="1508125" y="4400550"/>
              <a:ext cx="3117850" cy="349250"/>
            </a:xfrm>
            <a:custGeom>
              <a:avLst/>
              <a:gdLst>
                <a:gd name="T0" fmla="*/ 0 w 1964"/>
                <a:gd name="T1" fmla="*/ 2147483646 h 220"/>
                <a:gd name="T2" fmla="*/ 2147483646 w 1964"/>
                <a:gd name="T3" fmla="*/ 2147483646 h 220"/>
                <a:gd name="T4" fmla="*/ 2147483646 w 1964"/>
                <a:gd name="T5" fmla="*/ 2147483646 h 220"/>
                <a:gd name="T6" fmla="*/ 2147483646 w 1964"/>
                <a:gd name="T7" fmla="*/ 2147483646 h 220"/>
                <a:gd name="T8" fmla="*/ 2147483646 w 1964"/>
                <a:gd name="T9" fmla="*/ 2147483646 h 220"/>
                <a:gd name="T10" fmla="*/ 2147483646 w 1964"/>
                <a:gd name="T11" fmla="*/ 2147483646 h 220"/>
                <a:gd name="T12" fmla="*/ 2147483646 w 1964"/>
                <a:gd name="T13" fmla="*/ 2147483646 h 220"/>
                <a:gd name="T14" fmla="*/ 2147483646 w 1964"/>
                <a:gd name="T15" fmla="*/ 2147483646 h 220"/>
                <a:gd name="T16" fmla="*/ 2147483646 w 1964"/>
                <a:gd name="T17" fmla="*/ 2147483646 h 220"/>
                <a:gd name="T18" fmla="*/ 2147483646 w 1964"/>
                <a:gd name="T19" fmla="*/ 2147483646 h 220"/>
                <a:gd name="T20" fmla="*/ 2147483646 w 1964"/>
                <a:gd name="T21" fmla="*/ 2147483646 h 220"/>
                <a:gd name="T22" fmla="*/ 2147483646 w 1964"/>
                <a:gd name="T23" fmla="*/ 0 h 220"/>
                <a:gd name="T24" fmla="*/ 2147483646 w 1964"/>
                <a:gd name="T25" fmla="*/ 2147483646 h 220"/>
                <a:gd name="T26" fmla="*/ 2147483646 w 1964"/>
                <a:gd name="T27" fmla="*/ 2147483646 h 220"/>
                <a:gd name="T28" fmla="*/ 2147483646 w 1964"/>
                <a:gd name="T29" fmla="*/ 2147483646 h 220"/>
                <a:gd name="T30" fmla="*/ 2147483646 w 1964"/>
                <a:gd name="T31" fmla="*/ 2147483646 h 220"/>
                <a:gd name="T32" fmla="*/ 2147483646 w 1964"/>
                <a:gd name="T33" fmla="*/ 2147483646 h 220"/>
                <a:gd name="T34" fmla="*/ 2147483646 w 1964"/>
                <a:gd name="T35" fmla="*/ 2147483646 h 220"/>
                <a:gd name="T36" fmla="*/ 2147483646 w 1964"/>
                <a:gd name="T37" fmla="*/ 2147483646 h 220"/>
                <a:gd name="T38" fmla="*/ 2147483646 w 1964"/>
                <a:gd name="T39" fmla="*/ 2147483646 h 220"/>
                <a:gd name="T40" fmla="*/ 2147483646 w 1964"/>
                <a:gd name="T41" fmla="*/ 2147483646 h 220"/>
                <a:gd name="T42" fmla="*/ 2147483646 w 1964"/>
                <a:gd name="T43" fmla="*/ 2147483646 h 220"/>
                <a:gd name="T44" fmla="*/ 2147483646 w 1964"/>
                <a:gd name="T45" fmla="*/ 2147483646 h 220"/>
                <a:gd name="T46" fmla="*/ 2147483646 w 1964"/>
                <a:gd name="T47" fmla="*/ 2147483646 h 220"/>
                <a:gd name="T48" fmla="*/ 2147483646 w 1964"/>
                <a:gd name="T49" fmla="*/ 2147483646 h 220"/>
                <a:gd name="T50" fmla="*/ 2147483646 w 1964"/>
                <a:gd name="T51" fmla="*/ 2147483646 h 220"/>
                <a:gd name="T52" fmla="*/ 2147483646 w 1964"/>
                <a:gd name="T53" fmla="*/ 2147483646 h 220"/>
                <a:gd name="T54" fmla="*/ 2147483646 w 1964"/>
                <a:gd name="T55" fmla="*/ 2147483646 h 220"/>
                <a:gd name="T56" fmla="*/ 2147483646 w 1964"/>
                <a:gd name="T57" fmla="*/ 2147483646 h 220"/>
                <a:gd name="T58" fmla="*/ 2147483646 w 1964"/>
                <a:gd name="T59" fmla="*/ 2147483646 h 220"/>
                <a:gd name="T60" fmla="*/ 2147483646 w 1964"/>
                <a:gd name="T61" fmla="*/ 2147483646 h 220"/>
                <a:gd name="T62" fmla="*/ 2147483646 w 1964"/>
                <a:gd name="T63" fmla="*/ 2147483646 h 220"/>
                <a:gd name="T64" fmla="*/ 2147483646 w 1964"/>
                <a:gd name="T65" fmla="*/ 2147483646 h 220"/>
                <a:gd name="T66" fmla="*/ 2147483646 w 1964"/>
                <a:gd name="T67" fmla="*/ 2147483646 h 220"/>
                <a:gd name="T68" fmla="*/ 2147483646 w 1964"/>
                <a:gd name="T69" fmla="*/ 2147483646 h 220"/>
                <a:gd name="T70" fmla="*/ 2147483646 w 1964"/>
                <a:gd name="T71" fmla="*/ 2147483646 h 220"/>
                <a:gd name="T72" fmla="*/ 2147483646 w 1964"/>
                <a:gd name="T73" fmla="*/ 0 h 22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964"/>
                <a:gd name="T112" fmla="*/ 0 h 220"/>
                <a:gd name="T113" fmla="*/ 1964 w 1964"/>
                <a:gd name="T114" fmla="*/ 220 h 22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964" h="220">
                  <a:moveTo>
                    <a:pt x="0" y="220"/>
                  </a:moveTo>
                  <a:lnTo>
                    <a:pt x="54" y="180"/>
                  </a:lnTo>
                  <a:lnTo>
                    <a:pt x="108" y="139"/>
                  </a:lnTo>
                  <a:lnTo>
                    <a:pt x="163" y="102"/>
                  </a:lnTo>
                  <a:lnTo>
                    <a:pt x="222" y="70"/>
                  </a:lnTo>
                  <a:lnTo>
                    <a:pt x="283" y="41"/>
                  </a:lnTo>
                  <a:lnTo>
                    <a:pt x="316" y="29"/>
                  </a:lnTo>
                  <a:lnTo>
                    <a:pt x="348" y="19"/>
                  </a:lnTo>
                  <a:lnTo>
                    <a:pt x="381" y="10"/>
                  </a:lnTo>
                  <a:lnTo>
                    <a:pt x="417" y="5"/>
                  </a:lnTo>
                  <a:lnTo>
                    <a:pt x="453" y="2"/>
                  </a:lnTo>
                  <a:lnTo>
                    <a:pt x="491" y="0"/>
                  </a:lnTo>
                  <a:lnTo>
                    <a:pt x="530" y="2"/>
                  </a:lnTo>
                  <a:lnTo>
                    <a:pt x="571" y="10"/>
                  </a:lnTo>
                  <a:lnTo>
                    <a:pt x="613" y="21"/>
                  </a:lnTo>
                  <a:lnTo>
                    <a:pt x="658" y="34"/>
                  </a:lnTo>
                  <a:lnTo>
                    <a:pt x="703" y="51"/>
                  </a:lnTo>
                  <a:lnTo>
                    <a:pt x="749" y="70"/>
                  </a:lnTo>
                  <a:lnTo>
                    <a:pt x="844" y="110"/>
                  </a:lnTo>
                  <a:lnTo>
                    <a:pt x="941" y="151"/>
                  </a:lnTo>
                  <a:lnTo>
                    <a:pt x="988" y="169"/>
                  </a:lnTo>
                  <a:lnTo>
                    <a:pt x="1037" y="186"/>
                  </a:lnTo>
                  <a:lnTo>
                    <a:pt x="1086" y="200"/>
                  </a:lnTo>
                  <a:lnTo>
                    <a:pt x="1134" y="210"/>
                  </a:lnTo>
                  <a:lnTo>
                    <a:pt x="1181" y="218"/>
                  </a:lnTo>
                  <a:lnTo>
                    <a:pt x="1227" y="220"/>
                  </a:lnTo>
                  <a:lnTo>
                    <a:pt x="1273" y="218"/>
                  </a:lnTo>
                  <a:lnTo>
                    <a:pt x="1319" y="215"/>
                  </a:lnTo>
                  <a:lnTo>
                    <a:pt x="1365" y="210"/>
                  </a:lnTo>
                  <a:lnTo>
                    <a:pt x="1412" y="202"/>
                  </a:lnTo>
                  <a:lnTo>
                    <a:pt x="1458" y="191"/>
                  </a:lnTo>
                  <a:lnTo>
                    <a:pt x="1504" y="180"/>
                  </a:lnTo>
                  <a:lnTo>
                    <a:pt x="1595" y="151"/>
                  </a:lnTo>
                  <a:lnTo>
                    <a:pt x="1687" y="119"/>
                  </a:lnTo>
                  <a:lnTo>
                    <a:pt x="1780" y="81"/>
                  </a:lnTo>
                  <a:lnTo>
                    <a:pt x="1872" y="41"/>
                  </a:lnTo>
                  <a:lnTo>
                    <a:pt x="1964" y="0"/>
                  </a:lnTo>
                </a:path>
              </a:pathLst>
            </a:cu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67" name="Freeform 13"/>
            <p:cNvSpPr>
              <a:spLocks/>
            </p:cNvSpPr>
            <p:nvPr/>
          </p:nvSpPr>
          <p:spPr bwMode="auto">
            <a:xfrm>
              <a:off x="1508125" y="5592763"/>
              <a:ext cx="3702050" cy="728662"/>
            </a:xfrm>
            <a:custGeom>
              <a:avLst/>
              <a:gdLst>
                <a:gd name="T0" fmla="*/ 2147483646 w 2332"/>
                <a:gd name="T1" fmla="*/ 2147483646 h 459"/>
                <a:gd name="T2" fmla="*/ 2147483646 w 2332"/>
                <a:gd name="T3" fmla="*/ 2147483646 h 459"/>
                <a:gd name="T4" fmla="*/ 2147483646 w 2332"/>
                <a:gd name="T5" fmla="*/ 2147483646 h 459"/>
                <a:gd name="T6" fmla="*/ 2147483646 w 2332"/>
                <a:gd name="T7" fmla="*/ 2147483646 h 459"/>
                <a:gd name="T8" fmla="*/ 2147483646 w 2332"/>
                <a:gd name="T9" fmla="*/ 2147483646 h 459"/>
                <a:gd name="T10" fmla="*/ 2147483646 w 2332"/>
                <a:gd name="T11" fmla="*/ 2147483646 h 459"/>
                <a:gd name="T12" fmla="*/ 2147483646 w 2332"/>
                <a:gd name="T13" fmla="*/ 2147483646 h 459"/>
                <a:gd name="T14" fmla="*/ 2147483646 w 2332"/>
                <a:gd name="T15" fmla="*/ 2147483646 h 459"/>
                <a:gd name="T16" fmla="*/ 2147483646 w 2332"/>
                <a:gd name="T17" fmla="*/ 2147483646 h 459"/>
                <a:gd name="T18" fmla="*/ 2147483646 w 2332"/>
                <a:gd name="T19" fmla="*/ 2147483646 h 459"/>
                <a:gd name="T20" fmla="*/ 2147483646 w 2332"/>
                <a:gd name="T21" fmla="*/ 2147483646 h 459"/>
                <a:gd name="T22" fmla="*/ 2147483646 w 2332"/>
                <a:gd name="T23" fmla="*/ 2147483646 h 459"/>
                <a:gd name="T24" fmla="*/ 2147483646 w 2332"/>
                <a:gd name="T25" fmla="*/ 2147483646 h 459"/>
                <a:gd name="T26" fmla="*/ 2147483646 w 2332"/>
                <a:gd name="T27" fmla="*/ 2147483646 h 459"/>
                <a:gd name="T28" fmla="*/ 2147483646 w 2332"/>
                <a:gd name="T29" fmla="*/ 2147483646 h 459"/>
                <a:gd name="T30" fmla="*/ 2147483646 w 2332"/>
                <a:gd name="T31" fmla="*/ 2147483646 h 459"/>
                <a:gd name="T32" fmla="*/ 2147483646 w 2332"/>
                <a:gd name="T33" fmla="*/ 2147483646 h 459"/>
                <a:gd name="T34" fmla="*/ 2147483646 w 2332"/>
                <a:gd name="T35" fmla="*/ 2147483646 h 459"/>
                <a:gd name="T36" fmla="*/ 2147483646 w 2332"/>
                <a:gd name="T37" fmla="*/ 2147483646 h 459"/>
                <a:gd name="T38" fmla="*/ 2147483646 w 2332"/>
                <a:gd name="T39" fmla="*/ 2147483646 h 459"/>
                <a:gd name="T40" fmla="*/ 2147483646 w 2332"/>
                <a:gd name="T41" fmla="*/ 2147483646 h 459"/>
                <a:gd name="T42" fmla="*/ 2147483646 w 2332"/>
                <a:gd name="T43" fmla="*/ 2147483646 h 459"/>
                <a:gd name="T44" fmla="*/ 2147483646 w 2332"/>
                <a:gd name="T45" fmla="*/ 2147483646 h 459"/>
                <a:gd name="T46" fmla="*/ 2147483646 w 2332"/>
                <a:gd name="T47" fmla="*/ 2147483646 h 459"/>
                <a:gd name="T48" fmla="*/ 2147483646 w 2332"/>
                <a:gd name="T49" fmla="*/ 2147483646 h 459"/>
                <a:gd name="T50" fmla="*/ 2147483646 w 2332"/>
                <a:gd name="T51" fmla="*/ 2147483646 h 459"/>
                <a:gd name="T52" fmla="*/ 2147483646 w 2332"/>
                <a:gd name="T53" fmla="*/ 2147483646 h 459"/>
                <a:gd name="T54" fmla="*/ 2147483646 w 2332"/>
                <a:gd name="T55" fmla="*/ 2147483646 h 459"/>
                <a:gd name="T56" fmla="*/ 2147483646 w 2332"/>
                <a:gd name="T57" fmla="*/ 2147483646 h 459"/>
                <a:gd name="T58" fmla="*/ 2147483646 w 2332"/>
                <a:gd name="T59" fmla="*/ 2147483646 h 459"/>
                <a:gd name="T60" fmla="*/ 2147483646 w 2332"/>
                <a:gd name="T61" fmla="*/ 2147483646 h 459"/>
                <a:gd name="T62" fmla="*/ 2147483646 w 2332"/>
                <a:gd name="T63" fmla="*/ 2147483646 h 459"/>
                <a:gd name="T64" fmla="*/ 2147483646 w 2332"/>
                <a:gd name="T65" fmla="*/ 2147483646 h 45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32"/>
                <a:gd name="T100" fmla="*/ 0 h 459"/>
                <a:gd name="T101" fmla="*/ 2332 w 2332"/>
                <a:gd name="T102" fmla="*/ 459 h 45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32" h="459">
                  <a:moveTo>
                    <a:pt x="0" y="129"/>
                  </a:moveTo>
                  <a:lnTo>
                    <a:pt x="37" y="98"/>
                  </a:lnTo>
                  <a:lnTo>
                    <a:pt x="77" y="70"/>
                  </a:lnTo>
                  <a:lnTo>
                    <a:pt x="118" y="42"/>
                  </a:lnTo>
                  <a:lnTo>
                    <a:pt x="160" y="22"/>
                  </a:lnTo>
                  <a:lnTo>
                    <a:pt x="183" y="14"/>
                  </a:lnTo>
                  <a:lnTo>
                    <a:pt x="206" y="7"/>
                  </a:lnTo>
                  <a:lnTo>
                    <a:pt x="230" y="4"/>
                  </a:lnTo>
                  <a:lnTo>
                    <a:pt x="255" y="0"/>
                  </a:lnTo>
                  <a:lnTo>
                    <a:pt x="281" y="2"/>
                  </a:lnTo>
                  <a:lnTo>
                    <a:pt x="309" y="4"/>
                  </a:lnTo>
                  <a:lnTo>
                    <a:pt x="338" y="10"/>
                  </a:lnTo>
                  <a:lnTo>
                    <a:pt x="368" y="19"/>
                  </a:lnTo>
                  <a:lnTo>
                    <a:pt x="383" y="26"/>
                  </a:lnTo>
                  <a:lnTo>
                    <a:pt x="399" y="32"/>
                  </a:lnTo>
                  <a:lnTo>
                    <a:pt x="432" y="53"/>
                  </a:lnTo>
                  <a:lnTo>
                    <a:pt x="464" y="80"/>
                  </a:lnTo>
                  <a:lnTo>
                    <a:pt x="499" y="110"/>
                  </a:lnTo>
                  <a:lnTo>
                    <a:pt x="533" y="146"/>
                  </a:lnTo>
                  <a:lnTo>
                    <a:pt x="569" y="181"/>
                  </a:lnTo>
                  <a:lnTo>
                    <a:pt x="644" y="259"/>
                  </a:lnTo>
                  <a:lnTo>
                    <a:pt x="684" y="298"/>
                  </a:lnTo>
                  <a:lnTo>
                    <a:pt x="723" y="333"/>
                  </a:lnTo>
                  <a:lnTo>
                    <a:pt x="764" y="367"/>
                  </a:lnTo>
                  <a:lnTo>
                    <a:pt x="805" y="398"/>
                  </a:lnTo>
                  <a:lnTo>
                    <a:pt x="847" y="423"/>
                  </a:lnTo>
                  <a:lnTo>
                    <a:pt x="870" y="433"/>
                  </a:lnTo>
                  <a:lnTo>
                    <a:pt x="892" y="442"/>
                  </a:lnTo>
                  <a:lnTo>
                    <a:pt x="915" y="448"/>
                  </a:lnTo>
                  <a:lnTo>
                    <a:pt x="936" y="453"/>
                  </a:lnTo>
                  <a:lnTo>
                    <a:pt x="959" y="457"/>
                  </a:lnTo>
                  <a:lnTo>
                    <a:pt x="982" y="459"/>
                  </a:lnTo>
                  <a:lnTo>
                    <a:pt x="1005" y="457"/>
                  </a:lnTo>
                  <a:lnTo>
                    <a:pt x="1029" y="453"/>
                  </a:lnTo>
                  <a:lnTo>
                    <a:pt x="1054" y="448"/>
                  </a:lnTo>
                  <a:lnTo>
                    <a:pt x="1080" y="442"/>
                  </a:lnTo>
                  <a:lnTo>
                    <a:pt x="1106" y="433"/>
                  </a:lnTo>
                  <a:lnTo>
                    <a:pt x="1132" y="423"/>
                  </a:lnTo>
                  <a:lnTo>
                    <a:pt x="1188" y="398"/>
                  </a:lnTo>
                  <a:lnTo>
                    <a:pt x="1243" y="367"/>
                  </a:lnTo>
                  <a:lnTo>
                    <a:pt x="1302" y="333"/>
                  </a:lnTo>
                  <a:lnTo>
                    <a:pt x="1360" y="298"/>
                  </a:lnTo>
                  <a:lnTo>
                    <a:pt x="1419" y="259"/>
                  </a:lnTo>
                  <a:lnTo>
                    <a:pt x="1535" y="181"/>
                  </a:lnTo>
                  <a:lnTo>
                    <a:pt x="1590" y="146"/>
                  </a:lnTo>
                  <a:lnTo>
                    <a:pt x="1646" y="110"/>
                  </a:lnTo>
                  <a:lnTo>
                    <a:pt x="1698" y="80"/>
                  </a:lnTo>
                  <a:lnTo>
                    <a:pt x="1749" y="53"/>
                  </a:lnTo>
                  <a:lnTo>
                    <a:pt x="1797" y="32"/>
                  </a:lnTo>
                  <a:lnTo>
                    <a:pt x="1820" y="26"/>
                  </a:lnTo>
                  <a:lnTo>
                    <a:pt x="1841" y="19"/>
                  </a:lnTo>
                  <a:lnTo>
                    <a:pt x="1882" y="10"/>
                  </a:lnTo>
                  <a:lnTo>
                    <a:pt x="1923" y="7"/>
                  </a:lnTo>
                  <a:lnTo>
                    <a:pt x="1962" y="7"/>
                  </a:lnTo>
                  <a:lnTo>
                    <a:pt x="2001" y="10"/>
                  </a:lnTo>
                  <a:lnTo>
                    <a:pt x="2037" y="15"/>
                  </a:lnTo>
                  <a:lnTo>
                    <a:pt x="2073" y="24"/>
                  </a:lnTo>
                  <a:lnTo>
                    <a:pt x="2108" y="34"/>
                  </a:lnTo>
                  <a:lnTo>
                    <a:pt x="2140" y="46"/>
                  </a:lnTo>
                  <a:lnTo>
                    <a:pt x="2170" y="58"/>
                  </a:lnTo>
                  <a:lnTo>
                    <a:pt x="2199" y="71"/>
                  </a:lnTo>
                  <a:lnTo>
                    <a:pt x="2227" y="83"/>
                  </a:lnTo>
                  <a:lnTo>
                    <a:pt x="2252" y="97"/>
                  </a:lnTo>
                  <a:lnTo>
                    <a:pt x="2276" y="107"/>
                  </a:lnTo>
                  <a:lnTo>
                    <a:pt x="2296" y="117"/>
                  </a:lnTo>
                  <a:lnTo>
                    <a:pt x="2315" y="124"/>
                  </a:lnTo>
                  <a:lnTo>
                    <a:pt x="2332" y="129"/>
                  </a:lnTo>
                </a:path>
              </a:pathLst>
            </a:cu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6168" name="Group 16"/>
            <p:cNvGrpSpPr>
              <a:grpSpLocks/>
            </p:cNvGrpSpPr>
            <p:nvPr/>
          </p:nvGrpSpPr>
          <p:grpSpPr bwMode="auto">
            <a:xfrm>
              <a:off x="3822700" y="4578350"/>
              <a:ext cx="1779588" cy="874713"/>
              <a:chOff x="2408" y="2884"/>
              <a:chExt cx="1121" cy="551"/>
            </a:xfrm>
          </p:grpSpPr>
          <p:sp>
            <p:nvSpPr>
              <p:cNvPr id="6181" name="Freeform 14"/>
              <p:cNvSpPr>
                <a:spLocks/>
              </p:cNvSpPr>
              <p:nvPr/>
            </p:nvSpPr>
            <p:spPr bwMode="auto">
              <a:xfrm>
                <a:off x="2408" y="2884"/>
                <a:ext cx="1121" cy="551"/>
              </a:xfrm>
              <a:custGeom>
                <a:avLst/>
                <a:gdLst>
                  <a:gd name="T0" fmla="*/ 753 w 1121"/>
                  <a:gd name="T1" fmla="*/ 0 h 551"/>
                  <a:gd name="T2" fmla="*/ 630 w 1121"/>
                  <a:gd name="T3" fmla="*/ 46 h 551"/>
                  <a:gd name="T4" fmla="*/ 510 w 1121"/>
                  <a:gd name="T5" fmla="*/ 90 h 551"/>
                  <a:gd name="T6" fmla="*/ 453 w 1121"/>
                  <a:gd name="T7" fmla="*/ 112 h 551"/>
                  <a:gd name="T8" fmla="*/ 398 w 1121"/>
                  <a:gd name="T9" fmla="*/ 134 h 551"/>
                  <a:gd name="T10" fmla="*/ 344 w 1121"/>
                  <a:gd name="T11" fmla="*/ 154 h 551"/>
                  <a:gd name="T12" fmla="*/ 293 w 1121"/>
                  <a:gd name="T13" fmla="*/ 176 h 551"/>
                  <a:gd name="T14" fmla="*/ 244 w 1121"/>
                  <a:gd name="T15" fmla="*/ 196 h 551"/>
                  <a:gd name="T16" fmla="*/ 199 w 1121"/>
                  <a:gd name="T17" fmla="*/ 216 h 551"/>
                  <a:gd name="T18" fmla="*/ 157 w 1121"/>
                  <a:gd name="T19" fmla="*/ 237 h 551"/>
                  <a:gd name="T20" fmla="*/ 119 w 1121"/>
                  <a:gd name="T21" fmla="*/ 257 h 551"/>
                  <a:gd name="T22" fmla="*/ 87 w 1121"/>
                  <a:gd name="T23" fmla="*/ 276 h 551"/>
                  <a:gd name="T24" fmla="*/ 59 w 1121"/>
                  <a:gd name="T25" fmla="*/ 294 h 551"/>
                  <a:gd name="T26" fmla="*/ 34 w 1121"/>
                  <a:gd name="T27" fmla="*/ 313 h 551"/>
                  <a:gd name="T28" fmla="*/ 16 w 1121"/>
                  <a:gd name="T29" fmla="*/ 330 h 551"/>
                  <a:gd name="T30" fmla="*/ 10 w 1121"/>
                  <a:gd name="T31" fmla="*/ 338 h 551"/>
                  <a:gd name="T32" fmla="*/ 5 w 1121"/>
                  <a:gd name="T33" fmla="*/ 347 h 551"/>
                  <a:gd name="T34" fmla="*/ 1 w 1121"/>
                  <a:gd name="T35" fmla="*/ 355 h 551"/>
                  <a:gd name="T36" fmla="*/ 0 w 1121"/>
                  <a:gd name="T37" fmla="*/ 365 h 551"/>
                  <a:gd name="T38" fmla="*/ 0 w 1121"/>
                  <a:gd name="T39" fmla="*/ 382 h 551"/>
                  <a:gd name="T40" fmla="*/ 6 w 1121"/>
                  <a:gd name="T41" fmla="*/ 401 h 551"/>
                  <a:gd name="T42" fmla="*/ 16 w 1121"/>
                  <a:gd name="T43" fmla="*/ 418 h 551"/>
                  <a:gd name="T44" fmla="*/ 31 w 1121"/>
                  <a:gd name="T45" fmla="*/ 435 h 551"/>
                  <a:gd name="T46" fmla="*/ 49 w 1121"/>
                  <a:gd name="T47" fmla="*/ 451 h 551"/>
                  <a:gd name="T48" fmla="*/ 70 w 1121"/>
                  <a:gd name="T49" fmla="*/ 467 h 551"/>
                  <a:gd name="T50" fmla="*/ 93 w 1121"/>
                  <a:gd name="T51" fmla="*/ 482 h 551"/>
                  <a:gd name="T52" fmla="*/ 118 w 1121"/>
                  <a:gd name="T53" fmla="*/ 495 h 551"/>
                  <a:gd name="T54" fmla="*/ 168 w 1121"/>
                  <a:gd name="T55" fmla="*/ 521 h 551"/>
                  <a:gd name="T56" fmla="*/ 195 w 1121"/>
                  <a:gd name="T57" fmla="*/ 531 h 551"/>
                  <a:gd name="T58" fmla="*/ 219 w 1121"/>
                  <a:gd name="T59" fmla="*/ 539 h 551"/>
                  <a:gd name="T60" fmla="*/ 242 w 1121"/>
                  <a:gd name="T61" fmla="*/ 544 h 551"/>
                  <a:gd name="T62" fmla="*/ 262 w 1121"/>
                  <a:gd name="T63" fmla="*/ 550 h 551"/>
                  <a:gd name="T64" fmla="*/ 281 w 1121"/>
                  <a:gd name="T65" fmla="*/ 551 h 551"/>
                  <a:gd name="T66" fmla="*/ 301 w 1121"/>
                  <a:gd name="T67" fmla="*/ 551 h 551"/>
                  <a:gd name="T68" fmla="*/ 322 w 1121"/>
                  <a:gd name="T69" fmla="*/ 548 h 551"/>
                  <a:gd name="T70" fmla="*/ 344 w 1121"/>
                  <a:gd name="T71" fmla="*/ 543 h 551"/>
                  <a:gd name="T72" fmla="*/ 365 w 1121"/>
                  <a:gd name="T73" fmla="*/ 536 h 551"/>
                  <a:gd name="T74" fmla="*/ 386 w 1121"/>
                  <a:gd name="T75" fmla="*/ 528 h 551"/>
                  <a:gd name="T76" fmla="*/ 432 w 1121"/>
                  <a:gd name="T77" fmla="*/ 509 h 551"/>
                  <a:gd name="T78" fmla="*/ 478 w 1121"/>
                  <a:gd name="T79" fmla="*/ 487 h 551"/>
                  <a:gd name="T80" fmla="*/ 527 w 1121"/>
                  <a:gd name="T81" fmla="*/ 467 h 551"/>
                  <a:gd name="T82" fmla="*/ 578 w 1121"/>
                  <a:gd name="T83" fmla="*/ 450 h 551"/>
                  <a:gd name="T84" fmla="*/ 604 w 1121"/>
                  <a:gd name="T85" fmla="*/ 445 h 551"/>
                  <a:gd name="T86" fmla="*/ 630 w 1121"/>
                  <a:gd name="T87" fmla="*/ 440 h 551"/>
                  <a:gd name="T88" fmla="*/ 658 w 1121"/>
                  <a:gd name="T89" fmla="*/ 436 h 551"/>
                  <a:gd name="T90" fmla="*/ 689 w 1121"/>
                  <a:gd name="T91" fmla="*/ 435 h 551"/>
                  <a:gd name="T92" fmla="*/ 722 w 1121"/>
                  <a:gd name="T93" fmla="*/ 433 h 551"/>
                  <a:gd name="T94" fmla="*/ 756 w 1121"/>
                  <a:gd name="T95" fmla="*/ 431 h 551"/>
                  <a:gd name="T96" fmla="*/ 826 w 1121"/>
                  <a:gd name="T97" fmla="*/ 431 h 551"/>
                  <a:gd name="T98" fmla="*/ 898 w 1121"/>
                  <a:gd name="T99" fmla="*/ 433 h 551"/>
                  <a:gd name="T100" fmla="*/ 967 w 1121"/>
                  <a:gd name="T101" fmla="*/ 435 h 551"/>
                  <a:gd name="T102" fmla="*/ 1000 w 1121"/>
                  <a:gd name="T103" fmla="*/ 436 h 551"/>
                  <a:gd name="T104" fmla="*/ 1029 w 1121"/>
                  <a:gd name="T105" fmla="*/ 436 h 551"/>
                  <a:gd name="T106" fmla="*/ 1057 w 1121"/>
                  <a:gd name="T107" fmla="*/ 438 h 551"/>
                  <a:gd name="T108" fmla="*/ 1082 w 1121"/>
                  <a:gd name="T109" fmla="*/ 440 h 551"/>
                  <a:gd name="T110" fmla="*/ 1103 w 1121"/>
                  <a:gd name="T111" fmla="*/ 440 h 551"/>
                  <a:gd name="T112" fmla="*/ 1121 w 1121"/>
                  <a:gd name="T113" fmla="*/ 440 h 551"/>
                  <a:gd name="T114" fmla="*/ 753 w 1121"/>
                  <a:gd name="T115" fmla="*/ 0 h 551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121"/>
                  <a:gd name="T175" fmla="*/ 0 h 551"/>
                  <a:gd name="T176" fmla="*/ 1121 w 1121"/>
                  <a:gd name="T177" fmla="*/ 551 h 551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121" h="551">
                    <a:moveTo>
                      <a:pt x="753" y="0"/>
                    </a:moveTo>
                    <a:lnTo>
                      <a:pt x="630" y="46"/>
                    </a:lnTo>
                    <a:lnTo>
                      <a:pt x="510" y="90"/>
                    </a:lnTo>
                    <a:lnTo>
                      <a:pt x="453" y="112"/>
                    </a:lnTo>
                    <a:lnTo>
                      <a:pt x="398" y="134"/>
                    </a:lnTo>
                    <a:lnTo>
                      <a:pt x="344" y="154"/>
                    </a:lnTo>
                    <a:lnTo>
                      <a:pt x="293" y="176"/>
                    </a:lnTo>
                    <a:lnTo>
                      <a:pt x="244" y="196"/>
                    </a:lnTo>
                    <a:lnTo>
                      <a:pt x="199" y="216"/>
                    </a:lnTo>
                    <a:lnTo>
                      <a:pt x="157" y="237"/>
                    </a:lnTo>
                    <a:lnTo>
                      <a:pt x="119" y="257"/>
                    </a:lnTo>
                    <a:lnTo>
                      <a:pt x="87" y="276"/>
                    </a:lnTo>
                    <a:lnTo>
                      <a:pt x="59" y="294"/>
                    </a:lnTo>
                    <a:lnTo>
                      <a:pt x="34" y="313"/>
                    </a:lnTo>
                    <a:lnTo>
                      <a:pt x="16" y="330"/>
                    </a:lnTo>
                    <a:lnTo>
                      <a:pt x="10" y="338"/>
                    </a:lnTo>
                    <a:lnTo>
                      <a:pt x="5" y="347"/>
                    </a:lnTo>
                    <a:lnTo>
                      <a:pt x="1" y="355"/>
                    </a:lnTo>
                    <a:lnTo>
                      <a:pt x="0" y="365"/>
                    </a:lnTo>
                    <a:lnTo>
                      <a:pt x="0" y="382"/>
                    </a:lnTo>
                    <a:lnTo>
                      <a:pt x="6" y="401"/>
                    </a:lnTo>
                    <a:lnTo>
                      <a:pt x="16" y="418"/>
                    </a:lnTo>
                    <a:lnTo>
                      <a:pt x="31" y="435"/>
                    </a:lnTo>
                    <a:lnTo>
                      <a:pt x="49" y="451"/>
                    </a:lnTo>
                    <a:lnTo>
                      <a:pt x="70" y="467"/>
                    </a:lnTo>
                    <a:lnTo>
                      <a:pt x="93" y="482"/>
                    </a:lnTo>
                    <a:lnTo>
                      <a:pt x="118" y="495"/>
                    </a:lnTo>
                    <a:lnTo>
                      <a:pt x="168" y="521"/>
                    </a:lnTo>
                    <a:lnTo>
                      <a:pt x="195" y="531"/>
                    </a:lnTo>
                    <a:lnTo>
                      <a:pt x="219" y="539"/>
                    </a:lnTo>
                    <a:lnTo>
                      <a:pt x="242" y="544"/>
                    </a:lnTo>
                    <a:lnTo>
                      <a:pt x="262" y="550"/>
                    </a:lnTo>
                    <a:lnTo>
                      <a:pt x="281" y="551"/>
                    </a:lnTo>
                    <a:lnTo>
                      <a:pt x="301" y="551"/>
                    </a:lnTo>
                    <a:lnTo>
                      <a:pt x="322" y="548"/>
                    </a:lnTo>
                    <a:lnTo>
                      <a:pt x="344" y="543"/>
                    </a:lnTo>
                    <a:lnTo>
                      <a:pt x="365" y="536"/>
                    </a:lnTo>
                    <a:lnTo>
                      <a:pt x="386" y="528"/>
                    </a:lnTo>
                    <a:lnTo>
                      <a:pt x="432" y="509"/>
                    </a:lnTo>
                    <a:lnTo>
                      <a:pt x="478" y="487"/>
                    </a:lnTo>
                    <a:lnTo>
                      <a:pt x="527" y="467"/>
                    </a:lnTo>
                    <a:lnTo>
                      <a:pt x="578" y="450"/>
                    </a:lnTo>
                    <a:lnTo>
                      <a:pt x="604" y="445"/>
                    </a:lnTo>
                    <a:lnTo>
                      <a:pt x="630" y="440"/>
                    </a:lnTo>
                    <a:lnTo>
                      <a:pt x="658" y="436"/>
                    </a:lnTo>
                    <a:lnTo>
                      <a:pt x="689" y="435"/>
                    </a:lnTo>
                    <a:lnTo>
                      <a:pt x="722" y="433"/>
                    </a:lnTo>
                    <a:lnTo>
                      <a:pt x="756" y="431"/>
                    </a:lnTo>
                    <a:lnTo>
                      <a:pt x="826" y="431"/>
                    </a:lnTo>
                    <a:lnTo>
                      <a:pt x="898" y="433"/>
                    </a:lnTo>
                    <a:lnTo>
                      <a:pt x="967" y="435"/>
                    </a:lnTo>
                    <a:lnTo>
                      <a:pt x="1000" y="436"/>
                    </a:lnTo>
                    <a:lnTo>
                      <a:pt x="1029" y="436"/>
                    </a:lnTo>
                    <a:lnTo>
                      <a:pt x="1057" y="438"/>
                    </a:lnTo>
                    <a:lnTo>
                      <a:pt x="1082" y="440"/>
                    </a:lnTo>
                    <a:lnTo>
                      <a:pt x="1103" y="440"/>
                    </a:lnTo>
                    <a:lnTo>
                      <a:pt x="1121" y="440"/>
                    </a:lnTo>
                    <a:lnTo>
                      <a:pt x="753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2" name="Freeform 15"/>
              <p:cNvSpPr>
                <a:spLocks/>
              </p:cNvSpPr>
              <p:nvPr/>
            </p:nvSpPr>
            <p:spPr bwMode="auto">
              <a:xfrm>
                <a:off x="2408" y="2884"/>
                <a:ext cx="1121" cy="551"/>
              </a:xfrm>
              <a:custGeom>
                <a:avLst/>
                <a:gdLst>
                  <a:gd name="T0" fmla="*/ 753 w 1121"/>
                  <a:gd name="T1" fmla="*/ 0 h 551"/>
                  <a:gd name="T2" fmla="*/ 630 w 1121"/>
                  <a:gd name="T3" fmla="*/ 46 h 551"/>
                  <a:gd name="T4" fmla="*/ 510 w 1121"/>
                  <a:gd name="T5" fmla="*/ 90 h 551"/>
                  <a:gd name="T6" fmla="*/ 453 w 1121"/>
                  <a:gd name="T7" fmla="*/ 112 h 551"/>
                  <a:gd name="T8" fmla="*/ 398 w 1121"/>
                  <a:gd name="T9" fmla="*/ 134 h 551"/>
                  <a:gd name="T10" fmla="*/ 344 w 1121"/>
                  <a:gd name="T11" fmla="*/ 154 h 551"/>
                  <a:gd name="T12" fmla="*/ 293 w 1121"/>
                  <a:gd name="T13" fmla="*/ 176 h 551"/>
                  <a:gd name="T14" fmla="*/ 244 w 1121"/>
                  <a:gd name="T15" fmla="*/ 196 h 551"/>
                  <a:gd name="T16" fmla="*/ 199 w 1121"/>
                  <a:gd name="T17" fmla="*/ 216 h 551"/>
                  <a:gd name="T18" fmla="*/ 157 w 1121"/>
                  <a:gd name="T19" fmla="*/ 237 h 551"/>
                  <a:gd name="T20" fmla="*/ 119 w 1121"/>
                  <a:gd name="T21" fmla="*/ 257 h 551"/>
                  <a:gd name="T22" fmla="*/ 87 w 1121"/>
                  <a:gd name="T23" fmla="*/ 276 h 551"/>
                  <a:gd name="T24" fmla="*/ 59 w 1121"/>
                  <a:gd name="T25" fmla="*/ 294 h 551"/>
                  <a:gd name="T26" fmla="*/ 34 w 1121"/>
                  <a:gd name="T27" fmla="*/ 313 h 551"/>
                  <a:gd name="T28" fmla="*/ 16 w 1121"/>
                  <a:gd name="T29" fmla="*/ 330 h 551"/>
                  <a:gd name="T30" fmla="*/ 10 w 1121"/>
                  <a:gd name="T31" fmla="*/ 338 h 551"/>
                  <a:gd name="T32" fmla="*/ 5 w 1121"/>
                  <a:gd name="T33" fmla="*/ 347 h 551"/>
                  <a:gd name="T34" fmla="*/ 1 w 1121"/>
                  <a:gd name="T35" fmla="*/ 355 h 551"/>
                  <a:gd name="T36" fmla="*/ 0 w 1121"/>
                  <a:gd name="T37" fmla="*/ 365 h 551"/>
                  <a:gd name="T38" fmla="*/ 0 w 1121"/>
                  <a:gd name="T39" fmla="*/ 382 h 551"/>
                  <a:gd name="T40" fmla="*/ 6 w 1121"/>
                  <a:gd name="T41" fmla="*/ 401 h 551"/>
                  <a:gd name="T42" fmla="*/ 16 w 1121"/>
                  <a:gd name="T43" fmla="*/ 418 h 551"/>
                  <a:gd name="T44" fmla="*/ 31 w 1121"/>
                  <a:gd name="T45" fmla="*/ 435 h 551"/>
                  <a:gd name="T46" fmla="*/ 49 w 1121"/>
                  <a:gd name="T47" fmla="*/ 451 h 551"/>
                  <a:gd name="T48" fmla="*/ 70 w 1121"/>
                  <a:gd name="T49" fmla="*/ 467 h 551"/>
                  <a:gd name="T50" fmla="*/ 93 w 1121"/>
                  <a:gd name="T51" fmla="*/ 482 h 551"/>
                  <a:gd name="T52" fmla="*/ 118 w 1121"/>
                  <a:gd name="T53" fmla="*/ 495 h 551"/>
                  <a:gd name="T54" fmla="*/ 168 w 1121"/>
                  <a:gd name="T55" fmla="*/ 521 h 551"/>
                  <a:gd name="T56" fmla="*/ 195 w 1121"/>
                  <a:gd name="T57" fmla="*/ 531 h 551"/>
                  <a:gd name="T58" fmla="*/ 219 w 1121"/>
                  <a:gd name="T59" fmla="*/ 539 h 551"/>
                  <a:gd name="T60" fmla="*/ 242 w 1121"/>
                  <a:gd name="T61" fmla="*/ 544 h 551"/>
                  <a:gd name="T62" fmla="*/ 262 w 1121"/>
                  <a:gd name="T63" fmla="*/ 550 h 551"/>
                  <a:gd name="T64" fmla="*/ 281 w 1121"/>
                  <a:gd name="T65" fmla="*/ 551 h 551"/>
                  <a:gd name="T66" fmla="*/ 301 w 1121"/>
                  <a:gd name="T67" fmla="*/ 551 h 551"/>
                  <a:gd name="T68" fmla="*/ 322 w 1121"/>
                  <a:gd name="T69" fmla="*/ 548 h 551"/>
                  <a:gd name="T70" fmla="*/ 344 w 1121"/>
                  <a:gd name="T71" fmla="*/ 543 h 551"/>
                  <a:gd name="T72" fmla="*/ 365 w 1121"/>
                  <a:gd name="T73" fmla="*/ 536 h 551"/>
                  <a:gd name="T74" fmla="*/ 386 w 1121"/>
                  <a:gd name="T75" fmla="*/ 528 h 551"/>
                  <a:gd name="T76" fmla="*/ 432 w 1121"/>
                  <a:gd name="T77" fmla="*/ 509 h 551"/>
                  <a:gd name="T78" fmla="*/ 478 w 1121"/>
                  <a:gd name="T79" fmla="*/ 487 h 551"/>
                  <a:gd name="T80" fmla="*/ 527 w 1121"/>
                  <a:gd name="T81" fmla="*/ 467 h 551"/>
                  <a:gd name="T82" fmla="*/ 578 w 1121"/>
                  <a:gd name="T83" fmla="*/ 450 h 551"/>
                  <a:gd name="T84" fmla="*/ 604 w 1121"/>
                  <a:gd name="T85" fmla="*/ 445 h 551"/>
                  <a:gd name="T86" fmla="*/ 630 w 1121"/>
                  <a:gd name="T87" fmla="*/ 440 h 551"/>
                  <a:gd name="T88" fmla="*/ 658 w 1121"/>
                  <a:gd name="T89" fmla="*/ 436 h 551"/>
                  <a:gd name="T90" fmla="*/ 689 w 1121"/>
                  <a:gd name="T91" fmla="*/ 435 h 551"/>
                  <a:gd name="T92" fmla="*/ 722 w 1121"/>
                  <a:gd name="T93" fmla="*/ 433 h 551"/>
                  <a:gd name="T94" fmla="*/ 756 w 1121"/>
                  <a:gd name="T95" fmla="*/ 431 h 551"/>
                  <a:gd name="T96" fmla="*/ 826 w 1121"/>
                  <a:gd name="T97" fmla="*/ 431 h 551"/>
                  <a:gd name="T98" fmla="*/ 898 w 1121"/>
                  <a:gd name="T99" fmla="*/ 433 h 551"/>
                  <a:gd name="T100" fmla="*/ 967 w 1121"/>
                  <a:gd name="T101" fmla="*/ 435 h 551"/>
                  <a:gd name="T102" fmla="*/ 1000 w 1121"/>
                  <a:gd name="T103" fmla="*/ 436 h 551"/>
                  <a:gd name="T104" fmla="*/ 1029 w 1121"/>
                  <a:gd name="T105" fmla="*/ 436 h 551"/>
                  <a:gd name="T106" fmla="*/ 1057 w 1121"/>
                  <a:gd name="T107" fmla="*/ 438 h 551"/>
                  <a:gd name="T108" fmla="*/ 1082 w 1121"/>
                  <a:gd name="T109" fmla="*/ 440 h 551"/>
                  <a:gd name="T110" fmla="*/ 1103 w 1121"/>
                  <a:gd name="T111" fmla="*/ 440 h 551"/>
                  <a:gd name="T112" fmla="*/ 1121 w 1121"/>
                  <a:gd name="T113" fmla="*/ 440 h 551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121"/>
                  <a:gd name="T172" fmla="*/ 0 h 551"/>
                  <a:gd name="T173" fmla="*/ 1121 w 1121"/>
                  <a:gd name="T174" fmla="*/ 551 h 551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121" h="551">
                    <a:moveTo>
                      <a:pt x="753" y="0"/>
                    </a:moveTo>
                    <a:lnTo>
                      <a:pt x="630" y="46"/>
                    </a:lnTo>
                    <a:lnTo>
                      <a:pt x="510" y="90"/>
                    </a:lnTo>
                    <a:lnTo>
                      <a:pt x="453" y="112"/>
                    </a:lnTo>
                    <a:lnTo>
                      <a:pt x="398" y="134"/>
                    </a:lnTo>
                    <a:lnTo>
                      <a:pt x="344" y="154"/>
                    </a:lnTo>
                    <a:lnTo>
                      <a:pt x="293" y="176"/>
                    </a:lnTo>
                    <a:lnTo>
                      <a:pt x="244" y="196"/>
                    </a:lnTo>
                    <a:lnTo>
                      <a:pt x="199" y="216"/>
                    </a:lnTo>
                    <a:lnTo>
                      <a:pt x="157" y="237"/>
                    </a:lnTo>
                    <a:lnTo>
                      <a:pt x="119" y="257"/>
                    </a:lnTo>
                    <a:lnTo>
                      <a:pt x="87" y="276"/>
                    </a:lnTo>
                    <a:lnTo>
                      <a:pt x="59" y="294"/>
                    </a:lnTo>
                    <a:lnTo>
                      <a:pt x="34" y="313"/>
                    </a:lnTo>
                    <a:lnTo>
                      <a:pt x="16" y="330"/>
                    </a:lnTo>
                    <a:lnTo>
                      <a:pt x="10" y="338"/>
                    </a:lnTo>
                    <a:lnTo>
                      <a:pt x="5" y="347"/>
                    </a:lnTo>
                    <a:lnTo>
                      <a:pt x="1" y="355"/>
                    </a:lnTo>
                    <a:lnTo>
                      <a:pt x="0" y="365"/>
                    </a:lnTo>
                    <a:lnTo>
                      <a:pt x="0" y="382"/>
                    </a:lnTo>
                    <a:lnTo>
                      <a:pt x="6" y="401"/>
                    </a:lnTo>
                    <a:lnTo>
                      <a:pt x="16" y="418"/>
                    </a:lnTo>
                    <a:lnTo>
                      <a:pt x="31" y="435"/>
                    </a:lnTo>
                    <a:lnTo>
                      <a:pt x="49" y="451"/>
                    </a:lnTo>
                    <a:lnTo>
                      <a:pt x="70" y="467"/>
                    </a:lnTo>
                    <a:lnTo>
                      <a:pt x="93" y="482"/>
                    </a:lnTo>
                    <a:lnTo>
                      <a:pt x="118" y="495"/>
                    </a:lnTo>
                    <a:lnTo>
                      <a:pt x="168" y="521"/>
                    </a:lnTo>
                    <a:lnTo>
                      <a:pt x="195" y="531"/>
                    </a:lnTo>
                    <a:lnTo>
                      <a:pt x="219" y="539"/>
                    </a:lnTo>
                    <a:lnTo>
                      <a:pt x="242" y="544"/>
                    </a:lnTo>
                    <a:lnTo>
                      <a:pt x="262" y="550"/>
                    </a:lnTo>
                    <a:lnTo>
                      <a:pt x="281" y="551"/>
                    </a:lnTo>
                    <a:lnTo>
                      <a:pt x="301" y="551"/>
                    </a:lnTo>
                    <a:lnTo>
                      <a:pt x="322" y="548"/>
                    </a:lnTo>
                    <a:lnTo>
                      <a:pt x="344" y="543"/>
                    </a:lnTo>
                    <a:lnTo>
                      <a:pt x="365" y="536"/>
                    </a:lnTo>
                    <a:lnTo>
                      <a:pt x="386" y="528"/>
                    </a:lnTo>
                    <a:lnTo>
                      <a:pt x="432" y="509"/>
                    </a:lnTo>
                    <a:lnTo>
                      <a:pt x="478" y="487"/>
                    </a:lnTo>
                    <a:lnTo>
                      <a:pt x="527" y="467"/>
                    </a:lnTo>
                    <a:lnTo>
                      <a:pt x="578" y="450"/>
                    </a:lnTo>
                    <a:lnTo>
                      <a:pt x="604" y="445"/>
                    </a:lnTo>
                    <a:lnTo>
                      <a:pt x="630" y="440"/>
                    </a:lnTo>
                    <a:lnTo>
                      <a:pt x="658" y="436"/>
                    </a:lnTo>
                    <a:lnTo>
                      <a:pt x="689" y="435"/>
                    </a:lnTo>
                    <a:lnTo>
                      <a:pt x="722" y="433"/>
                    </a:lnTo>
                    <a:lnTo>
                      <a:pt x="756" y="431"/>
                    </a:lnTo>
                    <a:lnTo>
                      <a:pt x="826" y="431"/>
                    </a:lnTo>
                    <a:lnTo>
                      <a:pt x="898" y="433"/>
                    </a:lnTo>
                    <a:lnTo>
                      <a:pt x="967" y="435"/>
                    </a:lnTo>
                    <a:lnTo>
                      <a:pt x="1000" y="436"/>
                    </a:lnTo>
                    <a:lnTo>
                      <a:pt x="1029" y="436"/>
                    </a:lnTo>
                    <a:lnTo>
                      <a:pt x="1057" y="438"/>
                    </a:lnTo>
                    <a:lnTo>
                      <a:pt x="1082" y="440"/>
                    </a:lnTo>
                    <a:lnTo>
                      <a:pt x="1103" y="440"/>
                    </a:lnTo>
                    <a:lnTo>
                      <a:pt x="1121" y="440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169" name="Freeform 17"/>
            <p:cNvSpPr>
              <a:spLocks/>
            </p:cNvSpPr>
            <p:nvPr/>
          </p:nvSpPr>
          <p:spPr bwMode="auto">
            <a:xfrm>
              <a:off x="2092325" y="4749800"/>
              <a:ext cx="1168400" cy="873125"/>
            </a:xfrm>
            <a:custGeom>
              <a:avLst/>
              <a:gdLst>
                <a:gd name="T0" fmla="*/ 2147483646 w 736"/>
                <a:gd name="T1" fmla="*/ 0 h 550"/>
                <a:gd name="T2" fmla="*/ 0 w 736"/>
                <a:gd name="T3" fmla="*/ 2147483646 h 550"/>
                <a:gd name="T4" fmla="*/ 0 w 736"/>
                <a:gd name="T5" fmla="*/ 2147483646 h 550"/>
                <a:gd name="T6" fmla="*/ 2147483646 w 736"/>
                <a:gd name="T7" fmla="*/ 2147483646 h 550"/>
                <a:gd name="T8" fmla="*/ 2147483646 w 736"/>
                <a:gd name="T9" fmla="*/ 2147483646 h 550"/>
                <a:gd name="T10" fmla="*/ 2147483646 w 736"/>
                <a:gd name="T11" fmla="*/ 2147483646 h 550"/>
                <a:gd name="T12" fmla="*/ 2147483646 w 736"/>
                <a:gd name="T13" fmla="*/ 2147483646 h 550"/>
                <a:gd name="T14" fmla="*/ 2147483646 w 736"/>
                <a:gd name="T15" fmla="*/ 2147483646 h 550"/>
                <a:gd name="T16" fmla="*/ 2147483646 w 736"/>
                <a:gd name="T17" fmla="*/ 2147483646 h 550"/>
                <a:gd name="T18" fmla="*/ 2147483646 w 736"/>
                <a:gd name="T19" fmla="*/ 0 h 550"/>
                <a:gd name="T20" fmla="*/ 2147483646 w 736"/>
                <a:gd name="T21" fmla="*/ 0 h 5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36"/>
                <a:gd name="T34" fmla="*/ 0 h 550"/>
                <a:gd name="T35" fmla="*/ 736 w 736"/>
                <a:gd name="T36" fmla="*/ 550 h 55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36" h="550">
                  <a:moveTo>
                    <a:pt x="245" y="0"/>
                  </a:moveTo>
                  <a:lnTo>
                    <a:pt x="0" y="110"/>
                  </a:lnTo>
                  <a:lnTo>
                    <a:pt x="0" y="220"/>
                  </a:lnTo>
                  <a:lnTo>
                    <a:pt x="123" y="440"/>
                  </a:lnTo>
                  <a:lnTo>
                    <a:pt x="368" y="550"/>
                  </a:lnTo>
                  <a:lnTo>
                    <a:pt x="614" y="550"/>
                  </a:lnTo>
                  <a:lnTo>
                    <a:pt x="736" y="440"/>
                  </a:lnTo>
                  <a:lnTo>
                    <a:pt x="736" y="220"/>
                  </a:lnTo>
                  <a:lnTo>
                    <a:pt x="614" y="110"/>
                  </a:lnTo>
                  <a:lnTo>
                    <a:pt x="368" y="0"/>
                  </a:lnTo>
                  <a:lnTo>
                    <a:pt x="245" y="0"/>
                  </a:lnTo>
                  <a:close/>
                </a:path>
              </a:pathLst>
            </a:custGeom>
            <a:solidFill>
              <a:srgbClr val="C0C0C0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70" name="Freeform 18"/>
            <p:cNvSpPr>
              <a:spLocks/>
            </p:cNvSpPr>
            <p:nvPr/>
          </p:nvSpPr>
          <p:spPr bwMode="auto">
            <a:xfrm>
              <a:off x="2578100" y="4435475"/>
              <a:ext cx="146050" cy="468313"/>
            </a:xfrm>
            <a:custGeom>
              <a:avLst/>
              <a:gdLst>
                <a:gd name="T0" fmla="*/ 2147483646 w 92"/>
                <a:gd name="T1" fmla="*/ 2147483646 h 295"/>
                <a:gd name="T2" fmla="*/ 2147483646 w 92"/>
                <a:gd name="T3" fmla="*/ 0 h 295"/>
                <a:gd name="T4" fmla="*/ 0 w 92"/>
                <a:gd name="T5" fmla="*/ 2147483646 h 295"/>
                <a:gd name="T6" fmla="*/ 2147483646 w 92"/>
                <a:gd name="T7" fmla="*/ 2147483646 h 295"/>
                <a:gd name="T8" fmla="*/ 2147483646 w 92"/>
                <a:gd name="T9" fmla="*/ 2147483646 h 2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2"/>
                <a:gd name="T16" fmla="*/ 0 h 295"/>
                <a:gd name="T17" fmla="*/ 92 w 92"/>
                <a:gd name="T18" fmla="*/ 295 h 2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2" h="295">
                  <a:moveTo>
                    <a:pt x="92" y="7"/>
                  </a:moveTo>
                  <a:lnTo>
                    <a:pt x="33" y="0"/>
                  </a:lnTo>
                  <a:lnTo>
                    <a:pt x="0" y="288"/>
                  </a:lnTo>
                  <a:lnTo>
                    <a:pt x="59" y="295"/>
                  </a:lnTo>
                  <a:lnTo>
                    <a:pt x="92" y="7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1" name="Freeform 19"/>
            <p:cNvSpPr>
              <a:spLocks/>
            </p:cNvSpPr>
            <p:nvPr/>
          </p:nvSpPr>
          <p:spPr bwMode="auto">
            <a:xfrm>
              <a:off x="2973388" y="4618038"/>
              <a:ext cx="277812" cy="398462"/>
            </a:xfrm>
            <a:custGeom>
              <a:avLst/>
              <a:gdLst>
                <a:gd name="T0" fmla="*/ 2147483646 w 175"/>
                <a:gd name="T1" fmla="*/ 2147483646 h 251"/>
                <a:gd name="T2" fmla="*/ 2147483646 w 175"/>
                <a:gd name="T3" fmla="*/ 0 h 251"/>
                <a:gd name="T4" fmla="*/ 0 w 175"/>
                <a:gd name="T5" fmla="*/ 2147483646 h 251"/>
                <a:gd name="T6" fmla="*/ 2147483646 w 175"/>
                <a:gd name="T7" fmla="*/ 2147483646 h 251"/>
                <a:gd name="T8" fmla="*/ 2147483646 w 175"/>
                <a:gd name="T9" fmla="*/ 2147483646 h 2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251"/>
                <a:gd name="T17" fmla="*/ 175 w 175"/>
                <a:gd name="T18" fmla="*/ 251 h 2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251">
                  <a:moveTo>
                    <a:pt x="175" y="31"/>
                  </a:moveTo>
                  <a:lnTo>
                    <a:pt x="122" y="0"/>
                  </a:lnTo>
                  <a:lnTo>
                    <a:pt x="0" y="220"/>
                  </a:lnTo>
                  <a:lnTo>
                    <a:pt x="52" y="251"/>
                  </a:lnTo>
                  <a:lnTo>
                    <a:pt x="175" y="31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2" name="Freeform 20"/>
            <p:cNvSpPr>
              <a:spLocks/>
            </p:cNvSpPr>
            <p:nvPr/>
          </p:nvSpPr>
          <p:spPr bwMode="auto">
            <a:xfrm>
              <a:off x="2043113" y="5364163"/>
              <a:ext cx="344487" cy="398462"/>
            </a:xfrm>
            <a:custGeom>
              <a:avLst/>
              <a:gdLst>
                <a:gd name="T0" fmla="*/ 2147483646 w 217"/>
                <a:gd name="T1" fmla="*/ 2147483646 h 251"/>
                <a:gd name="T2" fmla="*/ 2147483646 w 217"/>
                <a:gd name="T3" fmla="*/ 0 h 251"/>
                <a:gd name="T4" fmla="*/ 0 w 217"/>
                <a:gd name="T5" fmla="*/ 2147483646 h 251"/>
                <a:gd name="T6" fmla="*/ 2147483646 w 217"/>
                <a:gd name="T7" fmla="*/ 2147483646 h 251"/>
                <a:gd name="T8" fmla="*/ 2147483646 w 217"/>
                <a:gd name="T9" fmla="*/ 2147483646 h 2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7"/>
                <a:gd name="T16" fmla="*/ 0 h 251"/>
                <a:gd name="T17" fmla="*/ 217 w 217"/>
                <a:gd name="T18" fmla="*/ 251 h 2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7" h="251">
                  <a:moveTo>
                    <a:pt x="217" y="39"/>
                  </a:moveTo>
                  <a:lnTo>
                    <a:pt x="172" y="0"/>
                  </a:lnTo>
                  <a:lnTo>
                    <a:pt x="0" y="212"/>
                  </a:lnTo>
                  <a:lnTo>
                    <a:pt x="46" y="251"/>
                  </a:lnTo>
                  <a:lnTo>
                    <a:pt x="217" y="39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3" name="Freeform 21"/>
            <p:cNvSpPr>
              <a:spLocks/>
            </p:cNvSpPr>
            <p:nvPr/>
          </p:nvSpPr>
          <p:spPr bwMode="auto">
            <a:xfrm>
              <a:off x="2451100" y="5537200"/>
              <a:ext cx="295275" cy="560388"/>
            </a:xfrm>
            <a:custGeom>
              <a:avLst/>
              <a:gdLst>
                <a:gd name="T0" fmla="*/ 2147483646 w 186"/>
                <a:gd name="T1" fmla="*/ 2147483646 h 353"/>
                <a:gd name="T2" fmla="*/ 2147483646 w 186"/>
                <a:gd name="T3" fmla="*/ 0 h 353"/>
                <a:gd name="T4" fmla="*/ 0 w 186"/>
                <a:gd name="T5" fmla="*/ 2147483646 h 353"/>
                <a:gd name="T6" fmla="*/ 2147483646 w 186"/>
                <a:gd name="T7" fmla="*/ 2147483646 h 353"/>
                <a:gd name="T8" fmla="*/ 2147483646 w 186"/>
                <a:gd name="T9" fmla="*/ 2147483646 h 3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6"/>
                <a:gd name="T16" fmla="*/ 0 h 353"/>
                <a:gd name="T17" fmla="*/ 186 w 186"/>
                <a:gd name="T18" fmla="*/ 353 h 3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6" h="353">
                  <a:moveTo>
                    <a:pt x="186" y="23"/>
                  </a:moveTo>
                  <a:lnTo>
                    <a:pt x="131" y="0"/>
                  </a:lnTo>
                  <a:lnTo>
                    <a:pt x="0" y="329"/>
                  </a:lnTo>
                  <a:lnTo>
                    <a:pt x="55" y="353"/>
                  </a:lnTo>
                  <a:lnTo>
                    <a:pt x="186" y="23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4" name="Freeform 22"/>
            <p:cNvSpPr>
              <a:spLocks/>
            </p:cNvSpPr>
            <p:nvPr/>
          </p:nvSpPr>
          <p:spPr bwMode="auto">
            <a:xfrm>
              <a:off x="3932238" y="4597400"/>
              <a:ext cx="242887" cy="439738"/>
            </a:xfrm>
            <a:custGeom>
              <a:avLst/>
              <a:gdLst>
                <a:gd name="T0" fmla="*/ 2147483646 w 153"/>
                <a:gd name="T1" fmla="*/ 0 h 277"/>
                <a:gd name="T2" fmla="*/ 0 w 153"/>
                <a:gd name="T3" fmla="*/ 2147483646 h 277"/>
                <a:gd name="T4" fmla="*/ 2147483646 w 153"/>
                <a:gd name="T5" fmla="*/ 2147483646 h 277"/>
                <a:gd name="T6" fmla="*/ 2147483646 w 153"/>
                <a:gd name="T7" fmla="*/ 2147483646 h 277"/>
                <a:gd name="T8" fmla="*/ 2147483646 w 153"/>
                <a:gd name="T9" fmla="*/ 0 h 2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3"/>
                <a:gd name="T16" fmla="*/ 0 h 277"/>
                <a:gd name="T17" fmla="*/ 153 w 153"/>
                <a:gd name="T18" fmla="*/ 277 h 27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3" h="277">
                  <a:moveTo>
                    <a:pt x="55" y="0"/>
                  </a:moveTo>
                  <a:lnTo>
                    <a:pt x="0" y="23"/>
                  </a:lnTo>
                  <a:lnTo>
                    <a:pt x="98" y="277"/>
                  </a:lnTo>
                  <a:lnTo>
                    <a:pt x="153" y="253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5" name="Freeform 23"/>
            <p:cNvSpPr>
              <a:spLocks/>
            </p:cNvSpPr>
            <p:nvPr/>
          </p:nvSpPr>
          <p:spPr bwMode="auto">
            <a:xfrm>
              <a:off x="4295775" y="5367338"/>
              <a:ext cx="168275" cy="360362"/>
            </a:xfrm>
            <a:custGeom>
              <a:avLst/>
              <a:gdLst>
                <a:gd name="T0" fmla="*/ 2147483646 w 106"/>
                <a:gd name="T1" fmla="*/ 0 h 227"/>
                <a:gd name="T2" fmla="*/ 0 w 106"/>
                <a:gd name="T3" fmla="*/ 2147483646 h 227"/>
                <a:gd name="T4" fmla="*/ 2147483646 w 106"/>
                <a:gd name="T5" fmla="*/ 2147483646 h 227"/>
                <a:gd name="T6" fmla="*/ 2147483646 w 106"/>
                <a:gd name="T7" fmla="*/ 2147483646 h 227"/>
                <a:gd name="T8" fmla="*/ 2147483646 w 106"/>
                <a:gd name="T9" fmla="*/ 0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6"/>
                <a:gd name="T16" fmla="*/ 0 h 227"/>
                <a:gd name="T17" fmla="*/ 106 w 106"/>
                <a:gd name="T18" fmla="*/ 227 h 2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6" h="227">
                  <a:moveTo>
                    <a:pt x="57" y="0"/>
                  </a:moveTo>
                  <a:lnTo>
                    <a:pt x="0" y="15"/>
                  </a:lnTo>
                  <a:lnTo>
                    <a:pt x="49" y="227"/>
                  </a:lnTo>
                  <a:lnTo>
                    <a:pt x="106" y="21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6" name="Freeform 24"/>
            <p:cNvSpPr>
              <a:spLocks/>
            </p:cNvSpPr>
            <p:nvPr/>
          </p:nvSpPr>
          <p:spPr bwMode="auto">
            <a:xfrm>
              <a:off x="3201988" y="5118100"/>
              <a:ext cx="755650" cy="230188"/>
            </a:xfrm>
            <a:custGeom>
              <a:avLst/>
              <a:gdLst>
                <a:gd name="T0" fmla="*/ 0 w 476"/>
                <a:gd name="T1" fmla="*/ 2147483646 h 145"/>
                <a:gd name="T2" fmla="*/ 2147483646 w 476"/>
                <a:gd name="T3" fmla="*/ 2147483646 h 145"/>
                <a:gd name="T4" fmla="*/ 2147483646 w 476"/>
                <a:gd name="T5" fmla="*/ 2147483646 h 145"/>
                <a:gd name="T6" fmla="*/ 2147483646 w 476"/>
                <a:gd name="T7" fmla="*/ 0 h 145"/>
                <a:gd name="T8" fmla="*/ 0 w 476"/>
                <a:gd name="T9" fmla="*/ 2147483646 h 1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6"/>
                <a:gd name="T16" fmla="*/ 0 h 145"/>
                <a:gd name="T17" fmla="*/ 476 w 476"/>
                <a:gd name="T18" fmla="*/ 145 h 1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6" h="145">
                  <a:moveTo>
                    <a:pt x="0" y="84"/>
                  </a:moveTo>
                  <a:lnTo>
                    <a:pt x="10" y="145"/>
                  </a:lnTo>
                  <a:lnTo>
                    <a:pt x="476" y="61"/>
                  </a:lnTo>
                  <a:lnTo>
                    <a:pt x="466" y="0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7" name="Rectangle 26"/>
            <p:cNvSpPr>
              <a:spLocks noChangeArrowheads="1"/>
            </p:cNvSpPr>
            <p:nvPr/>
          </p:nvSpPr>
          <p:spPr bwMode="auto">
            <a:xfrm>
              <a:off x="2635250" y="5060950"/>
              <a:ext cx="176330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1900" b="1">
                  <a:solidFill>
                    <a:srgbClr val="000000"/>
                  </a:solidFill>
                  <a:latin typeface="Times New Roman" panose="02020603050405020304" pitchFamily="18" charset="0"/>
                </a:rPr>
                <a:t>C</a:t>
              </a:r>
              <a:endParaRPr kumimoji="1"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6178" name="Rectangle 29"/>
            <p:cNvSpPr>
              <a:spLocks noChangeArrowheads="1"/>
            </p:cNvSpPr>
            <p:nvPr/>
          </p:nvSpPr>
          <p:spPr bwMode="auto">
            <a:xfrm>
              <a:off x="4403725" y="4924425"/>
              <a:ext cx="176330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1900" b="1">
                  <a:solidFill>
                    <a:srgbClr val="000000"/>
                  </a:solidFill>
                  <a:latin typeface="Times New Roman" panose="02020603050405020304" pitchFamily="18" charset="0"/>
                </a:rPr>
                <a:t>D</a:t>
              </a:r>
              <a:endParaRPr kumimoji="1"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6179" name="Rectangle 32"/>
            <p:cNvSpPr>
              <a:spLocks noChangeArrowheads="1"/>
            </p:cNvSpPr>
            <p:nvPr/>
          </p:nvSpPr>
          <p:spPr bwMode="auto">
            <a:xfrm>
              <a:off x="3182938" y="4164013"/>
              <a:ext cx="176330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1900" b="1">
                  <a:solidFill>
                    <a:srgbClr val="000000"/>
                  </a:solidFill>
                  <a:latin typeface="Times New Roman" panose="02020603050405020304" pitchFamily="18" charset="0"/>
                </a:rPr>
                <a:t>A</a:t>
              </a:r>
              <a:endParaRPr kumimoji="1"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6180" name="Rectangle 35"/>
            <p:cNvSpPr>
              <a:spLocks noChangeArrowheads="1"/>
            </p:cNvSpPr>
            <p:nvPr/>
          </p:nvSpPr>
          <p:spPr bwMode="auto">
            <a:xfrm>
              <a:off x="4002088" y="6015038"/>
              <a:ext cx="161904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1900" b="1">
                  <a:solidFill>
                    <a:srgbClr val="000000"/>
                  </a:solidFill>
                  <a:latin typeface="Times New Roman" panose="02020603050405020304" pitchFamily="18" charset="0"/>
                </a:rPr>
                <a:t>B</a:t>
              </a:r>
              <a:endParaRPr kumimoji="1" lang="en-US" altLang="zh-CN" sz="2400" b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6149" name="组合 23"/>
          <p:cNvGrpSpPr>
            <a:grpSpLocks/>
          </p:cNvGrpSpPr>
          <p:nvPr/>
        </p:nvGrpSpPr>
        <p:grpSpPr bwMode="auto">
          <a:xfrm>
            <a:off x="5724525" y="3716338"/>
            <a:ext cx="2268538" cy="2241550"/>
            <a:chOff x="6092825" y="4216400"/>
            <a:chExt cx="2268538" cy="2240251"/>
          </a:xfrm>
        </p:grpSpPr>
        <p:sp>
          <p:nvSpPr>
            <p:cNvPr id="6150" name="Freeform 11"/>
            <p:cNvSpPr>
              <a:spLocks/>
            </p:cNvSpPr>
            <p:nvPr/>
          </p:nvSpPr>
          <p:spPr bwMode="auto">
            <a:xfrm>
              <a:off x="6269038" y="5300663"/>
              <a:ext cx="174625" cy="765175"/>
            </a:xfrm>
            <a:custGeom>
              <a:avLst/>
              <a:gdLst>
                <a:gd name="T0" fmla="*/ 2147483646 w 110"/>
                <a:gd name="T1" fmla="*/ 0 h 482"/>
                <a:gd name="T2" fmla="*/ 2147483646 w 110"/>
                <a:gd name="T3" fmla="*/ 2147483646 h 482"/>
                <a:gd name="T4" fmla="*/ 2147483646 w 110"/>
                <a:gd name="T5" fmla="*/ 2147483646 h 482"/>
                <a:gd name="T6" fmla="*/ 2147483646 w 110"/>
                <a:gd name="T7" fmla="*/ 2147483646 h 482"/>
                <a:gd name="T8" fmla="*/ 2147483646 w 110"/>
                <a:gd name="T9" fmla="*/ 2147483646 h 482"/>
                <a:gd name="T10" fmla="*/ 2147483646 w 110"/>
                <a:gd name="T11" fmla="*/ 2147483646 h 482"/>
                <a:gd name="T12" fmla="*/ 2147483646 w 110"/>
                <a:gd name="T13" fmla="*/ 2147483646 h 482"/>
                <a:gd name="T14" fmla="*/ 2147483646 w 110"/>
                <a:gd name="T15" fmla="*/ 2147483646 h 482"/>
                <a:gd name="T16" fmla="*/ 2147483646 w 110"/>
                <a:gd name="T17" fmla="*/ 2147483646 h 482"/>
                <a:gd name="T18" fmla="*/ 2147483646 w 110"/>
                <a:gd name="T19" fmla="*/ 2147483646 h 482"/>
                <a:gd name="T20" fmla="*/ 0 w 110"/>
                <a:gd name="T21" fmla="*/ 2147483646 h 482"/>
                <a:gd name="T22" fmla="*/ 2147483646 w 110"/>
                <a:gd name="T23" fmla="*/ 2147483646 h 482"/>
                <a:gd name="T24" fmla="*/ 2147483646 w 110"/>
                <a:gd name="T25" fmla="*/ 2147483646 h 482"/>
                <a:gd name="T26" fmla="*/ 2147483646 w 110"/>
                <a:gd name="T27" fmla="*/ 2147483646 h 482"/>
                <a:gd name="T28" fmla="*/ 2147483646 w 110"/>
                <a:gd name="T29" fmla="*/ 2147483646 h 482"/>
                <a:gd name="T30" fmla="*/ 2147483646 w 110"/>
                <a:gd name="T31" fmla="*/ 2147483646 h 482"/>
                <a:gd name="T32" fmla="*/ 2147483646 w 110"/>
                <a:gd name="T33" fmla="*/ 2147483646 h 482"/>
                <a:gd name="T34" fmla="*/ 2147483646 w 110"/>
                <a:gd name="T35" fmla="*/ 2147483646 h 482"/>
                <a:gd name="T36" fmla="*/ 2147483646 w 110"/>
                <a:gd name="T37" fmla="*/ 2147483646 h 482"/>
                <a:gd name="T38" fmla="*/ 2147483646 w 110"/>
                <a:gd name="T39" fmla="*/ 2147483646 h 482"/>
                <a:gd name="T40" fmla="*/ 2147483646 w 110"/>
                <a:gd name="T41" fmla="*/ 2147483646 h 48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0"/>
                <a:gd name="T64" fmla="*/ 0 h 482"/>
                <a:gd name="T65" fmla="*/ 110 w 110"/>
                <a:gd name="T66" fmla="*/ 482 h 48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0" h="482">
                  <a:moveTo>
                    <a:pt x="110" y="0"/>
                  </a:moveTo>
                  <a:lnTo>
                    <a:pt x="102" y="13"/>
                  </a:lnTo>
                  <a:lnTo>
                    <a:pt x="90" y="32"/>
                  </a:lnTo>
                  <a:lnTo>
                    <a:pt x="76" y="54"/>
                  </a:lnTo>
                  <a:lnTo>
                    <a:pt x="61" y="79"/>
                  </a:lnTo>
                  <a:lnTo>
                    <a:pt x="46" y="105"/>
                  </a:lnTo>
                  <a:lnTo>
                    <a:pt x="32" y="130"/>
                  </a:lnTo>
                  <a:lnTo>
                    <a:pt x="20" y="155"/>
                  </a:lnTo>
                  <a:lnTo>
                    <a:pt x="12" y="177"/>
                  </a:lnTo>
                  <a:lnTo>
                    <a:pt x="2" y="220"/>
                  </a:lnTo>
                  <a:lnTo>
                    <a:pt x="0" y="260"/>
                  </a:lnTo>
                  <a:lnTo>
                    <a:pt x="2" y="299"/>
                  </a:lnTo>
                  <a:lnTo>
                    <a:pt x="12" y="338"/>
                  </a:lnTo>
                  <a:lnTo>
                    <a:pt x="20" y="358"/>
                  </a:lnTo>
                  <a:lnTo>
                    <a:pt x="32" y="377"/>
                  </a:lnTo>
                  <a:lnTo>
                    <a:pt x="45" y="397"/>
                  </a:lnTo>
                  <a:lnTo>
                    <a:pt x="59" y="418"/>
                  </a:lnTo>
                  <a:lnTo>
                    <a:pt x="74" y="436"/>
                  </a:lnTo>
                  <a:lnTo>
                    <a:pt x="89" y="453"/>
                  </a:lnTo>
                  <a:lnTo>
                    <a:pt x="100" y="468"/>
                  </a:lnTo>
                  <a:lnTo>
                    <a:pt x="110" y="482"/>
                  </a:lnTo>
                </a:path>
              </a:pathLst>
            </a:cu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1" name="Oval 37"/>
            <p:cNvSpPr>
              <a:spLocks noChangeArrowheads="1"/>
            </p:cNvSpPr>
            <p:nvPr/>
          </p:nvSpPr>
          <p:spPr bwMode="auto">
            <a:xfrm>
              <a:off x="6405563" y="4414838"/>
              <a:ext cx="123825" cy="128587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52" name="Oval 38"/>
            <p:cNvSpPr>
              <a:spLocks noChangeArrowheads="1"/>
            </p:cNvSpPr>
            <p:nvPr/>
          </p:nvSpPr>
          <p:spPr bwMode="auto">
            <a:xfrm>
              <a:off x="6405563" y="5227638"/>
              <a:ext cx="123825" cy="128587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53" name="Oval 39"/>
            <p:cNvSpPr>
              <a:spLocks noChangeArrowheads="1"/>
            </p:cNvSpPr>
            <p:nvPr/>
          </p:nvSpPr>
          <p:spPr bwMode="auto">
            <a:xfrm>
              <a:off x="6405563" y="6038850"/>
              <a:ext cx="123825" cy="128588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54" name="Oval 40"/>
            <p:cNvSpPr>
              <a:spLocks noChangeArrowheads="1"/>
            </p:cNvSpPr>
            <p:nvPr/>
          </p:nvSpPr>
          <p:spPr bwMode="auto">
            <a:xfrm>
              <a:off x="8235950" y="5227638"/>
              <a:ext cx="125413" cy="128587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55" name="Line 41"/>
            <p:cNvSpPr>
              <a:spLocks noChangeShapeType="1"/>
            </p:cNvSpPr>
            <p:nvPr/>
          </p:nvSpPr>
          <p:spPr bwMode="auto">
            <a:xfrm>
              <a:off x="6521450" y="4495800"/>
              <a:ext cx="1741488" cy="77787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6" name="Line 42"/>
            <p:cNvSpPr>
              <a:spLocks noChangeShapeType="1"/>
            </p:cNvSpPr>
            <p:nvPr/>
          </p:nvSpPr>
          <p:spPr bwMode="auto">
            <a:xfrm>
              <a:off x="6547597" y="5300663"/>
              <a:ext cx="1728788" cy="158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7" name="Line 43"/>
            <p:cNvSpPr>
              <a:spLocks noChangeShapeType="1"/>
            </p:cNvSpPr>
            <p:nvPr/>
          </p:nvSpPr>
          <p:spPr bwMode="auto">
            <a:xfrm flipV="1">
              <a:off x="6534150" y="5327650"/>
              <a:ext cx="1714500" cy="76517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8" name="Freeform 44"/>
            <p:cNvSpPr>
              <a:spLocks/>
            </p:cNvSpPr>
            <p:nvPr/>
          </p:nvSpPr>
          <p:spPr bwMode="auto">
            <a:xfrm>
              <a:off x="6243638" y="4508500"/>
              <a:ext cx="174625" cy="765175"/>
            </a:xfrm>
            <a:custGeom>
              <a:avLst/>
              <a:gdLst>
                <a:gd name="T0" fmla="*/ 2147483646 w 110"/>
                <a:gd name="T1" fmla="*/ 0 h 482"/>
                <a:gd name="T2" fmla="*/ 2147483646 w 110"/>
                <a:gd name="T3" fmla="*/ 2147483646 h 482"/>
                <a:gd name="T4" fmla="*/ 2147483646 w 110"/>
                <a:gd name="T5" fmla="*/ 2147483646 h 482"/>
                <a:gd name="T6" fmla="*/ 2147483646 w 110"/>
                <a:gd name="T7" fmla="*/ 2147483646 h 482"/>
                <a:gd name="T8" fmla="*/ 2147483646 w 110"/>
                <a:gd name="T9" fmla="*/ 2147483646 h 482"/>
                <a:gd name="T10" fmla="*/ 2147483646 w 110"/>
                <a:gd name="T11" fmla="*/ 2147483646 h 482"/>
                <a:gd name="T12" fmla="*/ 2147483646 w 110"/>
                <a:gd name="T13" fmla="*/ 2147483646 h 482"/>
                <a:gd name="T14" fmla="*/ 2147483646 w 110"/>
                <a:gd name="T15" fmla="*/ 2147483646 h 482"/>
                <a:gd name="T16" fmla="*/ 2147483646 w 110"/>
                <a:gd name="T17" fmla="*/ 2147483646 h 482"/>
                <a:gd name="T18" fmla="*/ 2147483646 w 110"/>
                <a:gd name="T19" fmla="*/ 2147483646 h 482"/>
                <a:gd name="T20" fmla="*/ 0 w 110"/>
                <a:gd name="T21" fmla="*/ 2147483646 h 482"/>
                <a:gd name="T22" fmla="*/ 2147483646 w 110"/>
                <a:gd name="T23" fmla="*/ 2147483646 h 482"/>
                <a:gd name="T24" fmla="*/ 2147483646 w 110"/>
                <a:gd name="T25" fmla="*/ 2147483646 h 482"/>
                <a:gd name="T26" fmla="*/ 2147483646 w 110"/>
                <a:gd name="T27" fmla="*/ 2147483646 h 482"/>
                <a:gd name="T28" fmla="*/ 2147483646 w 110"/>
                <a:gd name="T29" fmla="*/ 2147483646 h 482"/>
                <a:gd name="T30" fmla="*/ 2147483646 w 110"/>
                <a:gd name="T31" fmla="*/ 2147483646 h 482"/>
                <a:gd name="T32" fmla="*/ 2147483646 w 110"/>
                <a:gd name="T33" fmla="*/ 2147483646 h 482"/>
                <a:gd name="T34" fmla="*/ 2147483646 w 110"/>
                <a:gd name="T35" fmla="*/ 2147483646 h 482"/>
                <a:gd name="T36" fmla="*/ 2147483646 w 110"/>
                <a:gd name="T37" fmla="*/ 2147483646 h 482"/>
                <a:gd name="T38" fmla="*/ 2147483646 w 110"/>
                <a:gd name="T39" fmla="*/ 2147483646 h 482"/>
                <a:gd name="T40" fmla="*/ 2147483646 w 110"/>
                <a:gd name="T41" fmla="*/ 2147483646 h 48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0"/>
                <a:gd name="T64" fmla="*/ 0 h 482"/>
                <a:gd name="T65" fmla="*/ 110 w 110"/>
                <a:gd name="T66" fmla="*/ 482 h 48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0" h="482">
                  <a:moveTo>
                    <a:pt x="110" y="0"/>
                  </a:moveTo>
                  <a:lnTo>
                    <a:pt x="102" y="13"/>
                  </a:lnTo>
                  <a:lnTo>
                    <a:pt x="90" y="32"/>
                  </a:lnTo>
                  <a:lnTo>
                    <a:pt x="75" y="54"/>
                  </a:lnTo>
                  <a:lnTo>
                    <a:pt x="61" y="79"/>
                  </a:lnTo>
                  <a:lnTo>
                    <a:pt x="46" y="105"/>
                  </a:lnTo>
                  <a:lnTo>
                    <a:pt x="31" y="130"/>
                  </a:lnTo>
                  <a:lnTo>
                    <a:pt x="20" y="156"/>
                  </a:lnTo>
                  <a:lnTo>
                    <a:pt x="12" y="178"/>
                  </a:lnTo>
                  <a:lnTo>
                    <a:pt x="2" y="220"/>
                  </a:lnTo>
                  <a:lnTo>
                    <a:pt x="0" y="260"/>
                  </a:lnTo>
                  <a:lnTo>
                    <a:pt x="2" y="299"/>
                  </a:lnTo>
                  <a:lnTo>
                    <a:pt x="12" y="338"/>
                  </a:lnTo>
                  <a:lnTo>
                    <a:pt x="20" y="358"/>
                  </a:lnTo>
                  <a:lnTo>
                    <a:pt x="31" y="377"/>
                  </a:lnTo>
                  <a:lnTo>
                    <a:pt x="44" y="397"/>
                  </a:lnTo>
                  <a:lnTo>
                    <a:pt x="59" y="418"/>
                  </a:lnTo>
                  <a:lnTo>
                    <a:pt x="74" y="436"/>
                  </a:lnTo>
                  <a:lnTo>
                    <a:pt x="88" y="453"/>
                  </a:lnTo>
                  <a:lnTo>
                    <a:pt x="100" y="468"/>
                  </a:lnTo>
                  <a:lnTo>
                    <a:pt x="110" y="482"/>
                  </a:lnTo>
                </a:path>
              </a:pathLst>
            </a:cu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9" name="Freeform 45"/>
            <p:cNvSpPr>
              <a:spLocks/>
            </p:cNvSpPr>
            <p:nvPr/>
          </p:nvSpPr>
          <p:spPr bwMode="auto">
            <a:xfrm>
              <a:off x="6508750" y="4521200"/>
              <a:ext cx="176213" cy="765175"/>
            </a:xfrm>
            <a:custGeom>
              <a:avLst/>
              <a:gdLst>
                <a:gd name="T0" fmla="*/ 0 w 111"/>
                <a:gd name="T1" fmla="*/ 0 h 482"/>
                <a:gd name="T2" fmla="*/ 2147483646 w 111"/>
                <a:gd name="T3" fmla="*/ 2147483646 h 482"/>
                <a:gd name="T4" fmla="*/ 2147483646 w 111"/>
                <a:gd name="T5" fmla="*/ 2147483646 h 482"/>
                <a:gd name="T6" fmla="*/ 2147483646 w 111"/>
                <a:gd name="T7" fmla="*/ 2147483646 h 482"/>
                <a:gd name="T8" fmla="*/ 2147483646 w 111"/>
                <a:gd name="T9" fmla="*/ 2147483646 h 482"/>
                <a:gd name="T10" fmla="*/ 2147483646 w 111"/>
                <a:gd name="T11" fmla="*/ 2147483646 h 482"/>
                <a:gd name="T12" fmla="*/ 2147483646 w 111"/>
                <a:gd name="T13" fmla="*/ 2147483646 h 482"/>
                <a:gd name="T14" fmla="*/ 2147483646 w 111"/>
                <a:gd name="T15" fmla="*/ 2147483646 h 482"/>
                <a:gd name="T16" fmla="*/ 2147483646 w 111"/>
                <a:gd name="T17" fmla="*/ 2147483646 h 482"/>
                <a:gd name="T18" fmla="*/ 2147483646 w 111"/>
                <a:gd name="T19" fmla="*/ 2147483646 h 482"/>
                <a:gd name="T20" fmla="*/ 2147483646 w 111"/>
                <a:gd name="T21" fmla="*/ 2147483646 h 482"/>
                <a:gd name="T22" fmla="*/ 2147483646 w 111"/>
                <a:gd name="T23" fmla="*/ 2147483646 h 482"/>
                <a:gd name="T24" fmla="*/ 2147483646 w 111"/>
                <a:gd name="T25" fmla="*/ 2147483646 h 482"/>
                <a:gd name="T26" fmla="*/ 2147483646 w 111"/>
                <a:gd name="T27" fmla="*/ 2147483646 h 482"/>
                <a:gd name="T28" fmla="*/ 2147483646 w 111"/>
                <a:gd name="T29" fmla="*/ 2147483646 h 482"/>
                <a:gd name="T30" fmla="*/ 2147483646 w 111"/>
                <a:gd name="T31" fmla="*/ 2147483646 h 482"/>
                <a:gd name="T32" fmla="*/ 2147483646 w 111"/>
                <a:gd name="T33" fmla="*/ 2147483646 h 482"/>
                <a:gd name="T34" fmla="*/ 2147483646 w 111"/>
                <a:gd name="T35" fmla="*/ 2147483646 h 482"/>
                <a:gd name="T36" fmla="*/ 2147483646 w 111"/>
                <a:gd name="T37" fmla="*/ 2147483646 h 482"/>
                <a:gd name="T38" fmla="*/ 2147483646 w 111"/>
                <a:gd name="T39" fmla="*/ 2147483646 h 482"/>
                <a:gd name="T40" fmla="*/ 0 w 111"/>
                <a:gd name="T41" fmla="*/ 2147483646 h 48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1"/>
                <a:gd name="T64" fmla="*/ 0 h 482"/>
                <a:gd name="T65" fmla="*/ 111 w 111"/>
                <a:gd name="T66" fmla="*/ 482 h 48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1" h="482">
                  <a:moveTo>
                    <a:pt x="0" y="0"/>
                  </a:moveTo>
                  <a:lnTo>
                    <a:pt x="8" y="14"/>
                  </a:lnTo>
                  <a:lnTo>
                    <a:pt x="20" y="33"/>
                  </a:lnTo>
                  <a:lnTo>
                    <a:pt x="34" y="55"/>
                  </a:lnTo>
                  <a:lnTo>
                    <a:pt x="49" y="80"/>
                  </a:lnTo>
                  <a:lnTo>
                    <a:pt x="64" y="105"/>
                  </a:lnTo>
                  <a:lnTo>
                    <a:pt x="79" y="131"/>
                  </a:lnTo>
                  <a:lnTo>
                    <a:pt x="90" y="156"/>
                  </a:lnTo>
                  <a:lnTo>
                    <a:pt x="98" y="178"/>
                  </a:lnTo>
                  <a:lnTo>
                    <a:pt x="108" y="220"/>
                  </a:lnTo>
                  <a:lnTo>
                    <a:pt x="111" y="261"/>
                  </a:lnTo>
                  <a:lnTo>
                    <a:pt x="108" y="300"/>
                  </a:lnTo>
                  <a:lnTo>
                    <a:pt x="98" y="339"/>
                  </a:lnTo>
                  <a:lnTo>
                    <a:pt x="90" y="359"/>
                  </a:lnTo>
                  <a:lnTo>
                    <a:pt x="79" y="378"/>
                  </a:lnTo>
                  <a:lnTo>
                    <a:pt x="65" y="398"/>
                  </a:lnTo>
                  <a:lnTo>
                    <a:pt x="51" y="418"/>
                  </a:lnTo>
                  <a:lnTo>
                    <a:pt x="36" y="437"/>
                  </a:lnTo>
                  <a:lnTo>
                    <a:pt x="21" y="454"/>
                  </a:lnTo>
                  <a:lnTo>
                    <a:pt x="10" y="469"/>
                  </a:lnTo>
                  <a:lnTo>
                    <a:pt x="0" y="482"/>
                  </a:lnTo>
                </a:path>
              </a:pathLst>
            </a:cu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Freeform 46"/>
            <p:cNvSpPr>
              <a:spLocks/>
            </p:cNvSpPr>
            <p:nvPr/>
          </p:nvSpPr>
          <p:spPr bwMode="auto">
            <a:xfrm>
              <a:off x="6521450" y="5313363"/>
              <a:ext cx="176213" cy="765175"/>
            </a:xfrm>
            <a:custGeom>
              <a:avLst/>
              <a:gdLst>
                <a:gd name="T0" fmla="*/ 0 w 111"/>
                <a:gd name="T1" fmla="*/ 0 h 482"/>
                <a:gd name="T2" fmla="*/ 2147483646 w 111"/>
                <a:gd name="T3" fmla="*/ 2147483646 h 482"/>
                <a:gd name="T4" fmla="*/ 2147483646 w 111"/>
                <a:gd name="T5" fmla="*/ 2147483646 h 482"/>
                <a:gd name="T6" fmla="*/ 2147483646 w 111"/>
                <a:gd name="T7" fmla="*/ 2147483646 h 482"/>
                <a:gd name="T8" fmla="*/ 2147483646 w 111"/>
                <a:gd name="T9" fmla="*/ 2147483646 h 482"/>
                <a:gd name="T10" fmla="*/ 2147483646 w 111"/>
                <a:gd name="T11" fmla="*/ 2147483646 h 482"/>
                <a:gd name="T12" fmla="*/ 2147483646 w 111"/>
                <a:gd name="T13" fmla="*/ 2147483646 h 482"/>
                <a:gd name="T14" fmla="*/ 2147483646 w 111"/>
                <a:gd name="T15" fmla="*/ 2147483646 h 482"/>
                <a:gd name="T16" fmla="*/ 2147483646 w 111"/>
                <a:gd name="T17" fmla="*/ 2147483646 h 482"/>
                <a:gd name="T18" fmla="*/ 2147483646 w 111"/>
                <a:gd name="T19" fmla="*/ 2147483646 h 482"/>
                <a:gd name="T20" fmla="*/ 2147483646 w 111"/>
                <a:gd name="T21" fmla="*/ 2147483646 h 482"/>
                <a:gd name="T22" fmla="*/ 2147483646 w 111"/>
                <a:gd name="T23" fmla="*/ 2147483646 h 482"/>
                <a:gd name="T24" fmla="*/ 2147483646 w 111"/>
                <a:gd name="T25" fmla="*/ 2147483646 h 482"/>
                <a:gd name="T26" fmla="*/ 2147483646 w 111"/>
                <a:gd name="T27" fmla="*/ 2147483646 h 482"/>
                <a:gd name="T28" fmla="*/ 2147483646 w 111"/>
                <a:gd name="T29" fmla="*/ 2147483646 h 482"/>
                <a:gd name="T30" fmla="*/ 2147483646 w 111"/>
                <a:gd name="T31" fmla="*/ 2147483646 h 482"/>
                <a:gd name="T32" fmla="*/ 2147483646 w 111"/>
                <a:gd name="T33" fmla="*/ 2147483646 h 482"/>
                <a:gd name="T34" fmla="*/ 2147483646 w 111"/>
                <a:gd name="T35" fmla="*/ 2147483646 h 482"/>
                <a:gd name="T36" fmla="*/ 2147483646 w 111"/>
                <a:gd name="T37" fmla="*/ 2147483646 h 482"/>
                <a:gd name="T38" fmla="*/ 2147483646 w 111"/>
                <a:gd name="T39" fmla="*/ 2147483646 h 482"/>
                <a:gd name="T40" fmla="*/ 0 w 111"/>
                <a:gd name="T41" fmla="*/ 2147483646 h 48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1"/>
                <a:gd name="T64" fmla="*/ 0 h 482"/>
                <a:gd name="T65" fmla="*/ 111 w 111"/>
                <a:gd name="T66" fmla="*/ 482 h 48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1" h="482">
                  <a:moveTo>
                    <a:pt x="0" y="0"/>
                  </a:moveTo>
                  <a:lnTo>
                    <a:pt x="8" y="14"/>
                  </a:lnTo>
                  <a:lnTo>
                    <a:pt x="20" y="32"/>
                  </a:lnTo>
                  <a:lnTo>
                    <a:pt x="35" y="54"/>
                  </a:lnTo>
                  <a:lnTo>
                    <a:pt x="49" y="80"/>
                  </a:lnTo>
                  <a:lnTo>
                    <a:pt x="64" y="105"/>
                  </a:lnTo>
                  <a:lnTo>
                    <a:pt x="79" y="131"/>
                  </a:lnTo>
                  <a:lnTo>
                    <a:pt x="90" y="156"/>
                  </a:lnTo>
                  <a:lnTo>
                    <a:pt x="98" y="178"/>
                  </a:lnTo>
                  <a:lnTo>
                    <a:pt x="108" y="220"/>
                  </a:lnTo>
                  <a:lnTo>
                    <a:pt x="111" y="261"/>
                  </a:lnTo>
                  <a:lnTo>
                    <a:pt x="108" y="300"/>
                  </a:lnTo>
                  <a:lnTo>
                    <a:pt x="98" y="339"/>
                  </a:lnTo>
                  <a:lnTo>
                    <a:pt x="90" y="359"/>
                  </a:lnTo>
                  <a:lnTo>
                    <a:pt x="79" y="377"/>
                  </a:lnTo>
                  <a:lnTo>
                    <a:pt x="66" y="398"/>
                  </a:lnTo>
                  <a:lnTo>
                    <a:pt x="51" y="418"/>
                  </a:lnTo>
                  <a:lnTo>
                    <a:pt x="36" y="437"/>
                  </a:lnTo>
                  <a:lnTo>
                    <a:pt x="21" y="454"/>
                  </a:lnTo>
                  <a:lnTo>
                    <a:pt x="10" y="469"/>
                  </a:lnTo>
                  <a:lnTo>
                    <a:pt x="0" y="482"/>
                  </a:lnTo>
                </a:path>
              </a:pathLst>
            </a:cu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61" name="Rectangle 48"/>
            <p:cNvSpPr>
              <a:spLocks noChangeArrowheads="1"/>
            </p:cNvSpPr>
            <p:nvPr/>
          </p:nvSpPr>
          <p:spPr bwMode="auto">
            <a:xfrm>
              <a:off x="6145213" y="4216400"/>
              <a:ext cx="176330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1900" b="1">
                  <a:solidFill>
                    <a:srgbClr val="000000"/>
                  </a:solidFill>
                  <a:latin typeface="Times New Roman" panose="02020603050405020304" pitchFamily="18" charset="0"/>
                </a:rPr>
                <a:t>A</a:t>
              </a:r>
              <a:endParaRPr kumimoji="1"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6162" name="Rectangle 51"/>
            <p:cNvSpPr>
              <a:spLocks noChangeArrowheads="1"/>
            </p:cNvSpPr>
            <p:nvPr/>
          </p:nvSpPr>
          <p:spPr bwMode="auto">
            <a:xfrm>
              <a:off x="6092825" y="5199063"/>
              <a:ext cx="176330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1900" b="1">
                  <a:solidFill>
                    <a:srgbClr val="000000"/>
                  </a:solidFill>
                  <a:latin typeface="Times New Roman" panose="02020603050405020304" pitchFamily="18" charset="0"/>
                </a:rPr>
                <a:t>C</a:t>
              </a:r>
              <a:endParaRPr kumimoji="1"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6163" name="Rectangle 54"/>
            <p:cNvSpPr>
              <a:spLocks noChangeArrowheads="1"/>
            </p:cNvSpPr>
            <p:nvPr/>
          </p:nvSpPr>
          <p:spPr bwMode="auto">
            <a:xfrm>
              <a:off x="6223000" y="6164263"/>
              <a:ext cx="161904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1900" b="1">
                  <a:solidFill>
                    <a:srgbClr val="000000"/>
                  </a:solidFill>
                  <a:latin typeface="Times New Roman" panose="02020603050405020304" pitchFamily="18" charset="0"/>
                </a:rPr>
                <a:t>B</a:t>
              </a:r>
              <a:endParaRPr kumimoji="1"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6164" name="Rectangle 57"/>
            <p:cNvSpPr>
              <a:spLocks noChangeArrowheads="1"/>
            </p:cNvSpPr>
            <p:nvPr/>
          </p:nvSpPr>
          <p:spPr bwMode="auto">
            <a:xfrm>
              <a:off x="8120063" y="4954588"/>
              <a:ext cx="176330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1900" b="1">
                  <a:solidFill>
                    <a:srgbClr val="000000"/>
                  </a:solidFill>
                  <a:latin typeface="Times New Roman" panose="02020603050405020304" pitchFamily="18" charset="0"/>
                </a:rPr>
                <a:t>D</a:t>
              </a:r>
              <a:endParaRPr kumimoji="1" lang="en-US" altLang="zh-CN" sz="2400" b="1">
                <a:latin typeface="Times New Roman" panose="02020603050405020304" pitchFamily="18" charset="0"/>
              </a:endParaRPr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19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26109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8254" y="1700808"/>
            <a:ext cx="8187794" cy="4159250"/>
          </a:xfrm>
        </p:spPr>
        <p:txBody>
          <a:bodyPr>
            <a:normAutofit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：布尔代数</a:t>
            </a:r>
            <a:endParaRPr lang="en-US" altLang="zh-CN" sz="3200" b="1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solidFill>
                  <a:srgbClr val="2E2E99"/>
                </a:solidFill>
              </a:rPr>
              <a:t>满足结合、分配、同一、交换、补律；有补分配格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：有限布尔代数表示定理</a:t>
            </a:r>
            <a:endParaRPr lang="en-US" altLang="zh-CN" sz="3200" b="1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solidFill>
                  <a:srgbClr val="2E2E99"/>
                </a:solidFill>
              </a:rPr>
              <a:t>任意布尔代数同构于其</a:t>
            </a:r>
            <a:r>
              <a:rPr lang="zh-CN" altLang="en-US" sz="2400" dirty="0">
                <a:solidFill>
                  <a:srgbClr val="2E2E99"/>
                </a:solidFill>
                <a:latin typeface="Times New Roman" charset="0"/>
              </a:rPr>
              <a:t>原子构成集合的幂集代数系统</a:t>
            </a:r>
            <a:endParaRPr lang="en-US" altLang="zh-CN" sz="2400" b="1" dirty="0">
              <a:solidFill>
                <a:srgbClr val="2E2E99"/>
              </a:solidFill>
            </a:endParaRPr>
          </a:p>
        </p:txBody>
      </p:sp>
      <p:sp>
        <p:nvSpPr>
          <p:cNvPr id="6149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961D82B2-627F-284D-B489-0D75F3C54DEE}" type="slidenum">
              <a:rPr lang="en-US" altLang="zh-CN"/>
              <a:pPr/>
              <a:t>2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</a:p>
        </p:txBody>
      </p:sp>
    </p:spTree>
    <p:extLst>
      <p:ext uri="{BB962C8B-B14F-4D97-AF65-F5344CB8AC3E}">
        <p14:creationId xmlns:p14="http://schemas.microsoft.com/office/powerpoint/2010/main" val="35559237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cs typeface="黑体" panose="02010609060101010101" pitchFamily="49" charset="-122"/>
              </a:rPr>
              <a:t>生态系统中的动物竞争关系</a:t>
            </a:r>
          </a:p>
        </p:txBody>
      </p:sp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1908175" y="2492375"/>
            <a:ext cx="64770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/>
              <a:t>熊</a:t>
            </a:r>
          </a:p>
        </p:txBody>
      </p:sp>
      <p:sp>
        <p:nvSpPr>
          <p:cNvPr id="5" name="椭圆 4"/>
          <p:cNvSpPr>
            <a:spLocks noChangeArrowheads="1"/>
          </p:cNvSpPr>
          <p:nvPr/>
        </p:nvSpPr>
        <p:spPr bwMode="auto">
          <a:xfrm>
            <a:off x="3635375" y="2492375"/>
            <a:ext cx="649288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/>
              <a:t>鹰</a:t>
            </a:r>
          </a:p>
        </p:txBody>
      </p:sp>
      <p:sp>
        <p:nvSpPr>
          <p:cNvPr id="6" name="椭圆 5"/>
          <p:cNvSpPr>
            <a:spLocks noChangeArrowheads="1"/>
          </p:cNvSpPr>
          <p:nvPr/>
        </p:nvSpPr>
        <p:spPr bwMode="auto">
          <a:xfrm>
            <a:off x="5364163" y="2492375"/>
            <a:ext cx="64770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/>
              <a:t>鹫</a:t>
            </a:r>
          </a:p>
        </p:txBody>
      </p:sp>
      <p:cxnSp>
        <p:nvCxnSpPr>
          <p:cNvPr id="8" name="直接连接符 7"/>
          <p:cNvCxnSpPr>
            <a:cxnSpLocks noChangeShapeType="1"/>
            <a:stCxn id="4" idx="6"/>
            <a:endCxn id="5" idx="2"/>
          </p:cNvCxnSpPr>
          <p:nvPr/>
        </p:nvCxnSpPr>
        <p:spPr bwMode="auto">
          <a:xfrm>
            <a:off x="2555875" y="2781300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直接连接符 9"/>
          <p:cNvCxnSpPr>
            <a:cxnSpLocks noChangeShapeType="1"/>
            <a:stCxn id="5" idx="6"/>
            <a:endCxn id="6" idx="2"/>
          </p:cNvCxnSpPr>
          <p:nvPr/>
        </p:nvCxnSpPr>
        <p:spPr bwMode="auto">
          <a:xfrm>
            <a:off x="4284663" y="2781300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椭圆 10"/>
          <p:cNvSpPr>
            <a:spLocks noChangeArrowheads="1"/>
          </p:cNvSpPr>
          <p:nvPr/>
        </p:nvSpPr>
        <p:spPr bwMode="auto">
          <a:xfrm>
            <a:off x="1908175" y="3933825"/>
            <a:ext cx="647700" cy="5746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/>
              <a:t>鼠</a:t>
            </a:r>
          </a:p>
        </p:txBody>
      </p:sp>
      <p:sp>
        <p:nvSpPr>
          <p:cNvPr id="12" name="椭圆 11"/>
          <p:cNvSpPr>
            <a:spLocks noChangeArrowheads="1"/>
          </p:cNvSpPr>
          <p:nvPr/>
        </p:nvSpPr>
        <p:spPr bwMode="auto">
          <a:xfrm>
            <a:off x="3635375" y="3933825"/>
            <a:ext cx="649288" cy="5746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/>
              <a:t>狼</a:t>
            </a:r>
          </a:p>
        </p:txBody>
      </p:sp>
      <p:sp>
        <p:nvSpPr>
          <p:cNvPr id="13" name="椭圆 12"/>
          <p:cNvSpPr>
            <a:spLocks noChangeArrowheads="1"/>
          </p:cNvSpPr>
          <p:nvPr/>
        </p:nvSpPr>
        <p:spPr bwMode="auto">
          <a:xfrm>
            <a:off x="5364163" y="3933825"/>
            <a:ext cx="647700" cy="5746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/>
              <a:t>乌鸦</a:t>
            </a:r>
          </a:p>
        </p:txBody>
      </p:sp>
      <p:cxnSp>
        <p:nvCxnSpPr>
          <p:cNvPr id="14" name="直接连接符 13"/>
          <p:cNvCxnSpPr>
            <a:cxnSpLocks noChangeShapeType="1"/>
            <a:stCxn id="11" idx="6"/>
            <a:endCxn id="12" idx="2"/>
          </p:cNvCxnSpPr>
          <p:nvPr/>
        </p:nvCxnSpPr>
        <p:spPr bwMode="auto">
          <a:xfrm>
            <a:off x="2555875" y="4221163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直接连接符 14"/>
          <p:cNvCxnSpPr>
            <a:cxnSpLocks noChangeShapeType="1"/>
            <a:stCxn id="12" idx="6"/>
            <a:endCxn id="13" idx="2"/>
          </p:cNvCxnSpPr>
          <p:nvPr/>
        </p:nvCxnSpPr>
        <p:spPr bwMode="auto">
          <a:xfrm>
            <a:off x="4284663" y="4221163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椭圆 15"/>
          <p:cNvSpPr>
            <a:spLocks noChangeArrowheads="1"/>
          </p:cNvSpPr>
          <p:nvPr/>
        </p:nvSpPr>
        <p:spPr bwMode="auto">
          <a:xfrm>
            <a:off x="1908175" y="5157788"/>
            <a:ext cx="647700" cy="5746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/>
              <a:t>蛇</a:t>
            </a:r>
          </a:p>
        </p:txBody>
      </p:sp>
      <p:sp>
        <p:nvSpPr>
          <p:cNvPr id="17" name="椭圆 16"/>
          <p:cNvSpPr>
            <a:spLocks noChangeArrowheads="1"/>
          </p:cNvSpPr>
          <p:nvPr/>
        </p:nvSpPr>
        <p:spPr bwMode="auto">
          <a:xfrm>
            <a:off x="3635375" y="5157788"/>
            <a:ext cx="649288" cy="5746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/>
              <a:t>鸭</a:t>
            </a:r>
          </a:p>
        </p:txBody>
      </p:sp>
      <p:sp>
        <p:nvSpPr>
          <p:cNvPr id="18" name="椭圆 17"/>
          <p:cNvSpPr>
            <a:spLocks noChangeArrowheads="1"/>
          </p:cNvSpPr>
          <p:nvPr/>
        </p:nvSpPr>
        <p:spPr bwMode="auto">
          <a:xfrm>
            <a:off x="5364163" y="5157788"/>
            <a:ext cx="647700" cy="5746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/>
              <a:t>马</a:t>
            </a:r>
          </a:p>
        </p:txBody>
      </p:sp>
      <p:cxnSp>
        <p:nvCxnSpPr>
          <p:cNvPr id="19" name="直接连接符 18"/>
          <p:cNvCxnSpPr>
            <a:cxnSpLocks noChangeShapeType="1"/>
            <a:stCxn id="16" idx="6"/>
            <a:endCxn id="17" idx="2"/>
          </p:cNvCxnSpPr>
          <p:nvPr/>
        </p:nvCxnSpPr>
        <p:spPr bwMode="auto">
          <a:xfrm>
            <a:off x="2555875" y="5445125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直接连接符 21"/>
          <p:cNvCxnSpPr>
            <a:cxnSpLocks noChangeShapeType="1"/>
            <a:stCxn id="4" idx="5"/>
            <a:endCxn id="12" idx="1"/>
          </p:cNvCxnSpPr>
          <p:nvPr/>
        </p:nvCxnSpPr>
        <p:spPr bwMode="auto">
          <a:xfrm>
            <a:off x="2460625" y="2984500"/>
            <a:ext cx="1270000" cy="1033463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任意多边形 22"/>
          <p:cNvSpPr>
            <a:spLocks/>
          </p:cNvSpPr>
          <p:nvPr/>
        </p:nvSpPr>
        <p:spPr bwMode="auto">
          <a:xfrm>
            <a:off x="2224088" y="2144713"/>
            <a:ext cx="3251200" cy="428625"/>
          </a:xfrm>
          <a:custGeom>
            <a:avLst/>
            <a:gdLst>
              <a:gd name="T0" fmla="*/ 0 w 3251200"/>
              <a:gd name="T1" fmla="*/ 360353 h 428978"/>
              <a:gd name="T2" fmla="*/ 1670756 w 3251200"/>
              <a:gd name="T3" fmla="*/ 11262 h 428978"/>
              <a:gd name="T4" fmla="*/ 3251200 w 3251200"/>
              <a:gd name="T5" fmla="*/ 427920 h 42897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251200" h="428978">
                <a:moveTo>
                  <a:pt x="0" y="361244"/>
                </a:moveTo>
                <a:cubicBezTo>
                  <a:pt x="564444" y="180622"/>
                  <a:pt x="1128889" y="0"/>
                  <a:pt x="1670756" y="11289"/>
                </a:cubicBezTo>
                <a:cubicBezTo>
                  <a:pt x="2212623" y="22578"/>
                  <a:pt x="2731911" y="225778"/>
                  <a:pt x="3251200" y="428978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cxnSp>
        <p:nvCxnSpPr>
          <p:cNvPr id="25" name="直接连接符 24"/>
          <p:cNvCxnSpPr>
            <a:cxnSpLocks noChangeShapeType="1"/>
            <a:stCxn id="5" idx="5"/>
            <a:endCxn id="13" idx="1"/>
          </p:cNvCxnSpPr>
          <p:nvPr/>
        </p:nvCxnSpPr>
        <p:spPr bwMode="auto">
          <a:xfrm>
            <a:off x="4189413" y="2984500"/>
            <a:ext cx="1270000" cy="1033463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直接连接符 26"/>
          <p:cNvCxnSpPr>
            <a:cxnSpLocks noChangeShapeType="1"/>
            <a:stCxn id="6" idx="3"/>
            <a:endCxn id="12" idx="7"/>
          </p:cNvCxnSpPr>
          <p:nvPr/>
        </p:nvCxnSpPr>
        <p:spPr bwMode="auto">
          <a:xfrm flipH="1">
            <a:off x="4189413" y="2984500"/>
            <a:ext cx="1270000" cy="1033463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直接连接符 28"/>
          <p:cNvCxnSpPr>
            <a:cxnSpLocks noChangeShapeType="1"/>
            <a:stCxn id="11" idx="5"/>
            <a:endCxn id="18" idx="1"/>
          </p:cNvCxnSpPr>
          <p:nvPr/>
        </p:nvCxnSpPr>
        <p:spPr bwMode="auto">
          <a:xfrm>
            <a:off x="2460625" y="4424363"/>
            <a:ext cx="2998788" cy="817562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3317454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>
                <a:cs typeface="黑体" panose="02010609060101010101" pitchFamily="49" charset="-122"/>
              </a:rPr>
              <a:t>循环赛的冠军是哪个队？</a:t>
            </a:r>
          </a:p>
        </p:txBody>
      </p:sp>
      <p:sp>
        <p:nvSpPr>
          <p:cNvPr id="20484" name="椭圆 3"/>
          <p:cNvSpPr>
            <a:spLocks noChangeArrowheads="1"/>
          </p:cNvSpPr>
          <p:nvPr/>
        </p:nvSpPr>
        <p:spPr bwMode="auto">
          <a:xfrm>
            <a:off x="1835150" y="2924175"/>
            <a:ext cx="649288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20485" name="椭圆 4"/>
          <p:cNvSpPr>
            <a:spLocks noChangeArrowheads="1"/>
          </p:cNvSpPr>
          <p:nvPr/>
        </p:nvSpPr>
        <p:spPr bwMode="auto">
          <a:xfrm>
            <a:off x="3708400" y="2205038"/>
            <a:ext cx="64770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20486" name="椭圆 5"/>
          <p:cNvSpPr>
            <a:spLocks noChangeArrowheads="1"/>
          </p:cNvSpPr>
          <p:nvPr/>
        </p:nvSpPr>
        <p:spPr bwMode="auto">
          <a:xfrm>
            <a:off x="5508625" y="2852738"/>
            <a:ext cx="64770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/>
              <a:t>C</a:t>
            </a:r>
            <a:endParaRPr lang="zh-CN" altLang="en-US"/>
          </a:p>
        </p:txBody>
      </p:sp>
      <p:cxnSp>
        <p:nvCxnSpPr>
          <p:cNvPr id="20487" name="直接连接符 6"/>
          <p:cNvCxnSpPr>
            <a:cxnSpLocks noChangeShapeType="1"/>
            <a:stCxn id="20484" idx="6"/>
            <a:endCxn id="20485" idx="2"/>
          </p:cNvCxnSpPr>
          <p:nvPr/>
        </p:nvCxnSpPr>
        <p:spPr bwMode="auto">
          <a:xfrm flipV="1">
            <a:off x="2484438" y="2492375"/>
            <a:ext cx="1223962" cy="72072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488" name="直接连接符 7"/>
          <p:cNvCxnSpPr>
            <a:cxnSpLocks noChangeShapeType="1"/>
            <a:stCxn id="20485" idx="6"/>
            <a:endCxn id="20486" idx="2"/>
          </p:cNvCxnSpPr>
          <p:nvPr/>
        </p:nvCxnSpPr>
        <p:spPr bwMode="auto">
          <a:xfrm>
            <a:off x="4356100" y="2492375"/>
            <a:ext cx="1152525" cy="649288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489" name="椭圆 8"/>
          <p:cNvSpPr>
            <a:spLocks noChangeArrowheads="1"/>
          </p:cNvSpPr>
          <p:nvPr/>
        </p:nvSpPr>
        <p:spPr bwMode="auto">
          <a:xfrm>
            <a:off x="1763713" y="4437063"/>
            <a:ext cx="64770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20490" name="椭圆 9"/>
          <p:cNvSpPr>
            <a:spLocks noChangeArrowheads="1"/>
          </p:cNvSpPr>
          <p:nvPr/>
        </p:nvSpPr>
        <p:spPr bwMode="auto">
          <a:xfrm>
            <a:off x="3708400" y="5229225"/>
            <a:ext cx="64770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20491" name="椭圆 10"/>
          <p:cNvSpPr>
            <a:spLocks noChangeArrowheads="1"/>
          </p:cNvSpPr>
          <p:nvPr/>
        </p:nvSpPr>
        <p:spPr bwMode="auto">
          <a:xfrm>
            <a:off x="5580063" y="4437063"/>
            <a:ext cx="64770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/>
              <a:t>D</a:t>
            </a:r>
            <a:endParaRPr lang="zh-CN" altLang="en-US"/>
          </a:p>
        </p:txBody>
      </p:sp>
      <p:cxnSp>
        <p:nvCxnSpPr>
          <p:cNvPr id="20492" name="直接连接符 11"/>
          <p:cNvCxnSpPr>
            <a:cxnSpLocks noChangeShapeType="1"/>
            <a:stCxn id="20489" idx="6"/>
            <a:endCxn id="20490" idx="2"/>
          </p:cNvCxnSpPr>
          <p:nvPr/>
        </p:nvCxnSpPr>
        <p:spPr bwMode="auto">
          <a:xfrm>
            <a:off x="2411413" y="4724400"/>
            <a:ext cx="1296987" cy="792163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493" name="直接连接符 12"/>
          <p:cNvCxnSpPr>
            <a:cxnSpLocks noChangeShapeType="1"/>
            <a:stCxn id="20490" idx="6"/>
            <a:endCxn id="20491" idx="3"/>
          </p:cNvCxnSpPr>
          <p:nvPr/>
        </p:nvCxnSpPr>
        <p:spPr bwMode="auto">
          <a:xfrm flipV="1">
            <a:off x="4356100" y="4929188"/>
            <a:ext cx="1319213" cy="58737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494" name="直接连接符 13"/>
          <p:cNvCxnSpPr>
            <a:cxnSpLocks noChangeShapeType="1"/>
            <a:stCxn id="20484" idx="5"/>
            <a:endCxn id="20490" idx="1"/>
          </p:cNvCxnSpPr>
          <p:nvPr/>
        </p:nvCxnSpPr>
        <p:spPr bwMode="auto">
          <a:xfrm>
            <a:off x="2389188" y="3416300"/>
            <a:ext cx="1412875" cy="1897063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495" name="直接连接符 15"/>
          <p:cNvCxnSpPr>
            <a:cxnSpLocks noChangeShapeType="1"/>
            <a:stCxn id="20485" idx="5"/>
            <a:endCxn id="20491" idx="1"/>
          </p:cNvCxnSpPr>
          <p:nvPr/>
        </p:nvCxnSpPr>
        <p:spPr bwMode="auto">
          <a:xfrm>
            <a:off x="4260850" y="2697163"/>
            <a:ext cx="1414463" cy="1824037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496" name="直接连接符 16"/>
          <p:cNvCxnSpPr>
            <a:cxnSpLocks noChangeShapeType="1"/>
            <a:stCxn id="20486" idx="3"/>
            <a:endCxn id="20490" idx="7"/>
          </p:cNvCxnSpPr>
          <p:nvPr/>
        </p:nvCxnSpPr>
        <p:spPr bwMode="auto">
          <a:xfrm flipH="1">
            <a:off x="4260850" y="3344863"/>
            <a:ext cx="1341438" cy="19685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497" name="直接箭头连接符 34"/>
          <p:cNvCxnSpPr>
            <a:cxnSpLocks noChangeShapeType="1"/>
            <a:stCxn id="20485" idx="4"/>
            <a:endCxn id="20490" idx="0"/>
          </p:cNvCxnSpPr>
          <p:nvPr/>
        </p:nvCxnSpPr>
        <p:spPr bwMode="auto">
          <a:xfrm>
            <a:off x="4032250" y="2781300"/>
            <a:ext cx="0" cy="2447925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498" name="直接箭头连接符 36"/>
          <p:cNvCxnSpPr>
            <a:cxnSpLocks noChangeShapeType="1"/>
            <a:stCxn id="20484" idx="5"/>
            <a:endCxn id="20491" idx="2"/>
          </p:cNvCxnSpPr>
          <p:nvPr/>
        </p:nvCxnSpPr>
        <p:spPr bwMode="auto">
          <a:xfrm>
            <a:off x="2389188" y="3416300"/>
            <a:ext cx="3190875" cy="1308100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499" name="直接箭头连接符 38"/>
          <p:cNvCxnSpPr>
            <a:cxnSpLocks noChangeShapeType="1"/>
            <a:stCxn id="20485" idx="3"/>
            <a:endCxn id="20489" idx="7"/>
          </p:cNvCxnSpPr>
          <p:nvPr/>
        </p:nvCxnSpPr>
        <p:spPr bwMode="auto">
          <a:xfrm flipH="1">
            <a:off x="2316163" y="2697163"/>
            <a:ext cx="1485900" cy="1824037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00" name="直接箭头连接符 40"/>
          <p:cNvCxnSpPr>
            <a:cxnSpLocks noChangeShapeType="1"/>
            <a:endCxn id="20489" idx="0"/>
          </p:cNvCxnSpPr>
          <p:nvPr/>
        </p:nvCxnSpPr>
        <p:spPr bwMode="auto">
          <a:xfrm flipH="1">
            <a:off x="2087563" y="3500438"/>
            <a:ext cx="36512" cy="936625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01" name="直接箭头连接符 42"/>
          <p:cNvCxnSpPr>
            <a:cxnSpLocks noChangeShapeType="1"/>
            <a:stCxn id="20486" idx="3"/>
            <a:endCxn id="20489" idx="6"/>
          </p:cNvCxnSpPr>
          <p:nvPr/>
        </p:nvCxnSpPr>
        <p:spPr bwMode="auto">
          <a:xfrm flipH="1">
            <a:off x="2411413" y="3344863"/>
            <a:ext cx="3190875" cy="1379537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02" name="直接箭头连接符 44"/>
          <p:cNvCxnSpPr>
            <a:cxnSpLocks noChangeShapeType="1"/>
            <a:stCxn id="20491" idx="0"/>
            <a:endCxn id="20486" idx="4"/>
          </p:cNvCxnSpPr>
          <p:nvPr/>
        </p:nvCxnSpPr>
        <p:spPr bwMode="auto">
          <a:xfrm flipH="1" flipV="1">
            <a:off x="5832475" y="3429000"/>
            <a:ext cx="71438" cy="1008063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03" name="直接箭头连接符 46"/>
          <p:cNvCxnSpPr>
            <a:cxnSpLocks noChangeShapeType="1"/>
            <a:stCxn id="20484" idx="6"/>
            <a:endCxn id="20486" idx="2"/>
          </p:cNvCxnSpPr>
          <p:nvPr/>
        </p:nvCxnSpPr>
        <p:spPr bwMode="auto">
          <a:xfrm flipV="1">
            <a:off x="2484438" y="3141663"/>
            <a:ext cx="3024187" cy="71437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04" name="直接箭头连接符 48"/>
          <p:cNvCxnSpPr>
            <a:cxnSpLocks noChangeShapeType="1"/>
            <a:stCxn id="20491" idx="1"/>
          </p:cNvCxnSpPr>
          <p:nvPr/>
        </p:nvCxnSpPr>
        <p:spPr bwMode="auto">
          <a:xfrm flipH="1">
            <a:off x="2411413" y="4521200"/>
            <a:ext cx="3263900" cy="60325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190923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>
                <a:cs typeface="黑体" panose="02010609060101010101" pitchFamily="49" charset="-122"/>
              </a:rPr>
              <a:t>优先图和程序并发执行</a:t>
            </a:r>
          </a:p>
        </p:txBody>
      </p:sp>
      <p:sp>
        <p:nvSpPr>
          <p:cNvPr id="2150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>
                <a:cs typeface="黑体" panose="02010609060101010101" pitchFamily="49" charset="-122"/>
              </a:rPr>
              <a:t>右边的程序有没有办法执行快一点？</a:t>
            </a: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5108575" y="2276475"/>
            <a:ext cx="3063875" cy="2736850"/>
            <a:chOff x="5108406" y="2276872"/>
            <a:chExt cx="3063994" cy="2736304"/>
          </a:xfrm>
        </p:grpSpPr>
        <p:pic>
          <p:nvPicPr>
            <p:cNvPr id="21512" name="Content Placeholder 4" descr="09011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8406" y="2276872"/>
              <a:ext cx="3056028" cy="2736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3" name="矩形 5"/>
            <p:cNvSpPr>
              <a:spLocks noChangeArrowheads="1"/>
            </p:cNvSpPr>
            <p:nvPr/>
          </p:nvSpPr>
          <p:spPr bwMode="auto">
            <a:xfrm>
              <a:off x="6516216" y="2276872"/>
              <a:ext cx="1656184" cy="2736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pic>
        <p:nvPicPr>
          <p:cNvPr id="7" name="Content Placeholder 4" descr="090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276475"/>
            <a:ext cx="3055938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187450" y="3141663"/>
            <a:ext cx="2130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/>
              <a:t>s1||s2;s3||s4;s5||s6</a:t>
            </a:r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31859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cs typeface="黑体" panose="02010609060101010101" pitchFamily="49" charset="-122"/>
              </a:rPr>
              <a:t>“</a:t>
            </a:r>
            <a:r>
              <a:rPr lang="zh-CN" altLang="en-US" dirty="0">
                <a:cs typeface="黑体" panose="02010609060101010101" pitchFamily="49" charset="-122"/>
              </a:rPr>
              <a:t>巧渡河”问题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lang="zh-CN" altLang="en-US" sz="2600" dirty="0">
                <a:cs typeface="黑体" panose="02010609060101010101" pitchFamily="49" charset="-122"/>
              </a:rPr>
              <a:t>问题：人、狼、羊、菜用一条只能同时载两位的小船渡河，“狼羊”、“羊菜”不能在无人在场时共处，当然只有人能架船。</a:t>
            </a:r>
          </a:p>
          <a:p>
            <a:pPr eaLnBrk="1" hangingPunct="1">
              <a:spcBef>
                <a:spcPct val="40000"/>
              </a:spcBef>
            </a:pPr>
            <a:r>
              <a:rPr lang="zh-CN" altLang="en-US" sz="2600" dirty="0">
                <a:cs typeface="黑体" panose="02010609060101010101" pitchFamily="49" charset="-122"/>
              </a:rPr>
              <a:t>图模型：顶点表示“原岸的状态”，两点之间有边当且仅当一次合理的渡河“操作”能够实现该状态的转变。</a:t>
            </a:r>
          </a:p>
          <a:p>
            <a:pPr eaLnBrk="1" hangingPunct="1">
              <a:spcBef>
                <a:spcPct val="40000"/>
              </a:spcBef>
            </a:pPr>
            <a:r>
              <a:rPr lang="zh-CN" altLang="en-US" sz="2600" dirty="0">
                <a:cs typeface="黑体" panose="02010609060101010101" pitchFamily="49" charset="-122"/>
              </a:rPr>
              <a:t>起始状态是“人狼羊菜”，结束状态是“空”。</a:t>
            </a:r>
          </a:p>
          <a:p>
            <a:pPr eaLnBrk="1" hangingPunct="1">
              <a:spcBef>
                <a:spcPct val="40000"/>
              </a:spcBef>
            </a:pPr>
            <a:r>
              <a:rPr lang="zh-CN" altLang="en-US" sz="2600" dirty="0">
                <a:cs typeface="黑体" panose="02010609060101010101" pitchFamily="49" charset="-122"/>
              </a:rPr>
              <a:t>问题的解：找到一条从起始状态到结束状态的尽可能短的通路。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23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13973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cs typeface="黑体" panose="02010609060101010101" pitchFamily="49" charset="-122"/>
              </a:rPr>
              <a:t>“</a:t>
            </a:r>
            <a:r>
              <a:rPr lang="zh-CN" altLang="en-US">
                <a:cs typeface="黑体" panose="02010609060101010101" pitchFamily="49" charset="-122"/>
              </a:rPr>
              <a:t>巧渡河”问题的解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73100" y="1757476"/>
            <a:ext cx="7823200" cy="1176338"/>
          </a:xfrm>
        </p:spPr>
        <p:txBody>
          <a:bodyPr/>
          <a:lstStyle/>
          <a:p>
            <a:pPr eaLnBrk="1" hangingPunct="1"/>
            <a:r>
              <a:rPr lang="zh-CN" altLang="en-US" dirty="0">
                <a:latin typeface="Times New Roman" panose="02020603050405020304" pitchFamily="18" charset="0"/>
                <a:cs typeface="黑体" panose="02010609060101010101" pitchFamily="49" charset="-122"/>
              </a:rPr>
              <a:t>注意：在</a:t>
            </a:r>
            <a:r>
              <a:rPr lang="zh-CN" altLang="en-US" dirty="0">
                <a:cs typeface="黑体" panose="02010609060101010101" pitchFamily="49" charset="-122"/>
              </a:rPr>
              <a:t>“</a:t>
            </a:r>
            <a:r>
              <a:rPr lang="zh-CN" altLang="en-US" dirty="0">
                <a:latin typeface="Times New Roman" panose="02020603050405020304" pitchFamily="18" charset="0"/>
                <a:cs typeface="黑体" panose="02010609060101010101" pitchFamily="49" charset="-122"/>
              </a:rPr>
              <a:t>人狼羊菜</a:t>
            </a:r>
            <a:r>
              <a:rPr lang="zh-CN" altLang="en-US" dirty="0">
                <a:cs typeface="黑体" panose="02010609060101010101" pitchFamily="49" charset="-122"/>
              </a:rPr>
              <a:t>”</a:t>
            </a:r>
            <a:r>
              <a:rPr lang="zh-CN" altLang="en-US" dirty="0">
                <a:latin typeface="Times New Roman" panose="02020603050405020304" pitchFamily="18" charset="0"/>
                <a:cs typeface="黑体" panose="02010609060101010101" pitchFamily="49" charset="-122"/>
              </a:rPr>
              <a:t>的</a:t>
            </a:r>
            <a:r>
              <a:rPr lang="en-US" altLang="zh-CN" dirty="0">
                <a:latin typeface="Times New Roman" panose="02020603050405020304" pitchFamily="18" charset="0"/>
                <a:cs typeface="黑体" panose="02010609060101010101" pitchFamily="49" charset="-122"/>
              </a:rPr>
              <a:t>16</a:t>
            </a:r>
            <a:r>
              <a:rPr lang="zh-CN" altLang="en-US" dirty="0">
                <a:latin typeface="Times New Roman" panose="02020603050405020304" pitchFamily="18" charset="0"/>
                <a:cs typeface="黑体" panose="02010609060101010101" pitchFamily="49" charset="-122"/>
              </a:rPr>
              <a:t>种组合种允许出现的只有</a:t>
            </a:r>
            <a:r>
              <a:rPr lang="en-US" altLang="zh-CN" dirty="0">
                <a:latin typeface="Times New Roman" panose="02020603050405020304" pitchFamily="18" charset="0"/>
                <a:cs typeface="黑体" panose="02010609060101010101" pitchFamily="49" charset="-122"/>
              </a:rPr>
              <a:t>10</a:t>
            </a:r>
            <a:r>
              <a:rPr lang="zh-CN" altLang="en-US" dirty="0">
                <a:latin typeface="Times New Roman" panose="02020603050405020304" pitchFamily="18" charset="0"/>
                <a:cs typeface="黑体" panose="02010609060101010101" pitchFamily="49" charset="-122"/>
              </a:rPr>
              <a:t>种。</a:t>
            </a:r>
          </a:p>
        </p:txBody>
      </p:sp>
      <p:sp>
        <p:nvSpPr>
          <p:cNvPr id="23556" name="Rectangle 9"/>
          <p:cNvSpPr>
            <a:spLocks noChangeArrowheads="1"/>
          </p:cNvSpPr>
          <p:nvPr/>
        </p:nvSpPr>
        <p:spPr bwMode="auto">
          <a:xfrm>
            <a:off x="6645275" y="5949950"/>
            <a:ext cx="25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000">
                <a:solidFill>
                  <a:srgbClr val="000000"/>
                </a:solidFill>
                <a:latin typeface="宋体" panose="02010600030101010101" pitchFamily="2" charset="-122"/>
              </a:rPr>
              <a:t>空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3557" name="Rectangle 10"/>
          <p:cNvSpPr>
            <a:spLocks noChangeArrowheads="1"/>
          </p:cNvSpPr>
          <p:nvPr/>
        </p:nvSpPr>
        <p:spPr bwMode="auto">
          <a:xfrm>
            <a:off x="6927850" y="5942013"/>
            <a:ext cx="841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00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endParaRPr kumimoji="1"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3558" name="Rectangle 11"/>
          <p:cNvSpPr>
            <a:spLocks noChangeArrowheads="1"/>
          </p:cNvSpPr>
          <p:nvPr/>
        </p:nvSpPr>
        <p:spPr bwMode="auto">
          <a:xfrm>
            <a:off x="7019925" y="5949950"/>
            <a:ext cx="511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000" b="1" i="1">
                <a:solidFill>
                  <a:srgbClr val="FF0000"/>
                </a:solidFill>
                <a:latin typeface="宋体" panose="02010600030101010101" pitchFamily="2" charset="-122"/>
              </a:rPr>
              <a:t>成功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3559" name="Rectangle 12"/>
          <p:cNvSpPr>
            <a:spLocks noChangeArrowheads="1"/>
          </p:cNvSpPr>
          <p:nvPr/>
        </p:nvSpPr>
        <p:spPr bwMode="auto">
          <a:xfrm>
            <a:off x="7597775" y="5942013"/>
            <a:ext cx="841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00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endParaRPr kumimoji="1"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3560" name="Rectangle 15"/>
          <p:cNvSpPr>
            <a:spLocks noChangeArrowheads="1"/>
          </p:cNvSpPr>
          <p:nvPr/>
        </p:nvSpPr>
        <p:spPr bwMode="auto">
          <a:xfrm>
            <a:off x="1835150" y="3573463"/>
            <a:ext cx="1016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000">
                <a:solidFill>
                  <a:srgbClr val="000000"/>
                </a:solidFill>
                <a:latin typeface="宋体" panose="02010600030101010101" pitchFamily="2" charset="-122"/>
              </a:rPr>
              <a:t>人羊狼菜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3561" name="Oval 17"/>
          <p:cNvSpPr>
            <a:spLocks noChangeArrowheads="1"/>
          </p:cNvSpPr>
          <p:nvPr/>
        </p:nvSpPr>
        <p:spPr bwMode="auto">
          <a:xfrm>
            <a:off x="2278063" y="3846513"/>
            <a:ext cx="119062" cy="114300"/>
          </a:xfrm>
          <a:prstGeom prst="ellipse">
            <a:avLst/>
          </a:prstGeom>
          <a:solidFill>
            <a:srgbClr val="FF0000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3562" name="Oval 18"/>
          <p:cNvSpPr>
            <a:spLocks noChangeArrowheads="1"/>
          </p:cNvSpPr>
          <p:nvPr/>
        </p:nvSpPr>
        <p:spPr bwMode="auto">
          <a:xfrm>
            <a:off x="3400425" y="3846513"/>
            <a:ext cx="119063" cy="114300"/>
          </a:xfrm>
          <a:prstGeom prst="ellipse">
            <a:avLst/>
          </a:prstGeom>
          <a:solidFill>
            <a:srgbClr val="FFFFFF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3563" name="Oval 19"/>
          <p:cNvSpPr>
            <a:spLocks noChangeArrowheads="1"/>
          </p:cNvSpPr>
          <p:nvPr/>
        </p:nvSpPr>
        <p:spPr bwMode="auto">
          <a:xfrm>
            <a:off x="4529138" y="3846513"/>
            <a:ext cx="119062" cy="114300"/>
          </a:xfrm>
          <a:prstGeom prst="ellipse">
            <a:avLst/>
          </a:prstGeom>
          <a:solidFill>
            <a:srgbClr val="FFFFFF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3564" name="Oval 20"/>
          <p:cNvSpPr>
            <a:spLocks noChangeArrowheads="1"/>
          </p:cNvSpPr>
          <p:nvPr/>
        </p:nvSpPr>
        <p:spPr bwMode="auto">
          <a:xfrm>
            <a:off x="5651500" y="3846513"/>
            <a:ext cx="119063" cy="114300"/>
          </a:xfrm>
          <a:prstGeom prst="ellipse">
            <a:avLst/>
          </a:prstGeom>
          <a:solidFill>
            <a:srgbClr val="FFFFFF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3565" name="Oval 21"/>
          <p:cNvSpPr>
            <a:spLocks noChangeArrowheads="1"/>
          </p:cNvSpPr>
          <p:nvPr/>
        </p:nvSpPr>
        <p:spPr bwMode="auto">
          <a:xfrm>
            <a:off x="6780213" y="3846513"/>
            <a:ext cx="119062" cy="114300"/>
          </a:xfrm>
          <a:prstGeom prst="ellipse">
            <a:avLst/>
          </a:prstGeom>
          <a:solidFill>
            <a:srgbClr val="FFFFFF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3566" name="Oval 22"/>
          <p:cNvSpPr>
            <a:spLocks noChangeArrowheads="1"/>
          </p:cNvSpPr>
          <p:nvPr/>
        </p:nvSpPr>
        <p:spPr bwMode="auto">
          <a:xfrm>
            <a:off x="2278063" y="5816600"/>
            <a:ext cx="119062" cy="112713"/>
          </a:xfrm>
          <a:prstGeom prst="ellipse">
            <a:avLst/>
          </a:prstGeom>
          <a:solidFill>
            <a:srgbClr val="FFFFFF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3567" name="Oval 23"/>
          <p:cNvSpPr>
            <a:spLocks noChangeArrowheads="1"/>
          </p:cNvSpPr>
          <p:nvPr/>
        </p:nvSpPr>
        <p:spPr bwMode="auto">
          <a:xfrm>
            <a:off x="3400425" y="5816600"/>
            <a:ext cx="119063" cy="112713"/>
          </a:xfrm>
          <a:prstGeom prst="ellipse">
            <a:avLst/>
          </a:prstGeom>
          <a:solidFill>
            <a:srgbClr val="FFFFFF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3568" name="Oval 24"/>
          <p:cNvSpPr>
            <a:spLocks noChangeArrowheads="1"/>
          </p:cNvSpPr>
          <p:nvPr/>
        </p:nvSpPr>
        <p:spPr bwMode="auto">
          <a:xfrm>
            <a:off x="6780213" y="5816600"/>
            <a:ext cx="119062" cy="112713"/>
          </a:xfrm>
          <a:prstGeom prst="ellipse">
            <a:avLst/>
          </a:prstGeom>
          <a:solidFill>
            <a:srgbClr val="FF0000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3569" name="Oval 25"/>
          <p:cNvSpPr>
            <a:spLocks noChangeArrowheads="1"/>
          </p:cNvSpPr>
          <p:nvPr/>
        </p:nvSpPr>
        <p:spPr bwMode="auto">
          <a:xfrm>
            <a:off x="5651500" y="5816600"/>
            <a:ext cx="119063" cy="112713"/>
          </a:xfrm>
          <a:prstGeom prst="ellipse">
            <a:avLst/>
          </a:prstGeom>
          <a:solidFill>
            <a:srgbClr val="FFFFFF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3570" name="Oval 26"/>
          <p:cNvSpPr>
            <a:spLocks noChangeArrowheads="1"/>
          </p:cNvSpPr>
          <p:nvPr/>
        </p:nvSpPr>
        <p:spPr bwMode="auto">
          <a:xfrm>
            <a:off x="4529138" y="5816600"/>
            <a:ext cx="119062" cy="112713"/>
          </a:xfrm>
          <a:prstGeom prst="ellipse">
            <a:avLst/>
          </a:prstGeom>
          <a:solidFill>
            <a:srgbClr val="FFFFFF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3571" name="Rectangle 29"/>
          <p:cNvSpPr>
            <a:spLocks noChangeArrowheads="1"/>
          </p:cNvSpPr>
          <p:nvPr/>
        </p:nvSpPr>
        <p:spPr bwMode="auto">
          <a:xfrm>
            <a:off x="3132138" y="3573463"/>
            <a:ext cx="762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人</a:t>
            </a:r>
            <a:r>
              <a:rPr kumimoji="1" lang="zh-CN" altLang="en-US" sz="2000">
                <a:solidFill>
                  <a:srgbClr val="000000"/>
                </a:solidFill>
                <a:latin typeface="宋体" panose="02010600030101010101" pitchFamily="2" charset="-122"/>
              </a:rPr>
              <a:t>狼菜</a:t>
            </a:r>
          </a:p>
        </p:txBody>
      </p:sp>
      <p:sp>
        <p:nvSpPr>
          <p:cNvPr id="23572" name="Rectangle 32"/>
          <p:cNvSpPr>
            <a:spLocks noChangeArrowheads="1"/>
          </p:cNvSpPr>
          <p:nvPr/>
        </p:nvSpPr>
        <p:spPr bwMode="auto">
          <a:xfrm>
            <a:off x="4203700" y="3544888"/>
            <a:ext cx="762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000">
                <a:solidFill>
                  <a:srgbClr val="000000"/>
                </a:solidFill>
                <a:latin typeface="宋体" panose="02010600030101010101" pitchFamily="2" charset="-122"/>
              </a:rPr>
              <a:t>人羊狼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3573" name="Rectangle 35"/>
          <p:cNvSpPr>
            <a:spLocks noChangeArrowheads="1"/>
          </p:cNvSpPr>
          <p:nvPr/>
        </p:nvSpPr>
        <p:spPr bwMode="auto">
          <a:xfrm>
            <a:off x="5364163" y="3500438"/>
            <a:ext cx="762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000">
                <a:solidFill>
                  <a:srgbClr val="000000"/>
                </a:solidFill>
                <a:latin typeface="宋体" panose="02010600030101010101" pitchFamily="2" charset="-122"/>
              </a:rPr>
              <a:t>人羊</a:t>
            </a:r>
            <a:r>
              <a:rPr kumimoji="1" lang="zh-CN" altLang="en-US" sz="2000">
                <a:solidFill>
                  <a:srgbClr val="000000"/>
                </a:solidFill>
                <a:latin typeface="Times New Roman" panose="02020603050405020304" pitchFamily="18" charset="0"/>
              </a:rPr>
              <a:t>菜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3574" name="Rectangle 39"/>
          <p:cNvSpPr>
            <a:spLocks noChangeArrowheads="1"/>
          </p:cNvSpPr>
          <p:nvPr/>
        </p:nvSpPr>
        <p:spPr bwMode="auto">
          <a:xfrm>
            <a:off x="2001838" y="5943600"/>
            <a:ext cx="508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000">
                <a:solidFill>
                  <a:srgbClr val="000000"/>
                </a:solidFill>
                <a:latin typeface="宋体" panose="02010600030101010101" pitchFamily="2" charset="-122"/>
              </a:rPr>
              <a:t>狼菜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3575" name="Rectangle 42"/>
          <p:cNvSpPr>
            <a:spLocks noChangeArrowheads="1"/>
          </p:cNvSpPr>
          <p:nvPr/>
        </p:nvSpPr>
        <p:spPr bwMode="auto">
          <a:xfrm>
            <a:off x="3322638" y="5956300"/>
            <a:ext cx="25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000">
                <a:solidFill>
                  <a:srgbClr val="000000"/>
                </a:solidFill>
                <a:latin typeface="宋体" panose="02010600030101010101" pitchFamily="2" charset="-122"/>
              </a:rPr>
              <a:t>狼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3576" name="Rectangle 45"/>
          <p:cNvSpPr>
            <a:spLocks noChangeArrowheads="1"/>
          </p:cNvSpPr>
          <p:nvPr/>
        </p:nvSpPr>
        <p:spPr bwMode="auto">
          <a:xfrm>
            <a:off x="4443413" y="5970588"/>
            <a:ext cx="25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000">
                <a:solidFill>
                  <a:srgbClr val="000000"/>
                </a:solidFill>
                <a:latin typeface="宋体" panose="02010600030101010101" pitchFamily="2" charset="-122"/>
              </a:rPr>
              <a:t>菜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3577" name="Rectangle 48"/>
          <p:cNvSpPr>
            <a:spLocks noChangeArrowheads="1"/>
          </p:cNvSpPr>
          <p:nvPr/>
        </p:nvSpPr>
        <p:spPr bwMode="auto">
          <a:xfrm>
            <a:off x="6589713" y="3530600"/>
            <a:ext cx="508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000">
                <a:solidFill>
                  <a:srgbClr val="000000"/>
                </a:solidFill>
                <a:latin typeface="宋体" panose="02010600030101010101" pitchFamily="2" charset="-122"/>
              </a:rPr>
              <a:t>人羊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3578" name="Rectangle 51"/>
          <p:cNvSpPr>
            <a:spLocks noChangeArrowheads="1"/>
          </p:cNvSpPr>
          <p:nvPr/>
        </p:nvSpPr>
        <p:spPr bwMode="auto">
          <a:xfrm>
            <a:off x="5510213" y="5937250"/>
            <a:ext cx="25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000">
                <a:solidFill>
                  <a:srgbClr val="000000"/>
                </a:solidFill>
                <a:latin typeface="宋体" panose="02010600030101010101" pitchFamily="2" charset="-122"/>
              </a:rPr>
              <a:t>羊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3579" name="Line 55"/>
          <p:cNvSpPr>
            <a:spLocks noChangeShapeType="1"/>
          </p:cNvSpPr>
          <p:nvPr/>
        </p:nvSpPr>
        <p:spPr bwMode="auto">
          <a:xfrm>
            <a:off x="3463925" y="3962400"/>
            <a:ext cx="1588" cy="18303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80" name="Line 57"/>
          <p:cNvSpPr>
            <a:spLocks noChangeShapeType="1"/>
          </p:cNvSpPr>
          <p:nvPr/>
        </p:nvSpPr>
        <p:spPr bwMode="auto">
          <a:xfrm flipV="1">
            <a:off x="3490913" y="3960813"/>
            <a:ext cx="1081087" cy="1862137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81" name="Line 59"/>
          <p:cNvSpPr>
            <a:spLocks noChangeShapeType="1"/>
          </p:cNvSpPr>
          <p:nvPr/>
        </p:nvSpPr>
        <p:spPr bwMode="auto">
          <a:xfrm>
            <a:off x="4613275" y="3946525"/>
            <a:ext cx="1065213" cy="1876425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82" name="Line 65"/>
          <p:cNvSpPr>
            <a:spLocks noChangeShapeType="1"/>
          </p:cNvSpPr>
          <p:nvPr/>
        </p:nvSpPr>
        <p:spPr bwMode="auto">
          <a:xfrm flipH="1">
            <a:off x="5748338" y="3933825"/>
            <a:ext cx="1044575" cy="1900238"/>
          </a:xfrm>
          <a:prstGeom prst="line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3583" name="Line 66"/>
          <p:cNvSpPr>
            <a:spLocks noChangeShapeType="1"/>
          </p:cNvSpPr>
          <p:nvPr/>
        </p:nvSpPr>
        <p:spPr bwMode="auto">
          <a:xfrm>
            <a:off x="2322513" y="3948113"/>
            <a:ext cx="0" cy="1857375"/>
          </a:xfrm>
          <a:prstGeom prst="line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3584" name="Line 67"/>
          <p:cNvSpPr>
            <a:spLocks noChangeShapeType="1"/>
          </p:cNvSpPr>
          <p:nvPr/>
        </p:nvSpPr>
        <p:spPr bwMode="auto">
          <a:xfrm flipV="1">
            <a:off x="2351088" y="3948113"/>
            <a:ext cx="1089025" cy="1871662"/>
          </a:xfrm>
          <a:prstGeom prst="line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3585" name="Line 68"/>
          <p:cNvSpPr>
            <a:spLocks noChangeShapeType="1"/>
          </p:cNvSpPr>
          <p:nvPr/>
        </p:nvSpPr>
        <p:spPr bwMode="auto">
          <a:xfrm>
            <a:off x="3511550" y="3919538"/>
            <a:ext cx="1046163" cy="1930400"/>
          </a:xfrm>
          <a:prstGeom prst="line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3586" name="Line 69"/>
          <p:cNvSpPr>
            <a:spLocks noChangeShapeType="1"/>
          </p:cNvSpPr>
          <p:nvPr/>
        </p:nvSpPr>
        <p:spPr bwMode="auto">
          <a:xfrm flipV="1">
            <a:off x="4614863" y="3933825"/>
            <a:ext cx="1074737" cy="1885950"/>
          </a:xfrm>
          <a:prstGeom prst="line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3587" name="Line 70"/>
          <p:cNvSpPr>
            <a:spLocks noChangeShapeType="1"/>
          </p:cNvSpPr>
          <p:nvPr/>
        </p:nvSpPr>
        <p:spPr bwMode="auto">
          <a:xfrm>
            <a:off x="5718175" y="3933825"/>
            <a:ext cx="0" cy="1916113"/>
          </a:xfrm>
          <a:prstGeom prst="line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3588" name="Line 72"/>
          <p:cNvSpPr>
            <a:spLocks noChangeShapeType="1"/>
          </p:cNvSpPr>
          <p:nvPr/>
        </p:nvSpPr>
        <p:spPr bwMode="auto">
          <a:xfrm>
            <a:off x="6835775" y="3962400"/>
            <a:ext cx="0" cy="1857375"/>
          </a:xfrm>
          <a:prstGeom prst="line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D1B768E-05A7-4F18-9B85-B7CD77A7BFDF}" type="slidenum">
              <a:rPr lang="en-US" altLang="zh-CN" smtClean="0"/>
              <a:pPr>
                <a:defRPr/>
              </a:pPr>
              <a:t>24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022155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773238"/>
            <a:ext cx="8135938" cy="467995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40000"/>
              </a:spcBef>
            </a:pPr>
            <a:r>
              <a:rPr lang="zh-CN" altLang="en-US" sz="2600" dirty="0">
                <a:cs typeface="黑体" panose="02010609060101010101" pitchFamily="49" charset="-122"/>
              </a:rPr>
              <a:t>问题：排考试时间，一方面要总时间尽可能短</a:t>
            </a:r>
            <a:r>
              <a:rPr lang="en-US" altLang="zh-CN" sz="2600" dirty="0">
                <a:latin typeface="Times New Roman" panose="02020603050405020304" pitchFamily="18" charset="0"/>
                <a:cs typeface="黑体" panose="02010609060101010101" pitchFamily="49" charset="-122"/>
              </a:rPr>
              <a:t>(</a:t>
            </a:r>
            <a:r>
              <a:rPr lang="zh-CN" altLang="en-US" sz="2600" dirty="0">
                <a:latin typeface="Times New Roman" panose="02020603050405020304" pitchFamily="18" charset="0"/>
                <a:cs typeface="黑体" panose="02010609060101010101" pitchFamily="49" charset="-122"/>
              </a:rPr>
              <a:t>假设教室没问题</a:t>
            </a:r>
            <a:r>
              <a:rPr lang="en-US" altLang="zh-CN" sz="2600" dirty="0">
                <a:latin typeface="Times New Roman" panose="02020603050405020304" pitchFamily="18" charset="0"/>
                <a:cs typeface="黑体" panose="02010609060101010101" pitchFamily="49" charset="-122"/>
              </a:rPr>
              <a:t>)</a:t>
            </a:r>
            <a:r>
              <a:rPr lang="zh-CN" altLang="en-US" sz="2600" dirty="0">
                <a:latin typeface="Times New Roman" panose="02020603050405020304" pitchFamily="18" charset="0"/>
                <a:cs typeface="黑体" panose="02010609060101010101" pitchFamily="49" charset="-122"/>
              </a:rPr>
              <a:t>，另一方面一个同学所选的任意两门课不能同时间。</a:t>
            </a:r>
          </a:p>
          <a:p>
            <a:pPr eaLnBrk="1" hangingPunct="1">
              <a:lnSpc>
                <a:spcPct val="110000"/>
              </a:lnSpc>
              <a:spcBef>
                <a:spcPct val="40000"/>
              </a:spcBef>
            </a:pPr>
            <a:r>
              <a:rPr lang="zh-CN" altLang="en-US" sz="2600" dirty="0">
                <a:latin typeface="Times New Roman" panose="02020603050405020304" pitchFamily="18" charset="0"/>
                <a:cs typeface="黑体" panose="02010609060101010101" pitchFamily="49" charset="-122"/>
              </a:rPr>
              <a:t>图模型：每门课程对应一个顶点。任意两点相邻当且仅当对应的两门课程有相同的选课人。</a:t>
            </a:r>
          </a:p>
          <a:p>
            <a:pPr eaLnBrk="1" hangingPunct="1">
              <a:lnSpc>
                <a:spcPct val="110000"/>
              </a:lnSpc>
              <a:spcBef>
                <a:spcPct val="40000"/>
              </a:spcBef>
            </a:pPr>
            <a:r>
              <a:rPr lang="zh-CN" altLang="en-US" sz="2600" dirty="0">
                <a:latin typeface="Times New Roman" panose="02020603050405020304" pitchFamily="18" charset="0"/>
                <a:cs typeface="黑体" panose="02010609060101010101" pitchFamily="49" charset="-122"/>
              </a:rPr>
              <a:t>解：用不同颜色给顶点着色。相邻的点不能同颜色。则最少着色数即至少需要的考试时间段数</a:t>
            </a:r>
            <a:r>
              <a:rPr lang="en-US" altLang="zh-CN" sz="2600" dirty="0">
                <a:latin typeface="Times New Roman" panose="02020603050405020304" pitchFamily="18" charset="0"/>
                <a:cs typeface="黑体" panose="02010609060101010101" pitchFamily="49" charset="-122"/>
              </a:rPr>
              <a:t>(</a:t>
            </a:r>
            <a:r>
              <a:rPr lang="zh-CN" altLang="en-US" sz="2600" dirty="0">
                <a:latin typeface="Times New Roman" panose="02020603050405020304" pitchFamily="18" charset="0"/>
                <a:cs typeface="黑体" panose="02010609060101010101" pitchFamily="49" charset="-122"/>
              </a:rPr>
              <a:t>可以将颜色相同的点所对应的课程安排在同一时间</a:t>
            </a:r>
            <a:r>
              <a:rPr lang="en-US" altLang="zh-CN" sz="2600" dirty="0">
                <a:latin typeface="Times New Roman" panose="02020603050405020304" pitchFamily="18" charset="0"/>
                <a:cs typeface="黑体" panose="02010609060101010101" pitchFamily="49" charset="-122"/>
              </a:rPr>
              <a:t>)</a:t>
            </a:r>
            <a:r>
              <a:rPr lang="zh-CN" altLang="en-US" sz="2600" dirty="0">
                <a:latin typeface="Times New Roman" panose="02020603050405020304" pitchFamily="18" charset="0"/>
                <a:cs typeface="黑体" panose="02010609060101010101" pitchFamily="49" charset="-122"/>
              </a:rPr>
              <a:t>。</a:t>
            </a:r>
            <a:endParaRPr lang="en-US" altLang="zh-CN" sz="2600" dirty="0">
              <a:latin typeface="Times New Roman" panose="02020603050405020304" pitchFamily="18" charset="0"/>
              <a:cs typeface="黑体" panose="02010609060101010101" pitchFamily="49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25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cs typeface="黑体" panose="02010609060101010101" pitchFamily="49" charset="-122"/>
              </a:rPr>
              <a:t>考试时间编排问题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6362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435975" cy="4411662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邮递员从邮局出发，走过辖区内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每条街道</a:t>
            </a:r>
            <a:r>
              <a:rPr lang="zh-CN" altLang="en-US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至少一次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，再回邮局，如何选择最短路线？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Euler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回路？添加重复边（权和最小）</a:t>
            </a:r>
            <a:r>
              <a:rPr lang="zh-CN" altLang="en-US" sz="2800" dirty="0">
                <a:latin typeface="Times New Roman" panose="02020603050405020304" pitchFamily="18" charset="0"/>
                <a:cs typeface="黑体" panose="02010609060101010101" pitchFamily="49" charset="-122"/>
              </a:rPr>
              <a:t>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26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panose="02020603050405020304" pitchFamily="18" charset="0"/>
                <a:cs typeface="黑体" panose="02010609060101010101" pitchFamily="49" charset="-122"/>
              </a:rPr>
              <a:t>中国邮递员问题（管梅谷，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1960</a:t>
            </a:r>
            <a:r>
              <a:rPr lang="zh-CN" altLang="en-US" dirty="0">
                <a:latin typeface="Times New Roman" panose="02020603050405020304" pitchFamily="18" charset="0"/>
                <a:cs typeface="黑体" panose="02010609060101010101" pitchFamily="49" charset="-122"/>
              </a:rPr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05055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435975" cy="4411662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个城市间均有道路，但距离不等，旅行商从某地出发，走过其它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n-1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个城市，且只经过一次，最后回到原地，如何选择最短路线？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最短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Hamilton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回路</a:t>
            </a:r>
            <a:r>
              <a:rPr lang="zh-CN" altLang="en-US" sz="2800" b="1" dirty="0">
                <a:solidFill>
                  <a:schemeClr val="tx2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。</a:t>
            </a:r>
            <a:endParaRPr lang="en-US" altLang="zh-CN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27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panose="02020603050405020304" pitchFamily="18" charset="0"/>
                <a:cs typeface="黑体" panose="02010609060101010101" pitchFamily="49" charset="-122"/>
              </a:rPr>
              <a:t>旅行商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(TSP)</a:t>
            </a:r>
            <a:r>
              <a:rPr lang="zh-CN" altLang="en-US" dirty="0">
                <a:latin typeface="Times New Roman" panose="02020603050405020304" pitchFamily="18" charset="0"/>
                <a:cs typeface="黑体" panose="02010609060101010101" pitchFamily="49" charset="-122"/>
              </a:rPr>
              <a:t>问题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102242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D1B768E-05A7-4F18-9B85-B7CD77A7BFDF}" type="slidenum">
              <a:rPr lang="en-US" altLang="zh-CN" smtClean="0"/>
              <a:pPr>
                <a:defRPr/>
              </a:pPr>
              <a:t>28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cs typeface="黑体" panose="02010609060101010101" pitchFamily="49" charset="-122"/>
              </a:rPr>
              <a:t>地图与平面图着色（四色定理）</a:t>
            </a:r>
            <a:endParaRPr lang="zh-CN" alt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9949096"/>
              </p:ext>
            </p:extLst>
          </p:nvPr>
        </p:nvGraphicFramePr>
        <p:xfrm>
          <a:off x="511340" y="1394460"/>
          <a:ext cx="7865318" cy="5243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8" name="Document" r:id="rId3" imgW="5665320" imgH="4819680" progId="Word.Document.8">
                  <p:embed/>
                </p:oleObj>
              </mc:Choice>
              <mc:Fallback>
                <p:oleObj name="Document" r:id="rId3" imgW="5665320" imgH="4819680" progId="Word.Document.8">
                  <p:embed/>
                  <p:pic>
                    <p:nvPicPr>
                      <p:cNvPr id="8192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340" y="1394460"/>
                        <a:ext cx="7865318" cy="524354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595769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132" descr="http://nrich.maths.org/content/id/6291/simple%20ma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636838"/>
            <a:ext cx="2735262" cy="272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134" descr="http://myweb.tiscali.co.uk/newlook/foucol3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781300"/>
            <a:ext cx="223202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D1B768E-05A7-4F18-9B85-B7CD77A7BFDF}" type="slidenum">
              <a:rPr lang="en-US" altLang="zh-CN" smtClean="0"/>
              <a:pPr>
                <a:defRPr/>
              </a:pPr>
              <a:t>29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cs typeface="黑体" panose="02010609060101010101" pitchFamily="49" charset="-122"/>
              </a:rPr>
              <a:t>地图与平面图着色（四色定理）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8380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/>
              <a:t>内容</a:t>
            </a:r>
            <a:r>
              <a:rPr lang="en-US" altLang="zh-CN" sz="3200" dirty="0"/>
              <a:t>1</a:t>
            </a:r>
            <a:r>
              <a:rPr lang="zh-CN" altLang="en-US" sz="3200" dirty="0"/>
              <a:t>：图的定义</a:t>
            </a:r>
          </a:p>
          <a:p>
            <a:r>
              <a:rPr lang="zh-CN" altLang="en-US" sz="3200" dirty="0"/>
              <a:t>内容</a:t>
            </a:r>
            <a:r>
              <a:rPr lang="en-US" altLang="zh-CN" sz="3200" dirty="0"/>
              <a:t>2</a:t>
            </a:r>
            <a:r>
              <a:rPr lang="zh-CN" altLang="en-US" sz="3200" dirty="0"/>
              <a:t>：图的应用</a:t>
            </a:r>
            <a:endParaRPr lang="en-US" altLang="zh-CN" sz="3200" dirty="0"/>
          </a:p>
          <a:p>
            <a:r>
              <a:rPr lang="zh-CN" altLang="en-US" sz="3200" dirty="0"/>
              <a:t>内容</a:t>
            </a:r>
            <a:r>
              <a:rPr lang="en-US" altLang="zh-CN" sz="3200" dirty="0"/>
              <a:t>3</a:t>
            </a:r>
            <a:r>
              <a:rPr lang="zh-CN" altLang="en-US" sz="3200" dirty="0"/>
              <a:t>：图的表示</a:t>
            </a:r>
            <a:endParaRPr lang="en-US" altLang="zh-CN" sz="3200" dirty="0"/>
          </a:p>
          <a:p>
            <a:r>
              <a:rPr lang="zh-CN" altLang="en-US" sz="3200" dirty="0"/>
              <a:t>内容</a:t>
            </a:r>
            <a:r>
              <a:rPr lang="en-US" altLang="zh-CN" sz="3200" dirty="0"/>
              <a:t>4</a:t>
            </a:r>
            <a:r>
              <a:rPr lang="zh-CN" altLang="en-US" sz="3200" dirty="0"/>
              <a:t>：图的同构</a:t>
            </a:r>
            <a:endParaRPr lang="en-US" altLang="zh-CN" sz="3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20935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D1B768E-05A7-4F18-9B85-B7CD77A7BFDF}" type="slidenum">
              <a:rPr lang="en-US" altLang="zh-CN" smtClean="0"/>
              <a:pPr>
                <a:defRPr/>
              </a:pPr>
              <a:t>30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cs typeface="黑体" panose="02010609060101010101" pitchFamily="49" charset="-122"/>
              </a:rPr>
              <a:t>一般图着色</a:t>
            </a:r>
            <a:endParaRPr lang="zh-CN" alt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719263"/>
            <a:ext cx="8435975" cy="4411662"/>
          </a:xfrm>
          <a:prstGeom prst="rect">
            <a:avLst/>
          </a:prstGeom>
        </p:spPr>
        <p:txBody>
          <a:bodyPr/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Proper coloring</a:t>
            </a:r>
          </a:p>
          <a:p>
            <a:pPr lvl="1" algn="just">
              <a:lnSpc>
                <a:spcPct val="110000"/>
              </a:lnSpc>
            </a:pPr>
            <a:r>
              <a:rPr lang="zh-CN" alt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一个没有自环的图进行点着色，使得相邻节点的颜色均不同</a:t>
            </a:r>
            <a:endParaRPr lang="en-US" altLang="zh-CN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10000"/>
              </a:lnSpc>
            </a:pPr>
            <a:endParaRPr lang="en-US" altLang="zh-CN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图的色数</a:t>
            </a:r>
            <a:r>
              <a:rPr lang="en-US" altLang="zh-CN" sz="2800" dirty="0">
                <a:latin typeface="Times New Roman" panose="02020603050405020304" pitchFamily="18" charset="0"/>
                <a:sym typeface="Symbol" panose="05050102010706020507" pitchFamily="18" charset="2"/>
              </a:rPr>
              <a:t></a:t>
            </a:r>
            <a:r>
              <a:rPr lang="en-US" altLang="zh-CN" sz="2800" dirty="0">
                <a:latin typeface="Times New Roman" panose="02020603050405020304" pitchFamily="18" charset="0"/>
              </a:rPr>
              <a:t>(G)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chromatic number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10000"/>
              </a:lnSpc>
            </a:pPr>
            <a:r>
              <a:rPr lang="zh-CN" alt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能够得到图</a:t>
            </a:r>
            <a:r>
              <a:rPr lang="en-US" altLang="zh-CN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proper coloring</a:t>
            </a:r>
            <a:r>
              <a:rPr lang="zh-CN" alt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的最少颜色个数</a:t>
            </a:r>
            <a:endParaRPr lang="zh-CN" altLang="en-US" sz="2500" dirty="0">
              <a:latin typeface="Times New Roman" panose="02020603050405020304" pitchFamily="18" charset="0"/>
              <a:cs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89669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D1B768E-05A7-4F18-9B85-B7CD77A7BFDF}" type="slidenum">
              <a:rPr lang="en-US" altLang="zh-CN" smtClean="0"/>
              <a:pPr>
                <a:defRPr/>
              </a:pPr>
              <a:t>31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cs typeface="黑体" panose="02010609060101010101" pitchFamily="49" charset="-122"/>
              </a:rPr>
              <a:t>一般图着色</a:t>
            </a:r>
            <a:endParaRPr lang="zh-CN" alt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719263"/>
            <a:ext cx="8435975" cy="4411662"/>
          </a:xfrm>
          <a:prstGeom prst="rect">
            <a:avLst/>
          </a:prstGeom>
        </p:spPr>
        <p:txBody>
          <a:bodyPr/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性质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10000"/>
              </a:lnSpc>
            </a:pP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</a:t>
            </a:r>
            <a:r>
              <a:rPr lang="zh-CN" altLang="en-US" sz="2400" dirty="0">
                <a:latin typeface="Times New Roman" panose="02020603050405020304" pitchFamily="18" charset="0"/>
              </a:rPr>
              <a:t>(</a:t>
            </a:r>
            <a:r>
              <a:rPr lang="en-US" altLang="zh-CN" sz="2400" dirty="0">
                <a:latin typeface="Times New Roman" panose="02020603050405020304" pitchFamily="18" charset="0"/>
              </a:rPr>
              <a:t>G)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</a:t>
            </a:r>
            <a:r>
              <a:rPr lang="en-US" altLang="zh-CN" sz="2400" dirty="0">
                <a:latin typeface="Times New Roman" panose="02020603050405020304" pitchFamily="18" charset="0"/>
              </a:rPr>
              <a:t>|V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G</a:t>
            </a:r>
            <a:r>
              <a:rPr lang="en-US" altLang="zh-CN" sz="2400" dirty="0">
                <a:latin typeface="Times New Roman" panose="02020603050405020304" pitchFamily="18" charset="0"/>
              </a:rPr>
              <a:t>|, </a:t>
            </a:r>
            <a:r>
              <a:rPr lang="zh-CN" altLang="en-US" sz="2400" dirty="0">
                <a:latin typeface="Times New Roman" panose="02020603050405020304" pitchFamily="18" charset="0"/>
              </a:rPr>
              <a:t>且等号仅当</a:t>
            </a:r>
            <a:r>
              <a:rPr lang="en-US" altLang="zh-CN" sz="2400" dirty="0">
                <a:latin typeface="Times New Roman" panose="02020603050405020304" pitchFamily="18" charset="0"/>
              </a:rPr>
              <a:t>G=</a:t>
            </a:r>
            <a:r>
              <a:rPr lang="en-US" altLang="zh-CN" sz="2400" dirty="0" err="1">
                <a:latin typeface="Times New Roman" panose="02020603050405020304" pitchFamily="18" charset="0"/>
              </a:rPr>
              <a:t>K</a:t>
            </a:r>
            <a:r>
              <a:rPr lang="en-US" altLang="zh-CN" sz="2400" baseline="-30000" dirty="0" err="1">
                <a:latin typeface="Times New Roman" panose="02020603050405020304" pitchFamily="18" charset="0"/>
              </a:rPr>
              <a:t>n</a:t>
            </a:r>
            <a:r>
              <a:rPr lang="zh-CN" altLang="en-US" sz="2400" dirty="0">
                <a:latin typeface="Times New Roman" panose="02020603050405020304" pitchFamily="18" charset="0"/>
              </a:rPr>
              <a:t>时成立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pPr lvl="1" algn="just">
              <a:lnSpc>
                <a:spcPct val="110000"/>
              </a:lnSpc>
            </a:pPr>
            <a:r>
              <a:rPr lang="zh-CN" altLang="en-US" sz="2400" dirty="0">
                <a:latin typeface="Times New Roman" panose="02020603050405020304" pitchFamily="18" charset="0"/>
              </a:rPr>
              <a:t>如果</a:t>
            </a:r>
            <a:r>
              <a:rPr lang="en-US" altLang="zh-CN" sz="2400" dirty="0">
                <a:latin typeface="Times New Roman" panose="02020603050405020304" pitchFamily="18" charset="0"/>
              </a:rPr>
              <a:t>H</a:t>
            </a:r>
            <a:r>
              <a:rPr lang="zh-CN" altLang="en-US" sz="2400" dirty="0">
                <a:latin typeface="Times New Roman" panose="02020603050405020304" pitchFamily="18" charset="0"/>
              </a:rPr>
              <a:t>是</a:t>
            </a:r>
            <a:r>
              <a:rPr lang="en-US" altLang="zh-CN" sz="2400" dirty="0">
                <a:latin typeface="Times New Roman" panose="02020603050405020304" pitchFamily="18" charset="0"/>
              </a:rPr>
              <a:t>G</a:t>
            </a:r>
            <a:r>
              <a:rPr lang="zh-CN" altLang="en-US" sz="2400" dirty="0">
                <a:latin typeface="Times New Roman" panose="02020603050405020304" pitchFamily="18" charset="0"/>
              </a:rPr>
              <a:t>的子图，则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</a:t>
            </a:r>
            <a:r>
              <a:rPr lang="zh-CN" altLang="en-US" sz="2400" dirty="0">
                <a:latin typeface="Times New Roman" panose="02020603050405020304" pitchFamily="18" charset="0"/>
              </a:rPr>
              <a:t>(</a:t>
            </a:r>
            <a:r>
              <a:rPr lang="en-US" altLang="zh-CN" sz="2400" dirty="0">
                <a:latin typeface="Times New Roman" panose="02020603050405020304" pitchFamily="18" charset="0"/>
              </a:rPr>
              <a:t>G)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</a:t>
            </a:r>
            <a:r>
              <a:rPr lang="en-US" altLang="zh-CN" sz="2400" dirty="0">
                <a:latin typeface="Times New Roman" panose="02020603050405020304" pitchFamily="18" charset="0"/>
              </a:rPr>
              <a:t>(H)</a:t>
            </a:r>
          </a:p>
          <a:p>
            <a:pPr lvl="1" algn="just">
              <a:lnSpc>
                <a:spcPct val="110000"/>
              </a:lnSpc>
            </a:pP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如果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cycle</a:t>
            </a:r>
          </a:p>
          <a:p>
            <a:pPr lvl="2" algn="just"/>
            <a:r>
              <a:rPr lang="en-US" altLang="zh-CN" sz="2000" dirty="0">
                <a:latin typeface="Times New Roman" panose="02020603050405020304" pitchFamily="18" charset="0"/>
              </a:rPr>
              <a:t>|V</a:t>
            </a:r>
            <a:r>
              <a:rPr lang="en-US" altLang="zh-CN" sz="2000" baseline="-30000" dirty="0">
                <a:latin typeface="Times New Roman" panose="02020603050405020304" pitchFamily="18" charset="0"/>
              </a:rPr>
              <a:t>G</a:t>
            </a:r>
            <a:r>
              <a:rPr lang="en-US" altLang="zh-CN" sz="2000" dirty="0">
                <a:latin typeface="Times New Roman" panose="02020603050405020304" pitchFamily="18" charset="0"/>
              </a:rPr>
              <a:t>|=2k, </a:t>
            </a:r>
            <a:r>
              <a:rPr lang="en-US" altLang="zh-CN" sz="2000" dirty="0">
                <a:latin typeface="Times New Roman" panose="02020603050405020304" pitchFamily="18" charset="0"/>
                <a:sym typeface="Symbol" panose="05050102010706020507" pitchFamily="18" charset="2"/>
              </a:rPr>
              <a:t></a:t>
            </a:r>
            <a:r>
              <a:rPr lang="en-US" altLang="zh-CN" sz="2000" dirty="0">
                <a:latin typeface="Times New Roman" panose="02020603050405020304" pitchFamily="18" charset="0"/>
              </a:rPr>
              <a:t>(G)=2</a:t>
            </a:r>
          </a:p>
          <a:p>
            <a:pPr lvl="2" algn="just"/>
            <a:r>
              <a:rPr lang="en-US" altLang="zh-CN" sz="2000" dirty="0">
                <a:latin typeface="Times New Roman" panose="02020603050405020304" pitchFamily="18" charset="0"/>
              </a:rPr>
              <a:t>|V</a:t>
            </a:r>
            <a:r>
              <a:rPr lang="en-US" altLang="zh-CN" sz="2000" baseline="-30000" dirty="0">
                <a:latin typeface="Times New Roman" panose="02020603050405020304" pitchFamily="18" charset="0"/>
              </a:rPr>
              <a:t>G</a:t>
            </a:r>
            <a:r>
              <a:rPr lang="en-US" altLang="zh-CN" sz="2000" dirty="0">
                <a:latin typeface="Times New Roman" panose="02020603050405020304" pitchFamily="18" charset="0"/>
              </a:rPr>
              <a:t>|=2k+1，</a:t>
            </a:r>
            <a:r>
              <a:rPr lang="en-US" altLang="zh-CN" sz="2000" dirty="0">
                <a:latin typeface="Times New Roman" panose="02020603050405020304" pitchFamily="18" charset="0"/>
                <a:sym typeface="Symbol" panose="05050102010706020507" pitchFamily="18" charset="2"/>
              </a:rPr>
              <a:t></a:t>
            </a:r>
            <a:r>
              <a:rPr lang="en-US" altLang="zh-CN" sz="2000" dirty="0">
                <a:latin typeface="Times New Roman" panose="02020603050405020304" pitchFamily="18" charset="0"/>
              </a:rPr>
              <a:t>(G)=3</a:t>
            </a:r>
          </a:p>
          <a:p>
            <a:pPr lvl="1" algn="just"/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如果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wheel</a:t>
            </a:r>
          </a:p>
          <a:p>
            <a:pPr lvl="2" algn="just"/>
            <a:r>
              <a:rPr lang="en-US" altLang="zh-CN" sz="2000" dirty="0">
                <a:latin typeface="Times New Roman" panose="02020603050405020304" pitchFamily="18" charset="0"/>
              </a:rPr>
              <a:t>If |V</a:t>
            </a:r>
            <a:r>
              <a:rPr lang="en-US" altLang="zh-CN" sz="2000" baseline="-30000" dirty="0">
                <a:latin typeface="Times New Roman" panose="02020603050405020304" pitchFamily="18" charset="0"/>
              </a:rPr>
              <a:t>G</a:t>
            </a:r>
            <a:r>
              <a:rPr lang="en-US" altLang="zh-CN" sz="2000" dirty="0">
                <a:latin typeface="Times New Roman" panose="02020603050405020304" pitchFamily="18" charset="0"/>
              </a:rPr>
              <a:t>|=2k, </a:t>
            </a:r>
            <a:r>
              <a:rPr lang="en-US" altLang="zh-CN" sz="2000" dirty="0">
                <a:latin typeface="Times New Roman" panose="02020603050405020304" pitchFamily="18" charset="0"/>
                <a:sym typeface="Symbol" panose="05050102010706020507" pitchFamily="18" charset="2"/>
              </a:rPr>
              <a:t></a:t>
            </a:r>
            <a:r>
              <a:rPr lang="en-US" altLang="zh-CN" sz="2000" dirty="0">
                <a:latin typeface="Times New Roman" panose="02020603050405020304" pitchFamily="18" charset="0"/>
              </a:rPr>
              <a:t>(G)=4</a:t>
            </a:r>
          </a:p>
          <a:p>
            <a:pPr lvl="2" algn="just"/>
            <a:r>
              <a:rPr lang="en-US" altLang="zh-CN" sz="2000" dirty="0">
                <a:latin typeface="Times New Roman" panose="02020603050405020304" pitchFamily="18" charset="0"/>
              </a:rPr>
              <a:t>If |V</a:t>
            </a:r>
            <a:r>
              <a:rPr lang="en-US" altLang="zh-CN" sz="2000" baseline="-30000" dirty="0">
                <a:latin typeface="Times New Roman" panose="02020603050405020304" pitchFamily="18" charset="0"/>
              </a:rPr>
              <a:t>G</a:t>
            </a:r>
            <a:r>
              <a:rPr lang="en-US" altLang="zh-CN" sz="2000" dirty="0">
                <a:latin typeface="Times New Roman" panose="02020603050405020304" pitchFamily="18" charset="0"/>
              </a:rPr>
              <a:t>|=2k+1，</a:t>
            </a:r>
            <a:r>
              <a:rPr lang="en-US" altLang="zh-CN" sz="2000" dirty="0">
                <a:latin typeface="Times New Roman" panose="02020603050405020304" pitchFamily="18" charset="0"/>
                <a:sym typeface="Symbol" panose="05050102010706020507" pitchFamily="18" charset="2"/>
              </a:rPr>
              <a:t></a:t>
            </a:r>
            <a:r>
              <a:rPr lang="en-US" altLang="zh-CN" sz="2000" dirty="0">
                <a:latin typeface="Times New Roman" panose="02020603050405020304" pitchFamily="18" charset="0"/>
              </a:rPr>
              <a:t>(G)=3</a:t>
            </a:r>
          </a:p>
          <a:p>
            <a:pPr lvl="1" algn="just"/>
            <a:endParaRPr lang="en-US" altLang="zh-C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4644008" y="3300664"/>
            <a:ext cx="1422400" cy="1419225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5305996" y="3248276"/>
            <a:ext cx="93662" cy="936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5282183" y="4665914"/>
            <a:ext cx="95250" cy="93662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5923533" y="3600701"/>
            <a:ext cx="95250" cy="95250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5898133" y="4340476"/>
            <a:ext cx="95250" cy="936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4731321" y="3551489"/>
            <a:ext cx="93662" cy="93662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4694808" y="4340476"/>
            <a:ext cx="93663" cy="936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grpSp>
        <p:nvGrpSpPr>
          <p:cNvPr id="13" name="Group 11"/>
          <p:cNvGrpSpPr>
            <a:grpSpLocks/>
          </p:cNvGrpSpPr>
          <p:nvPr/>
        </p:nvGrpSpPr>
        <p:grpSpPr bwMode="auto">
          <a:xfrm>
            <a:off x="6396608" y="3248276"/>
            <a:ext cx="1498600" cy="1471613"/>
            <a:chOff x="4363" y="1809"/>
            <a:chExt cx="944" cy="927"/>
          </a:xfrm>
        </p:grpSpPr>
        <p:sp>
          <p:nvSpPr>
            <p:cNvPr id="14" name="Oval 12"/>
            <p:cNvSpPr>
              <a:spLocks noChangeArrowheads="1"/>
            </p:cNvSpPr>
            <p:nvPr/>
          </p:nvSpPr>
          <p:spPr bwMode="auto">
            <a:xfrm>
              <a:off x="4394" y="1841"/>
              <a:ext cx="896" cy="894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4363" y="2290"/>
              <a:ext cx="60" cy="6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6" name="Oval 14"/>
            <p:cNvSpPr>
              <a:spLocks noChangeArrowheads="1"/>
            </p:cNvSpPr>
            <p:nvPr/>
          </p:nvSpPr>
          <p:spPr bwMode="auto">
            <a:xfrm>
              <a:off x="4812" y="1809"/>
              <a:ext cx="60" cy="6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7" name="Oval 15"/>
            <p:cNvSpPr>
              <a:spLocks noChangeArrowheads="1"/>
            </p:cNvSpPr>
            <p:nvPr/>
          </p:nvSpPr>
          <p:spPr bwMode="auto">
            <a:xfrm>
              <a:off x="4970" y="2677"/>
              <a:ext cx="60" cy="5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5137" y="1967"/>
              <a:ext cx="59" cy="5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5247" y="2401"/>
              <a:ext cx="60" cy="5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4496" y="1943"/>
              <a:ext cx="60" cy="6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4576" y="2637"/>
              <a:ext cx="60" cy="60"/>
            </a:xfrm>
            <a:prstGeom prst="ellipse">
              <a:avLst/>
            </a:prstGeom>
            <a:solidFill>
              <a:srgbClr val="00CCFF"/>
            </a:solidFill>
            <a:ln w="19050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</p:grpSp>
      <p:grpSp>
        <p:nvGrpSpPr>
          <p:cNvPr id="22" name="Group 20"/>
          <p:cNvGrpSpPr>
            <a:grpSpLocks/>
          </p:cNvGrpSpPr>
          <p:nvPr/>
        </p:nvGrpSpPr>
        <p:grpSpPr bwMode="auto">
          <a:xfrm>
            <a:off x="5580112" y="4759576"/>
            <a:ext cx="1384300" cy="1452563"/>
            <a:chOff x="9109" y="4308"/>
            <a:chExt cx="1701" cy="1808"/>
          </a:xfrm>
        </p:grpSpPr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9109" y="4368"/>
              <a:ext cx="1701" cy="170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9903" y="4308"/>
              <a:ext cx="113" cy="1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9919" y="6003"/>
              <a:ext cx="113" cy="113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10638" y="4729"/>
              <a:ext cx="113" cy="113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10609" y="5612"/>
              <a:ext cx="113" cy="11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9212" y="4668"/>
              <a:ext cx="113" cy="113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9169" y="5612"/>
              <a:ext cx="113" cy="11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9899" y="5118"/>
              <a:ext cx="113" cy="113"/>
            </a:xfrm>
            <a:prstGeom prst="ellipse">
              <a:avLst/>
            </a:prstGeom>
            <a:solidFill>
              <a:srgbClr val="00CCFF"/>
            </a:solidFill>
            <a:ln w="19050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31" name="Line 29"/>
            <p:cNvSpPr>
              <a:spLocks noChangeShapeType="1"/>
            </p:cNvSpPr>
            <p:nvPr/>
          </p:nvSpPr>
          <p:spPr bwMode="auto">
            <a:xfrm>
              <a:off x="9960" y="4425"/>
              <a:ext cx="0" cy="6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auto">
            <a:xfrm>
              <a:off x="9960" y="5235"/>
              <a:ext cx="0" cy="79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Line 31"/>
            <p:cNvSpPr>
              <a:spLocks noChangeShapeType="1"/>
            </p:cNvSpPr>
            <p:nvPr/>
          </p:nvSpPr>
          <p:spPr bwMode="auto">
            <a:xfrm>
              <a:off x="9314" y="4770"/>
              <a:ext cx="616" cy="4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Line 32"/>
            <p:cNvSpPr>
              <a:spLocks noChangeShapeType="1"/>
            </p:cNvSpPr>
            <p:nvPr/>
          </p:nvSpPr>
          <p:spPr bwMode="auto">
            <a:xfrm flipV="1">
              <a:off x="9270" y="5220"/>
              <a:ext cx="660" cy="4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Line 33"/>
            <p:cNvSpPr>
              <a:spLocks noChangeShapeType="1"/>
            </p:cNvSpPr>
            <p:nvPr/>
          </p:nvSpPr>
          <p:spPr bwMode="auto">
            <a:xfrm flipV="1">
              <a:off x="9990" y="4800"/>
              <a:ext cx="66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Line 34"/>
            <p:cNvSpPr>
              <a:spLocks noChangeShapeType="1"/>
            </p:cNvSpPr>
            <p:nvPr/>
          </p:nvSpPr>
          <p:spPr bwMode="auto">
            <a:xfrm>
              <a:off x="10004" y="5220"/>
              <a:ext cx="646" cy="4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29859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D1B768E-05A7-4F18-9B85-B7CD77A7BFDF}" type="slidenum">
              <a:rPr lang="en-US" altLang="zh-CN" smtClean="0"/>
              <a:pPr>
                <a:defRPr/>
              </a:pPr>
              <a:t>32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grpSp>
        <p:nvGrpSpPr>
          <p:cNvPr id="72" name="Group 4"/>
          <p:cNvGrpSpPr>
            <a:grpSpLocks/>
          </p:cNvGrpSpPr>
          <p:nvPr/>
        </p:nvGrpSpPr>
        <p:grpSpPr bwMode="auto">
          <a:xfrm>
            <a:off x="2339752" y="1988840"/>
            <a:ext cx="4114800" cy="3886200"/>
            <a:chOff x="1896" y="1656"/>
            <a:chExt cx="4345" cy="4301"/>
          </a:xfrm>
        </p:grpSpPr>
        <p:sp>
          <p:nvSpPr>
            <p:cNvPr id="73" name="Rectangle 5"/>
            <p:cNvSpPr>
              <a:spLocks noChangeArrowheads="1"/>
            </p:cNvSpPr>
            <p:nvPr/>
          </p:nvSpPr>
          <p:spPr bwMode="auto">
            <a:xfrm>
              <a:off x="2157" y="1752"/>
              <a:ext cx="1417" cy="141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74" name="Oval 6"/>
            <p:cNvSpPr>
              <a:spLocks noChangeArrowheads="1"/>
            </p:cNvSpPr>
            <p:nvPr/>
          </p:nvSpPr>
          <p:spPr bwMode="auto">
            <a:xfrm>
              <a:off x="2120" y="1704"/>
              <a:ext cx="113" cy="1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75" name="Rectangle 7"/>
            <p:cNvSpPr>
              <a:spLocks noChangeArrowheads="1"/>
            </p:cNvSpPr>
            <p:nvPr/>
          </p:nvSpPr>
          <p:spPr bwMode="auto">
            <a:xfrm>
              <a:off x="2540" y="2124"/>
              <a:ext cx="710" cy="72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76" name="Oval 8"/>
            <p:cNvSpPr>
              <a:spLocks noChangeArrowheads="1"/>
            </p:cNvSpPr>
            <p:nvPr/>
          </p:nvSpPr>
          <p:spPr bwMode="auto">
            <a:xfrm>
              <a:off x="3512" y="1703"/>
              <a:ext cx="112" cy="11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77" name="Oval 9"/>
            <p:cNvSpPr>
              <a:spLocks noChangeArrowheads="1"/>
            </p:cNvSpPr>
            <p:nvPr/>
          </p:nvSpPr>
          <p:spPr bwMode="auto">
            <a:xfrm>
              <a:off x="2107" y="3107"/>
              <a:ext cx="114" cy="11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78" name="Oval 10"/>
            <p:cNvSpPr>
              <a:spLocks noChangeArrowheads="1"/>
            </p:cNvSpPr>
            <p:nvPr/>
          </p:nvSpPr>
          <p:spPr bwMode="auto">
            <a:xfrm>
              <a:off x="3512" y="3107"/>
              <a:ext cx="112" cy="11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79" name="Oval 11"/>
            <p:cNvSpPr>
              <a:spLocks noChangeArrowheads="1"/>
            </p:cNvSpPr>
            <p:nvPr/>
          </p:nvSpPr>
          <p:spPr bwMode="auto">
            <a:xfrm>
              <a:off x="2493" y="2796"/>
              <a:ext cx="112" cy="1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80" name="Oval 12"/>
            <p:cNvSpPr>
              <a:spLocks noChangeArrowheads="1"/>
            </p:cNvSpPr>
            <p:nvPr/>
          </p:nvSpPr>
          <p:spPr bwMode="auto">
            <a:xfrm>
              <a:off x="3212" y="2772"/>
              <a:ext cx="112" cy="11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81" name="Oval 13"/>
            <p:cNvSpPr>
              <a:spLocks noChangeArrowheads="1"/>
            </p:cNvSpPr>
            <p:nvPr/>
          </p:nvSpPr>
          <p:spPr bwMode="auto">
            <a:xfrm>
              <a:off x="2492" y="2052"/>
              <a:ext cx="113" cy="113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82" name="Oval 14"/>
            <p:cNvSpPr>
              <a:spLocks noChangeArrowheads="1"/>
            </p:cNvSpPr>
            <p:nvPr/>
          </p:nvSpPr>
          <p:spPr bwMode="auto">
            <a:xfrm>
              <a:off x="3200" y="2088"/>
              <a:ext cx="112" cy="1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83" name="Line 15"/>
            <p:cNvSpPr>
              <a:spLocks noChangeShapeType="1"/>
            </p:cNvSpPr>
            <p:nvPr/>
          </p:nvSpPr>
          <p:spPr bwMode="auto">
            <a:xfrm>
              <a:off x="2220" y="1800"/>
              <a:ext cx="288" cy="2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Line 16"/>
            <p:cNvSpPr>
              <a:spLocks noChangeShapeType="1"/>
            </p:cNvSpPr>
            <p:nvPr/>
          </p:nvSpPr>
          <p:spPr bwMode="auto">
            <a:xfrm>
              <a:off x="3312" y="2868"/>
              <a:ext cx="228" cy="2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Line 17"/>
            <p:cNvSpPr>
              <a:spLocks noChangeShapeType="1"/>
            </p:cNvSpPr>
            <p:nvPr/>
          </p:nvSpPr>
          <p:spPr bwMode="auto">
            <a:xfrm flipV="1">
              <a:off x="2208" y="2892"/>
              <a:ext cx="300" cy="2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Line 18"/>
            <p:cNvSpPr>
              <a:spLocks noChangeShapeType="1"/>
            </p:cNvSpPr>
            <p:nvPr/>
          </p:nvSpPr>
          <p:spPr bwMode="auto">
            <a:xfrm flipV="1">
              <a:off x="3276" y="1800"/>
              <a:ext cx="264" cy="3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AutoShape 19"/>
            <p:cNvSpPr>
              <a:spLocks noChangeArrowheads="1"/>
            </p:cNvSpPr>
            <p:nvPr/>
          </p:nvSpPr>
          <p:spPr bwMode="auto">
            <a:xfrm>
              <a:off x="4428" y="1728"/>
              <a:ext cx="1500" cy="1464"/>
            </a:xfrm>
            <a:prstGeom prst="pentagon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88" name="Oval 20"/>
            <p:cNvSpPr>
              <a:spLocks noChangeArrowheads="1"/>
            </p:cNvSpPr>
            <p:nvPr/>
          </p:nvSpPr>
          <p:spPr bwMode="auto">
            <a:xfrm>
              <a:off x="4375" y="2208"/>
              <a:ext cx="114" cy="112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89" name="Oval 21"/>
            <p:cNvSpPr>
              <a:spLocks noChangeArrowheads="1"/>
            </p:cNvSpPr>
            <p:nvPr/>
          </p:nvSpPr>
          <p:spPr bwMode="auto">
            <a:xfrm>
              <a:off x="4664" y="3144"/>
              <a:ext cx="114" cy="1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90" name="Oval 22"/>
            <p:cNvSpPr>
              <a:spLocks noChangeArrowheads="1"/>
            </p:cNvSpPr>
            <p:nvPr/>
          </p:nvSpPr>
          <p:spPr bwMode="auto">
            <a:xfrm>
              <a:off x="5601" y="3120"/>
              <a:ext cx="112" cy="11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91" name="Oval 23"/>
            <p:cNvSpPr>
              <a:spLocks noChangeArrowheads="1"/>
            </p:cNvSpPr>
            <p:nvPr/>
          </p:nvSpPr>
          <p:spPr bwMode="auto">
            <a:xfrm>
              <a:off x="5887" y="2220"/>
              <a:ext cx="114" cy="112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92" name="Oval 24"/>
            <p:cNvSpPr>
              <a:spLocks noChangeArrowheads="1"/>
            </p:cNvSpPr>
            <p:nvPr/>
          </p:nvSpPr>
          <p:spPr bwMode="auto">
            <a:xfrm>
              <a:off x="5131" y="1656"/>
              <a:ext cx="114" cy="1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93" name="Oval 25"/>
            <p:cNvSpPr>
              <a:spLocks noChangeArrowheads="1"/>
            </p:cNvSpPr>
            <p:nvPr/>
          </p:nvSpPr>
          <p:spPr bwMode="auto">
            <a:xfrm>
              <a:off x="5145" y="2436"/>
              <a:ext cx="112" cy="112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94" name="Line 26"/>
            <p:cNvSpPr>
              <a:spLocks noChangeShapeType="1"/>
            </p:cNvSpPr>
            <p:nvPr/>
          </p:nvSpPr>
          <p:spPr bwMode="auto">
            <a:xfrm>
              <a:off x="5172" y="1752"/>
              <a:ext cx="0" cy="7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Line 27"/>
            <p:cNvSpPr>
              <a:spLocks noChangeShapeType="1"/>
            </p:cNvSpPr>
            <p:nvPr/>
          </p:nvSpPr>
          <p:spPr bwMode="auto">
            <a:xfrm>
              <a:off x="4476" y="2280"/>
              <a:ext cx="684" cy="1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Line 28"/>
            <p:cNvSpPr>
              <a:spLocks noChangeShapeType="1"/>
            </p:cNvSpPr>
            <p:nvPr/>
          </p:nvSpPr>
          <p:spPr bwMode="auto">
            <a:xfrm flipV="1">
              <a:off x="4764" y="2520"/>
              <a:ext cx="408" cy="6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Line 29"/>
            <p:cNvSpPr>
              <a:spLocks noChangeShapeType="1"/>
            </p:cNvSpPr>
            <p:nvPr/>
          </p:nvSpPr>
          <p:spPr bwMode="auto">
            <a:xfrm flipV="1">
              <a:off x="5256" y="2304"/>
              <a:ext cx="648" cy="16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Line 30"/>
            <p:cNvSpPr>
              <a:spLocks noChangeShapeType="1"/>
            </p:cNvSpPr>
            <p:nvPr/>
          </p:nvSpPr>
          <p:spPr bwMode="auto">
            <a:xfrm>
              <a:off x="5232" y="2532"/>
              <a:ext cx="384" cy="6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99" name="Group 31"/>
            <p:cNvGrpSpPr>
              <a:grpSpLocks/>
            </p:cNvGrpSpPr>
            <p:nvPr/>
          </p:nvGrpSpPr>
          <p:grpSpPr bwMode="auto">
            <a:xfrm>
              <a:off x="1896" y="4254"/>
              <a:ext cx="1860" cy="1686"/>
              <a:chOff x="4848" y="7434"/>
              <a:chExt cx="1860" cy="1686"/>
            </a:xfrm>
          </p:grpSpPr>
          <p:sp>
            <p:nvSpPr>
              <p:cNvPr id="117" name="AutoShape 32"/>
              <p:cNvSpPr>
                <a:spLocks noChangeArrowheads="1"/>
              </p:cNvSpPr>
              <p:nvPr/>
            </p:nvSpPr>
            <p:spPr bwMode="auto">
              <a:xfrm>
                <a:off x="4875" y="7473"/>
                <a:ext cx="1760" cy="1614"/>
              </a:xfrm>
              <a:prstGeom prst="pentagon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18" name="Oval 33"/>
              <p:cNvSpPr>
                <a:spLocks noChangeArrowheads="1"/>
              </p:cNvSpPr>
              <p:nvPr/>
            </p:nvSpPr>
            <p:spPr bwMode="auto">
              <a:xfrm>
                <a:off x="5712" y="7434"/>
                <a:ext cx="101" cy="10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19" name="Oval 34"/>
              <p:cNvSpPr>
                <a:spLocks noChangeArrowheads="1"/>
              </p:cNvSpPr>
              <p:nvPr/>
            </p:nvSpPr>
            <p:spPr bwMode="auto">
              <a:xfrm>
                <a:off x="4848" y="8040"/>
                <a:ext cx="101" cy="106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20" name="Oval 35"/>
              <p:cNvSpPr>
                <a:spLocks noChangeArrowheads="1"/>
              </p:cNvSpPr>
              <p:nvPr/>
            </p:nvSpPr>
            <p:spPr bwMode="auto">
              <a:xfrm>
                <a:off x="6608" y="8027"/>
                <a:ext cx="100" cy="106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21" name="Oval 36"/>
              <p:cNvSpPr>
                <a:spLocks noChangeArrowheads="1"/>
              </p:cNvSpPr>
              <p:nvPr/>
            </p:nvSpPr>
            <p:spPr bwMode="auto">
              <a:xfrm>
                <a:off x="5168" y="9014"/>
                <a:ext cx="101" cy="1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22" name="Oval 37"/>
              <p:cNvSpPr>
                <a:spLocks noChangeArrowheads="1"/>
              </p:cNvSpPr>
              <p:nvPr/>
            </p:nvSpPr>
            <p:spPr bwMode="auto">
              <a:xfrm>
                <a:off x="6209" y="9014"/>
                <a:ext cx="101" cy="10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23" name="Oval 38"/>
              <p:cNvSpPr>
                <a:spLocks noChangeArrowheads="1"/>
              </p:cNvSpPr>
              <p:nvPr/>
            </p:nvSpPr>
            <p:spPr bwMode="auto">
              <a:xfrm>
                <a:off x="5715" y="7816"/>
                <a:ext cx="102" cy="105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24" name="Oval 39"/>
              <p:cNvSpPr>
                <a:spLocks noChangeArrowheads="1"/>
              </p:cNvSpPr>
              <p:nvPr/>
            </p:nvSpPr>
            <p:spPr bwMode="auto">
              <a:xfrm>
                <a:off x="5264" y="8209"/>
                <a:ext cx="99" cy="107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25" name="Oval 40"/>
              <p:cNvSpPr>
                <a:spLocks noChangeArrowheads="1"/>
              </p:cNvSpPr>
              <p:nvPr/>
            </p:nvSpPr>
            <p:spPr bwMode="auto">
              <a:xfrm>
                <a:off x="5408" y="8661"/>
                <a:ext cx="101" cy="10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26" name="Oval 41"/>
              <p:cNvSpPr>
                <a:spLocks noChangeArrowheads="1"/>
              </p:cNvSpPr>
              <p:nvPr/>
            </p:nvSpPr>
            <p:spPr bwMode="auto">
              <a:xfrm>
                <a:off x="6075" y="8717"/>
                <a:ext cx="101" cy="10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27" name="Oval 42"/>
              <p:cNvSpPr>
                <a:spLocks noChangeArrowheads="1"/>
              </p:cNvSpPr>
              <p:nvPr/>
            </p:nvSpPr>
            <p:spPr bwMode="auto">
              <a:xfrm>
                <a:off x="6236" y="8167"/>
                <a:ext cx="99" cy="10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28" name="Line 43"/>
              <p:cNvSpPr>
                <a:spLocks noChangeShapeType="1"/>
              </p:cNvSpPr>
              <p:nvPr/>
            </p:nvSpPr>
            <p:spPr bwMode="auto">
              <a:xfrm>
                <a:off x="5755" y="7533"/>
                <a:ext cx="0" cy="29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9" name="Line 44"/>
              <p:cNvSpPr>
                <a:spLocks noChangeShapeType="1"/>
              </p:cNvSpPr>
              <p:nvPr/>
            </p:nvSpPr>
            <p:spPr bwMode="auto">
              <a:xfrm>
                <a:off x="4940" y="8111"/>
                <a:ext cx="347" cy="14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0" name="Line 45"/>
              <p:cNvSpPr>
                <a:spLocks noChangeShapeType="1"/>
              </p:cNvSpPr>
              <p:nvPr/>
            </p:nvSpPr>
            <p:spPr bwMode="auto">
              <a:xfrm flipH="1">
                <a:off x="5249" y="8773"/>
                <a:ext cx="186" cy="2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1" name="Line 46"/>
              <p:cNvSpPr>
                <a:spLocks noChangeShapeType="1"/>
              </p:cNvSpPr>
              <p:nvPr/>
            </p:nvSpPr>
            <p:spPr bwMode="auto">
              <a:xfrm>
                <a:off x="6140" y="8815"/>
                <a:ext cx="107" cy="2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2" name="Line 47"/>
              <p:cNvSpPr>
                <a:spLocks noChangeShapeType="1"/>
              </p:cNvSpPr>
              <p:nvPr/>
            </p:nvSpPr>
            <p:spPr bwMode="auto">
              <a:xfrm flipV="1">
                <a:off x="6328" y="8097"/>
                <a:ext cx="293" cy="1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" name="Line 48"/>
              <p:cNvSpPr>
                <a:spLocks noChangeShapeType="1"/>
              </p:cNvSpPr>
              <p:nvPr/>
            </p:nvSpPr>
            <p:spPr bwMode="auto">
              <a:xfrm flipH="1">
                <a:off x="5488" y="7914"/>
                <a:ext cx="267" cy="77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" name="Line 49"/>
              <p:cNvSpPr>
                <a:spLocks noChangeShapeType="1"/>
              </p:cNvSpPr>
              <p:nvPr/>
            </p:nvSpPr>
            <p:spPr bwMode="auto">
              <a:xfrm>
                <a:off x="5808" y="7914"/>
                <a:ext cx="321" cy="8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" name="Line 50"/>
              <p:cNvSpPr>
                <a:spLocks noChangeShapeType="1"/>
              </p:cNvSpPr>
              <p:nvPr/>
            </p:nvSpPr>
            <p:spPr bwMode="auto">
              <a:xfrm flipV="1">
                <a:off x="5355" y="8238"/>
                <a:ext cx="893" cy="1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6" name="Line 51"/>
              <p:cNvSpPr>
                <a:spLocks noChangeShapeType="1"/>
              </p:cNvSpPr>
              <p:nvPr/>
            </p:nvSpPr>
            <p:spPr bwMode="auto">
              <a:xfrm>
                <a:off x="5327" y="8295"/>
                <a:ext cx="788" cy="49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7" name="Line 52"/>
              <p:cNvSpPr>
                <a:spLocks noChangeShapeType="1"/>
              </p:cNvSpPr>
              <p:nvPr/>
            </p:nvSpPr>
            <p:spPr bwMode="auto">
              <a:xfrm flipV="1">
                <a:off x="5500" y="8267"/>
                <a:ext cx="761" cy="43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00" name="AutoShape 53"/>
            <p:cNvSpPr>
              <a:spLocks noChangeArrowheads="1"/>
            </p:cNvSpPr>
            <p:nvPr/>
          </p:nvSpPr>
          <p:spPr bwMode="auto">
            <a:xfrm>
              <a:off x="4272" y="4200"/>
              <a:ext cx="1920" cy="1692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01" name="Oval 54"/>
            <p:cNvSpPr>
              <a:spLocks noChangeArrowheads="1"/>
            </p:cNvSpPr>
            <p:nvPr/>
          </p:nvSpPr>
          <p:spPr bwMode="auto">
            <a:xfrm>
              <a:off x="5192" y="4153"/>
              <a:ext cx="114" cy="1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02" name="Oval 55"/>
            <p:cNvSpPr>
              <a:spLocks noChangeArrowheads="1"/>
            </p:cNvSpPr>
            <p:nvPr/>
          </p:nvSpPr>
          <p:spPr bwMode="auto">
            <a:xfrm>
              <a:off x="4233" y="5845"/>
              <a:ext cx="112" cy="112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03" name="Oval 56"/>
            <p:cNvSpPr>
              <a:spLocks noChangeArrowheads="1"/>
            </p:cNvSpPr>
            <p:nvPr/>
          </p:nvSpPr>
          <p:spPr bwMode="auto">
            <a:xfrm>
              <a:off x="6129" y="5808"/>
              <a:ext cx="112" cy="114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04" name="Oval 57"/>
            <p:cNvSpPr>
              <a:spLocks noChangeArrowheads="1"/>
            </p:cNvSpPr>
            <p:nvPr/>
          </p:nvSpPr>
          <p:spPr bwMode="auto">
            <a:xfrm>
              <a:off x="5168" y="5281"/>
              <a:ext cx="112" cy="112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05" name="Oval 58"/>
            <p:cNvSpPr>
              <a:spLocks noChangeArrowheads="1"/>
            </p:cNvSpPr>
            <p:nvPr/>
          </p:nvSpPr>
          <p:spPr bwMode="auto">
            <a:xfrm>
              <a:off x="5168" y="5544"/>
              <a:ext cx="112" cy="1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06" name="Oval 59"/>
            <p:cNvSpPr>
              <a:spLocks noChangeArrowheads="1"/>
            </p:cNvSpPr>
            <p:nvPr/>
          </p:nvSpPr>
          <p:spPr bwMode="auto">
            <a:xfrm>
              <a:off x="4917" y="5087"/>
              <a:ext cx="112" cy="114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07" name="Oval 60"/>
            <p:cNvSpPr>
              <a:spLocks noChangeArrowheads="1"/>
            </p:cNvSpPr>
            <p:nvPr/>
          </p:nvSpPr>
          <p:spPr bwMode="auto">
            <a:xfrm>
              <a:off x="5468" y="5124"/>
              <a:ext cx="112" cy="112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08" name="Line 61"/>
            <p:cNvSpPr>
              <a:spLocks noChangeShapeType="1"/>
            </p:cNvSpPr>
            <p:nvPr/>
          </p:nvSpPr>
          <p:spPr bwMode="auto">
            <a:xfrm flipV="1">
              <a:off x="4308" y="5628"/>
              <a:ext cx="876" cy="2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" name="Line 62"/>
            <p:cNvSpPr>
              <a:spLocks noChangeShapeType="1"/>
            </p:cNvSpPr>
            <p:nvPr/>
          </p:nvSpPr>
          <p:spPr bwMode="auto">
            <a:xfrm>
              <a:off x="5292" y="5616"/>
              <a:ext cx="852" cy="2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" name="Line 63"/>
            <p:cNvSpPr>
              <a:spLocks noChangeShapeType="1"/>
            </p:cNvSpPr>
            <p:nvPr/>
          </p:nvSpPr>
          <p:spPr bwMode="auto">
            <a:xfrm flipH="1">
              <a:off x="4980" y="4272"/>
              <a:ext cx="264" cy="8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" name="Line 64"/>
            <p:cNvSpPr>
              <a:spLocks noChangeShapeType="1"/>
            </p:cNvSpPr>
            <p:nvPr/>
          </p:nvSpPr>
          <p:spPr bwMode="auto">
            <a:xfrm flipH="1">
              <a:off x="4320" y="5208"/>
              <a:ext cx="624" cy="6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" name="Line 65"/>
            <p:cNvSpPr>
              <a:spLocks noChangeShapeType="1"/>
            </p:cNvSpPr>
            <p:nvPr/>
          </p:nvSpPr>
          <p:spPr bwMode="auto">
            <a:xfrm>
              <a:off x="5256" y="4260"/>
              <a:ext cx="252" cy="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" name="Line 66"/>
            <p:cNvSpPr>
              <a:spLocks noChangeShapeType="1"/>
            </p:cNvSpPr>
            <p:nvPr/>
          </p:nvSpPr>
          <p:spPr bwMode="auto">
            <a:xfrm>
              <a:off x="5544" y="5232"/>
              <a:ext cx="612" cy="6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" name="Line 67"/>
            <p:cNvSpPr>
              <a:spLocks noChangeShapeType="1"/>
            </p:cNvSpPr>
            <p:nvPr/>
          </p:nvSpPr>
          <p:spPr bwMode="auto">
            <a:xfrm>
              <a:off x="5004" y="5172"/>
              <a:ext cx="192" cy="1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" name="Line 68"/>
            <p:cNvSpPr>
              <a:spLocks noChangeShapeType="1"/>
            </p:cNvSpPr>
            <p:nvPr/>
          </p:nvSpPr>
          <p:spPr bwMode="auto">
            <a:xfrm flipV="1">
              <a:off x="5280" y="5220"/>
              <a:ext cx="216" cy="1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Line 69"/>
            <p:cNvSpPr>
              <a:spLocks noChangeShapeType="1"/>
            </p:cNvSpPr>
            <p:nvPr/>
          </p:nvSpPr>
          <p:spPr bwMode="auto">
            <a:xfrm>
              <a:off x="5220" y="5388"/>
              <a:ext cx="0" cy="16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536353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D1B768E-05A7-4F18-9B85-B7CD77A7BFDF}" type="slidenum">
              <a:rPr lang="en-US" altLang="zh-CN" smtClean="0"/>
              <a:pPr>
                <a:defRPr/>
              </a:pPr>
              <a:t>33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色多项式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719263"/>
            <a:ext cx="8435975" cy="4411662"/>
          </a:xfrm>
          <a:prstGeom prst="rect">
            <a:avLst/>
          </a:prstGeom>
        </p:spPr>
        <p:txBody>
          <a:bodyPr/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给定图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个颜色，</a:t>
            </a:r>
            <a:r>
              <a:rPr lang="en-US" altLang="zh-CN" sz="2800" dirty="0">
                <a:latin typeface="Franklin Gothic Book" charset="0"/>
              </a:rPr>
              <a:t>P</a:t>
            </a:r>
            <a:r>
              <a:rPr lang="en-US" altLang="zh-CN" sz="2800" baseline="-25000" dirty="0">
                <a:latin typeface="Franklin Gothic Book" charset="0"/>
              </a:rPr>
              <a:t>G</a:t>
            </a:r>
            <a:r>
              <a:rPr lang="en-US" altLang="zh-CN" sz="2800" dirty="0">
                <a:latin typeface="Franklin Gothic Book" charset="0"/>
              </a:rPr>
              <a:t>(x)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上不同的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proper coloring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的个数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10000"/>
              </a:lnSpc>
            </a:pPr>
            <a:r>
              <a:rPr lang="en-US" altLang="zh-CN" sz="2400" dirty="0">
                <a:latin typeface="Franklin Gothic Book" charset="0"/>
              </a:rPr>
              <a:t>P</a:t>
            </a:r>
            <a:r>
              <a:rPr lang="en-US" altLang="zh-CN" sz="2400" baseline="-25000" dirty="0">
                <a:latin typeface="Franklin Gothic Book" charset="0"/>
              </a:rPr>
              <a:t>G</a:t>
            </a:r>
            <a:r>
              <a:rPr lang="en-US" altLang="zh-CN" sz="2400" dirty="0">
                <a:latin typeface="Franklin Gothic Book" charset="0"/>
              </a:rPr>
              <a:t>(x)</a:t>
            </a:r>
            <a:r>
              <a:rPr lang="zh-CN" altLang="en-US" sz="2400" dirty="0">
                <a:latin typeface="Franklin Gothic Book" charset="0"/>
              </a:rPr>
              <a:t>是关于</a:t>
            </a:r>
            <a:r>
              <a:rPr lang="en-US" altLang="zh-CN" sz="2400" dirty="0">
                <a:latin typeface="Franklin Gothic Book" charset="0"/>
              </a:rPr>
              <a:t>x</a:t>
            </a:r>
            <a:r>
              <a:rPr lang="zh-CN" altLang="en-US" sz="2400" dirty="0">
                <a:latin typeface="Franklin Gothic Book" charset="0"/>
              </a:rPr>
              <a:t>的一个多项式函数，又称色多项式</a:t>
            </a:r>
            <a:endParaRPr lang="en-US" altLang="zh-CN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10000"/>
              </a:lnSpc>
            </a:pPr>
            <a:endParaRPr lang="en-US" altLang="zh-CN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endParaRPr lang="zh-CN" altLang="en-US" sz="2700" dirty="0">
              <a:latin typeface="Franklin Gothic Book" charset="0"/>
            </a:endParaRPr>
          </a:p>
        </p:txBody>
      </p: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120329" y="3646488"/>
            <a:ext cx="268288" cy="1816100"/>
            <a:chOff x="793" y="2432"/>
            <a:chExt cx="169" cy="1144"/>
          </a:xfrm>
        </p:grpSpPr>
        <p:sp>
          <p:nvSpPr>
            <p:cNvPr id="7" name="Oval 4"/>
            <p:cNvSpPr>
              <a:spLocks noChangeArrowheads="1"/>
            </p:cNvSpPr>
            <p:nvPr/>
          </p:nvSpPr>
          <p:spPr bwMode="auto">
            <a:xfrm>
              <a:off x="890" y="2432"/>
              <a:ext cx="72" cy="82"/>
            </a:xfrm>
            <a:prstGeom prst="ellipse">
              <a:avLst/>
            </a:prstGeom>
            <a:solidFill>
              <a:srgbClr val="FFFFFF"/>
            </a:solidFill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>
                <a:latin typeface="Franklin Gothic Book" charset="0"/>
              </a:endParaRPr>
            </a:p>
          </p:txBody>
        </p:sp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890" y="2728"/>
              <a:ext cx="72" cy="82"/>
            </a:xfrm>
            <a:prstGeom prst="ellipse">
              <a:avLst/>
            </a:prstGeom>
            <a:solidFill>
              <a:srgbClr val="FFFFFF"/>
            </a:solidFill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>
                <a:latin typeface="Franklin Gothic Book" charset="0"/>
              </a:endParaRPr>
            </a:p>
          </p:txBody>
        </p:sp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890" y="3024"/>
              <a:ext cx="72" cy="82"/>
            </a:xfrm>
            <a:prstGeom prst="ellipse">
              <a:avLst/>
            </a:prstGeom>
            <a:solidFill>
              <a:srgbClr val="FFFFFF"/>
            </a:solidFill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>
                <a:latin typeface="Franklin Gothic Book" charset="0"/>
              </a:endParaRPr>
            </a:p>
          </p:txBody>
        </p:sp>
        <p:sp>
          <p:nvSpPr>
            <p:cNvPr id="10" name="Oval 7"/>
            <p:cNvSpPr>
              <a:spLocks noChangeArrowheads="1"/>
            </p:cNvSpPr>
            <p:nvPr/>
          </p:nvSpPr>
          <p:spPr bwMode="auto">
            <a:xfrm>
              <a:off x="890" y="3319"/>
              <a:ext cx="72" cy="82"/>
            </a:xfrm>
            <a:prstGeom prst="ellipse">
              <a:avLst/>
            </a:prstGeom>
            <a:solidFill>
              <a:srgbClr val="FFFFFF"/>
            </a:solidFill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>
                <a:latin typeface="Franklin Gothic Book" charset="0"/>
              </a:endParaRPr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>
              <a:off x="928" y="2525"/>
              <a:ext cx="1" cy="20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>
              <a:off x="920" y="2815"/>
              <a:ext cx="1" cy="20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>
              <a:off x="920" y="3106"/>
              <a:ext cx="1" cy="222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808" y="2468"/>
              <a:ext cx="85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>
                  <a:solidFill>
                    <a:srgbClr val="000000"/>
                  </a:solidFill>
                  <a:latin typeface="Franklin Gothic Book" charset="0"/>
                </a:rPr>
                <a:t>a</a:t>
              </a:r>
              <a:endParaRPr lang="en-US" altLang="zh-CN" sz="2000">
                <a:latin typeface="Franklin Gothic Book" charset="0"/>
              </a:endParaRP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66" y="2468"/>
              <a:ext cx="0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000">
                  <a:solidFill>
                    <a:srgbClr val="000000"/>
                  </a:solidFill>
                  <a:latin typeface="Franklin Gothic Book" charset="0"/>
                </a:rPr>
                <a:t> </a:t>
              </a:r>
              <a:endParaRPr lang="zh-CN" altLang="en-US" sz="2000">
                <a:latin typeface="Franklin Gothic Book" charset="0"/>
              </a:endParaRP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800" y="2810"/>
              <a:ext cx="8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>
                  <a:solidFill>
                    <a:srgbClr val="000000"/>
                  </a:solidFill>
                  <a:latin typeface="Franklin Gothic Book" charset="0"/>
                </a:rPr>
                <a:t>b</a:t>
              </a:r>
              <a:endParaRPr lang="en-US" altLang="zh-CN" sz="2000">
                <a:latin typeface="Franklin Gothic Book" charset="0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793" y="3049"/>
              <a:ext cx="75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>
                  <a:solidFill>
                    <a:srgbClr val="000000"/>
                  </a:solidFill>
                  <a:latin typeface="Franklin Gothic Book" charset="0"/>
                </a:rPr>
                <a:t>c</a:t>
              </a:r>
              <a:endParaRPr lang="en-US" altLang="zh-CN" sz="2000">
                <a:latin typeface="Franklin Gothic Book" charset="0"/>
              </a:endParaRPr>
            </a:p>
          </p:txBody>
        </p:sp>
        <p:sp>
          <p:nvSpPr>
            <p:cNvPr id="18" name="Rectangle 15"/>
            <p:cNvSpPr>
              <a:spLocks noChangeArrowheads="1"/>
            </p:cNvSpPr>
            <p:nvPr/>
          </p:nvSpPr>
          <p:spPr bwMode="auto">
            <a:xfrm>
              <a:off x="808" y="3382"/>
              <a:ext cx="8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>
                  <a:solidFill>
                    <a:srgbClr val="000000"/>
                  </a:solidFill>
                  <a:latin typeface="Franklin Gothic Book" charset="0"/>
                </a:rPr>
                <a:t>d</a:t>
              </a:r>
              <a:endParaRPr lang="en-US" altLang="zh-CN" sz="2000">
                <a:latin typeface="Franklin Gothic Book" charset="0"/>
              </a:endParaRPr>
            </a:p>
          </p:txBody>
        </p:sp>
      </p:grp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436117" y="5446713"/>
            <a:ext cx="1979612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zh-CN" sz="2200" dirty="0">
                <a:latin typeface="Franklin Gothic Book" charset="0"/>
              </a:rPr>
              <a:t>P</a:t>
            </a:r>
            <a:r>
              <a:rPr kumimoji="0" lang="en-US" altLang="zh-CN" sz="2200" baseline="-25000" dirty="0">
                <a:latin typeface="Franklin Gothic Book" charset="0"/>
              </a:rPr>
              <a:t>G</a:t>
            </a:r>
            <a:r>
              <a:rPr kumimoji="0" lang="en-US" altLang="zh-CN" sz="2200" dirty="0">
                <a:latin typeface="Franklin Gothic Book" charset="0"/>
              </a:rPr>
              <a:t>(x)=x(x-1)</a:t>
            </a:r>
            <a:r>
              <a:rPr kumimoji="0" lang="en-US" altLang="zh-CN" sz="2200" baseline="30000" dirty="0">
                <a:latin typeface="Franklin Gothic Book" charset="0"/>
              </a:rPr>
              <a:t>3</a:t>
            </a:r>
            <a:endParaRPr kumimoji="0" lang="en-US" altLang="zh-CN" sz="2200" dirty="0">
              <a:latin typeface="Franklin Gothic Book" charset="0"/>
            </a:endParaRPr>
          </a:p>
        </p:txBody>
      </p:sp>
      <p:grpSp>
        <p:nvGrpSpPr>
          <p:cNvPr id="20" name="Group 21"/>
          <p:cNvGrpSpPr>
            <a:grpSpLocks/>
          </p:cNvGrpSpPr>
          <p:nvPr/>
        </p:nvGrpSpPr>
        <p:grpSpPr bwMode="auto">
          <a:xfrm>
            <a:off x="6227763" y="3429000"/>
            <a:ext cx="1712912" cy="1619250"/>
            <a:chOff x="1328" y="1194"/>
            <a:chExt cx="1079" cy="1020"/>
          </a:xfrm>
        </p:grpSpPr>
        <p:sp>
          <p:nvSpPr>
            <p:cNvPr id="21" name="AutoShape 22"/>
            <p:cNvSpPr>
              <a:spLocks noChangeArrowheads="1"/>
            </p:cNvSpPr>
            <p:nvPr/>
          </p:nvSpPr>
          <p:spPr bwMode="auto">
            <a:xfrm>
              <a:off x="1365" y="1232"/>
              <a:ext cx="1028" cy="949"/>
            </a:xfrm>
            <a:prstGeom prst="pentagon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>
                <a:latin typeface="Franklin Gothic Book" charset="0"/>
              </a:endParaRPr>
            </a:p>
          </p:txBody>
        </p:sp>
        <p:sp>
          <p:nvSpPr>
            <p:cNvPr id="22" name="Oval 23"/>
            <p:cNvSpPr>
              <a:spLocks noChangeArrowheads="1"/>
            </p:cNvSpPr>
            <p:nvPr/>
          </p:nvSpPr>
          <p:spPr bwMode="auto">
            <a:xfrm>
              <a:off x="1842" y="1194"/>
              <a:ext cx="69" cy="7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>
                <a:latin typeface="Franklin Gothic Book" charset="0"/>
              </a:endParaRPr>
            </a:p>
          </p:txBody>
        </p:sp>
        <p:sp>
          <p:nvSpPr>
            <p:cNvPr id="23" name="Oval 24"/>
            <p:cNvSpPr>
              <a:spLocks noChangeArrowheads="1"/>
            </p:cNvSpPr>
            <p:nvPr/>
          </p:nvSpPr>
          <p:spPr bwMode="auto">
            <a:xfrm>
              <a:off x="1328" y="1561"/>
              <a:ext cx="69" cy="7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>
                <a:latin typeface="Franklin Gothic Book" charset="0"/>
              </a:endParaRPr>
            </a:p>
          </p:txBody>
        </p:sp>
        <p:sp>
          <p:nvSpPr>
            <p:cNvPr id="24" name="Oval 25"/>
            <p:cNvSpPr>
              <a:spLocks noChangeArrowheads="1"/>
            </p:cNvSpPr>
            <p:nvPr/>
          </p:nvSpPr>
          <p:spPr bwMode="auto">
            <a:xfrm>
              <a:off x="2338" y="1561"/>
              <a:ext cx="69" cy="7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>
                <a:latin typeface="Franklin Gothic Book" charset="0"/>
              </a:endParaRPr>
            </a:p>
          </p:txBody>
        </p:sp>
        <p:sp>
          <p:nvSpPr>
            <p:cNvPr id="25" name="Oval 26"/>
            <p:cNvSpPr>
              <a:spLocks noChangeArrowheads="1"/>
            </p:cNvSpPr>
            <p:nvPr/>
          </p:nvSpPr>
          <p:spPr bwMode="auto">
            <a:xfrm>
              <a:off x="1548" y="2124"/>
              <a:ext cx="70" cy="7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>
                <a:latin typeface="Franklin Gothic Book" charset="0"/>
              </a:endParaRPr>
            </a:p>
          </p:txBody>
        </p:sp>
        <p:sp>
          <p:nvSpPr>
            <p:cNvPr id="26" name="Oval 27"/>
            <p:cNvSpPr>
              <a:spLocks noChangeArrowheads="1"/>
            </p:cNvSpPr>
            <p:nvPr/>
          </p:nvSpPr>
          <p:spPr bwMode="auto">
            <a:xfrm>
              <a:off x="2145" y="2143"/>
              <a:ext cx="69" cy="7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>
                <a:latin typeface="Franklin Gothic Book" charset="0"/>
              </a:endParaRPr>
            </a:p>
          </p:txBody>
        </p:sp>
        <p:sp>
          <p:nvSpPr>
            <p:cNvPr id="27" name="Line 28"/>
            <p:cNvSpPr>
              <a:spLocks noChangeShapeType="1"/>
            </p:cNvSpPr>
            <p:nvPr/>
          </p:nvSpPr>
          <p:spPr bwMode="auto">
            <a:xfrm flipH="1">
              <a:off x="1595" y="1269"/>
              <a:ext cx="275" cy="8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Line 29"/>
            <p:cNvSpPr>
              <a:spLocks noChangeShapeType="1"/>
            </p:cNvSpPr>
            <p:nvPr/>
          </p:nvSpPr>
          <p:spPr bwMode="auto">
            <a:xfrm>
              <a:off x="1401" y="1608"/>
              <a:ext cx="94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Line 30"/>
            <p:cNvSpPr>
              <a:spLocks noChangeShapeType="1"/>
            </p:cNvSpPr>
            <p:nvPr/>
          </p:nvSpPr>
          <p:spPr bwMode="auto">
            <a:xfrm>
              <a:off x="1383" y="1626"/>
              <a:ext cx="781" cy="5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Line 31"/>
            <p:cNvSpPr>
              <a:spLocks noChangeShapeType="1"/>
            </p:cNvSpPr>
            <p:nvPr/>
          </p:nvSpPr>
          <p:spPr bwMode="auto">
            <a:xfrm>
              <a:off x="1879" y="1269"/>
              <a:ext cx="294" cy="90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Line 32"/>
            <p:cNvSpPr>
              <a:spLocks noChangeShapeType="1"/>
            </p:cNvSpPr>
            <p:nvPr/>
          </p:nvSpPr>
          <p:spPr bwMode="auto">
            <a:xfrm flipV="1">
              <a:off x="1603" y="1636"/>
              <a:ext cx="763" cy="5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2" name="Text Box 33"/>
          <p:cNvSpPr txBox="1">
            <a:spLocks noChangeArrowheads="1"/>
          </p:cNvSpPr>
          <p:nvPr/>
        </p:nvSpPr>
        <p:spPr bwMode="auto">
          <a:xfrm>
            <a:off x="5761037" y="5445125"/>
            <a:ext cx="31321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zh-CN" sz="2000" dirty="0">
                <a:latin typeface="Franklin Gothic Book" charset="0"/>
              </a:rPr>
              <a:t>P</a:t>
            </a:r>
            <a:r>
              <a:rPr kumimoji="0" lang="en-US" altLang="zh-CN" sz="2000" baseline="-25000" dirty="0">
                <a:latin typeface="Franklin Gothic Book" charset="0"/>
              </a:rPr>
              <a:t>G</a:t>
            </a:r>
            <a:r>
              <a:rPr kumimoji="0" lang="en-US" altLang="zh-CN" sz="2000" dirty="0">
                <a:latin typeface="Franklin Gothic Book" charset="0"/>
              </a:rPr>
              <a:t>(x)=x(x-1)(x-2)(x-3)(x-4)</a:t>
            </a:r>
          </a:p>
        </p:txBody>
      </p:sp>
      <p:grpSp>
        <p:nvGrpSpPr>
          <p:cNvPr id="33" name="Group 50"/>
          <p:cNvGrpSpPr>
            <a:grpSpLocks/>
          </p:cNvGrpSpPr>
          <p:nvPr/>
        </p:nvGrpSpPr>
        <p:grpSpPr bwMode="auto">
          <a:xfrm>
            <a:off x="2688432" y="3788210"/>
            <a:ext cx="2663825" cy="1150937"/>
            <a:chOff x="1368" y="2205"/>
            <a:chExt cx="2048" cy="952"/>
          </a:xfrm>
        </p:grpSpPr>
        <p:sp>
          <p:nvSpPr>
            <p:cNvPr id="34" name="Oval 34"/>
            <p:cNvSpPr>
              <a:spLocks noChangeArrowheads="1"/>
            </p:cNvSpPr>
            <p:nvPr/>
          </p:nvSpPr>
          <p:spPr bwMode="auto">
            <a:xfrm>
              <a:off x="1368" y="2238"/>
              <a:ext cx="896" cy="894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>
                <a:latin typeface="Franklin Gothic Book" charset="0"/>
              </a:endParaRPr>
            </a:p>
          </p:txBody>
        </p:sp>
        <p:sp>
          <p:nvSpPr>
            <p:cNvPr id="35" name="Oval 35"/>
            <p:cNvSpPr>
              <a:spLocks noChangeArrowheads="1"/>
            </p:cNvSpPr>
            <p:nvPr/>
          </p:nvSpPr>
          <p:spPr bwMode="auto">
            <a:xfrm>
              <a:off x="1785" y="2205"/>
              <a:ext cx="59" cy="5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>
                <a:latin typeface="Franklin Gothic Book" charset="0"/>
              </a:endParaRPr>
            </a:p>
          </p:txBody>
        </p:sp>
        <p:sp>
          <p:nvSpPr>
            <p:cNvPr id="36" name="Oval 36"/>
            <p:cNvSpPr>
              <a:spLocks noChangeArrowheads="1"/>
            </p:cNvSpPr>
            <p:nvPr/>
          </p:nvSpPr>
          <p:spPr bwMode="auto">
            <a:xfrm>
              <a:off x="1770" y="3098"/>
              <a:ext cx="61" cy="5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>
                <a:latin typeface="Franklin Gothic Book" charset="0"/>
              </a:endParaRPr>
            </a:p>
          </p:txBody>
        </p:sp>
        <p:sp>
          <p:nvSpPr>
            <p:cNvPr id="37" name="Oval 37"/>
            <p:cNvSpPr>
              <a:spLocks noChangeArrowheads="1"/>
            </p:cNvSpPr>
            <p:nvPr/>
          </p:nvSpPr>
          <p:spPr bwMode="auto">
            <a:xfrm>
              <a:off x="2174" y="2427"/>
              <a:ext cx="61" cy="6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>
                <a:latin typeface="Franklin Gothic Book" charset="0"/>
              </a:endParaRPr>
            </a:p>
          </p:txBody>
        </p:sp>
        <p:sp>
          <p:nvSpPr>
            <p:cNvPr id="38" name="Oval 38"/>
            <p:cNvSpPr>
              <a:spLocks noChangeArrowheads="1"/>
            </p:cNvSpPr>
            <p:nvPr/>
          </p:nvSpPr>
          <p:spPr bwMode="auto">
            <a:xfrm>
              <a:off x="2158" y="2893"/>
              <a:ext cx="60" cy="5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>
                <a:latin typeface="Franklin Gothic Book" charset="0"/>
              </a:endParaRPr>
            </a:p>
          </p:txBody>
        </p:sp>
        <p:sp>
          <p:nvSpPr>
            <p:cNvPr id="39" name="Oval 39"/>
            <p:cNvSpPr>
              <a:spLocks noChangeArrowheads="1"/>
            </p:cNvSpPr>
            <p:nvPr/>
          </p:nvSpPr>
          <p:spPr bwMode="auto">
            <a:xfrm>
              <a:off x="1423" y="2396"/>
              <a:ext cx="59" cy="5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>
                <a:latin typeface="Franklin Gothic Book" charset="0"/>
              </a:endParaRPr>
            </a:p>
          </p:txBody>
        </p:sp>
        <p:sp>
          <p:nvSpPr>
            <p:cNvPr id="40" name="Oval 40"/>
            <p:cNvSpPr>
              <a:spLocks noChangeArrowheads="1"/>
            </p:cNvSpPr>
            <p:nvPr/>
          </p:nvSpPr>
          <p:spPr bwMode="auto">
            <a:xfrm>
              <a:off x="1400" y="2893"/>
              <a:ext cx="60" cy="5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>
                <a:latin typeface="Franklin Gothic Book" charset="0"/>
              </a:endParaRPr>
            </a:p>
          </p:txBody>
        </p:sp>
        <p:grpSp>
          <p:nvGrpSpPr>
            <p:cNvPr id="41" name="Group 41"/>
            <p:cNvGrpSpPr>
              <a:grpSpLocks/>
            </p:cNvGrpSpPr>
            <p:nvPr/>
          </p:nvGrpSpPr>
          <p:grpSpPr bwMode="auto">
            <a:xfrm>
              <a:off x="2472" y="2205"/>
              <a:ext cx="944" cy="927"/>
              <a:chOff x="4363" y="1809"/>
              <a:chExt cx="944" cy="927"/>
            </a:xfrm>
          </p:grpSpPr>
          <p:sp>
            <p:nvSpPr>
              <p:cNvPr id="42" name="Oval 42"/>
              <p:cNvSpPr>
                <a:spLocks noChangeArrowheads="1"/>
              </p:cNvSpPr>
              <p:nvPr/>
            </p:nvSpPr>
            <p:spPr bwMode="auto">
              <a:xfrm>
                <a:off x="4394" y="1841"/>
                <a:ext cx="896" cy="894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>
                  <a:latin typeface="Franklin Gothic Book" charset="0"/>
                </a:endParaRPr>
              </a:p>
            </p:txBody>
          </p:sp>
          <p:sp>
            <p:nvSpPr>
              <p:cNvPr id="43" name="Oval 43"/>
              <p:cNvSpPr>
                <a:spLocks noChangeArrowheads="1"/>
              </p:cNvSpPr>
              <p:nvPr/>
            </p:nvSpPr>
            <p:spPr bwMode="auto">
              <a:xfrm>
                <a:off x="4364" y="2290"/>
                <a:ext cx="60" cy="6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>
                  <a:latin typeface="Franklin Gothic Book" charset="0"/>
                </a:endParaRPr>
              </a:p>
            </p:txBody>
          </p:sp>
          <p:sp>
            <p:nvSpPr>
              <p:cNvPr id="44" name="Oval 44"/>
              <p:cNvSpPr>
                <a:spLocks noChangeArrowheads="1"/>
              </p:cNvSpPr>
              <p:nvPr/>
            </p:nvSpPr>
            <p:spPr bwMode="auto">
              <a:xfrm>
                <a:off x="4813" y="1809"/>
                <a:ext cx="60" cy="6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>
                  <a:latin typeface="Franklin Gothic Book" charset="0"/>
                </a:endParaRPr>
              </a:p>
            </p:txBody>
          </p:sp>
          <p:sp>
            <p:nvSpPr>
              <p:cNvPr id="45" name="Oval 45"/>
              <p:cNvSpPr>
                <a:spLocks noChangeArrowheads="1"/>
              </p:cNvSpPr>
              <p:nvPr/>
            </p:nvSpPr>
            <p:spPr bwMode="auto">
              <a:xfrm>
                <a:off x="4970" y="2677"/>
                <a:ext cx="60" cy="59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>
                  <a:latin typeface="Franklin Gothic Book" charset="0"/>
                </a:endParaRPr>
              </a:p>
            </p:txBody>
          </p:sp>
          <p:sp>
            <p:nvSpPr>
              <p:cNvPr id="46" name="Oval 46"/>
              <p:cNvSpPr>
                <a:spLocks noChangeArrowheads="1"/>
              </p:cNvSpPr>
              <p:nvPr/>
            </p:nvSpPr>
            <p:spPr bwMode="auto">
              <a:xfrm>
                <a:off x="5137" y="1967"/>
                <a:ext cx="59" cy="59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>
                  <a:latin typeface="Franklin Gothic Book" charset="0"/>
                </a:endParaRPr>
              </a:p>
            </p:txBody>
          </p:sp>
          <p:sp>
            <p:nvSpPr>
              <p:cNvPr id="47" name="Oval 47"/>
              <p:cNvSpPr>
                <a:spLocks noChangeArrowheads="1"/>
              </p:cNvSpPr>
              <p:nvPr/>
            </p:nvSpPr>
            <p:spPr bwMode="auto">
              <a:xfrm>
                <a:off x="5247" y="2401"/>
                <a:ext cx="60" cy="5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>
                  <a:latin typeface="Franklin Gothic Book" charset="0"/>
                </a:endParaRPr>
              </a:p>
            </p:txBody>
          </p:sp>
          <p:sp>
            <p:nvSpPr>
              <p:cNvPr id="48" name="Oval 48"/>
              <p:cNvSpPr>
                <a:spLocks noChangeArrowheads="1"/>
              </p:cNvSpPr>
              <p:nvPr/>
            </p:nvSpPr>
            <p:spPr bwMode="auto">
              <a:xfrm>
                <a:off x="4497" y="1943"/>
                <a:ext cx="60" cy="60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>
                  <a:latin typeface="Franklin Gothic Book" charset="0"/>
                </a:endParaRPr>
              </a:p>
            </p:txBody>
          </p:sp>
          <p:sp>
            <p:nvSpPr>
              <p:cNvPr id="49" name="Oval 49"/>
              <p:cNvSpPr>
                <a:spLocks noChangeArrowheads="1"/>
              </p:cNvSpPr>
              <p:nvPr/>
            </p:nvSpPr>
            <p:spPr bwMode="auto">
              <a:xfrm>
                <a:off x="4576" y="2637"/>
                <a:ext cx="60" cy="60"/>
              </a:xfrm>
              <a:prstGeom prst="ellipse">
                <a:avLst/>
              </a:prstGeom>
              <a:solidFill>
                <a:srgbClr val="00CCFF"/>
              </a:solidFill>
              <a:ln w="19050">
                <a:solidFill>
                  <a:srgbClr val="9933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>
                  <a:latin typeface="Franklin Gothic Book" charset="0"/>
                </a:endParaRPr>
              </a:p>
            </p:txBody>
          </p:sp>
        </p:grpSp>
      </p:grpSp>
      <p:sp>
        <p:nvSpPr>
          <p:cNvPr id="50" name="Text Box 51"/>
          <p:cNvSpPr txBox="1">
            <a:spLocks noChangeArrowheads="1"/>
          </p:cNvSpPr>
          <p:nvPr/>
        </p:nvSpPr>
        <p:spPr bwMode="auto">
          <a:xfrm>
            <a:off x="2504275" y="5428455"/>
            <a:ext cx="31686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zh-CN" sz="2200" dirty="0">
                <a:latin typeface="Franklin Gothic Book" charset="0"/>
              </a:rPr>
              <a:t>P</a:t>
            </a:r>
            <a:r>
              <a:rPr kumimoji="0" lang="en-US" altLang="zh-CN" sz="2200" baseline="-25000" dirty="0">
                <a:latin typeface="Franklin Gothic Book" charset="0"/>
              </a:rPr>
              <a:t>G</a:t>
            </a:r>
            <a:r>
              <a:rPr kumimoji="0" lang="en-US" altLang="zh-CN" sz="2200" dirty="0">
                <a:latin typeface="Franklin Gothic Book" charset="0"/>
              </a:rPr>
              <a:t>(x)=(x-1)</a:t>
            </a:r>
            <a:r>
              <a:rPr kumimoji="0" lang="en-US" altLang="zh-CN" sz="2200" baseline="30000" dirty="0">
                <a:latin typeface="Franklin Gothic Book" charset="0"/>
              </a:rPr>
              <a:t>n</a:t>
            </a:r>
            <a:r>
              <a:rPr kumimoji="0" lang="en-US" altLang="zh-CN" sz="2200" dirty="0">
                <a:latin typeface="Franklin Gothic Book" charset="0"/>
              </a:rPr>
              <a:t> + (-1)</a:t>
            </a:r>
            <a:r>
              <a:rPr kumimoji="0" lang="en-US" altLang="zh-CN" sz="2200" baseline="30000" dirty="0">
                <a:latin typeface="Franklin Gothic Book" charset="0"/>
              </a:rPr>
              <a:t>n</a:t>
            </a:r>
            <a:r>
              <a:rPr kumimoji="0" lang="en-US" altLang="zh-CN" sz="2200" dirty="0">
                <a:latin typeface="Franklin Gothic Book" charset="0"/>
              </a:rPr>
              <a:t>(x-1)</a:t>
            </a:r>
          </a:p>
        </p:txBody>
      </p:sp>
    </p:spTree>
    <p:extLst>
      <p:ext uri="{BB962C8B-B14F-4D97-AF65-F5344CB8AC3E}">
        <p14:creationId xmlns:p14="http://schemas.microsoft.com/office/powerpoint/2010/main" val="34329867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AutoShape 7" descr="蓝色面巾纸"/>
          <p:cNvSpPr>
            <a:spLocks noChangeArrowheads="1"/>
          </p:cNvSpPr>
          <p:nvPr/>
        </p:nvSpPr>
        <p:spPr bwMode="auto">
          <a:xfrm>
            <a:off x="533400" y="1559044"/>
            <a:ext cx="6270848" cy="1785063"/>
          </a:xfrm>
          <a:prstGeom prst="roundRect">
            <a:avLst>
              <a:gd name="adj" fmla="val 16667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D1B768E-05A7-4F18-9B85-B7CD77A7BFDF}" type="slidenum">
              <a:rPr lang="en-US" altLang="zh-CN" smtClean="0"/>
              <a:pPr>
                <a:defRPr/>
              </a:pPr>
              <a:t>34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色多项式的递归式</a:t>
            </a:r>
          </a:p>
        </p:txBody>
      </p:sp>
      <p:graphicFrame>
        <p:nvGraphicFramePr>
          <p:cNvPr id="5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9862414"/>
              </p:ext>
            </p:extLst>
          </p:nvPr>
        </p:nvGraphicFramePr>
        <p:xfrm>
          <a:off x="827584" y="1678981"/>
          <a:ext cx="5829300" cy="161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0" name="公式" r:id="rId5" imgW="0" imgH="0" progId="Equation.3">
                  <p:embed/>
                </p:oleObj>
              </mc:Choice>
              <mc:Fallback>
                <p:oleObj name="公式" r:id="rId5" imgW="0" imgH="0" progId="Equation.3">
                  <p:embed/>
                  <p:pic>
                    <p:nvPicPr>
                      <p:cNvPr id="98307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1678981"/>
                        <a:ext cx="5829300" cy="161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Oval 5"/>
          <p:cNvSpPr>
            <a:spLocks noChangeArrowheads="1"/>
          </p:cNvSpPr>
          <p:nvPr/>
        </p:nvSpPr>
        <p:spPr bwMode="auto">
          <a:xfrm>
            <a:off x="1269667" y="3856905"/>
            <a:ext cx="114300" cy="130175"/>
          </a:xfrm>
          <a:prstGeom prst="ellipse">
            <a:avLst/>
          </a:prstGeom>
          <a:solidFill>
            <a:srgbClr val="FFFFFF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54" name="Oval 6"/>
          <p:cNvSpPr>
            <a:spLocks noChangeArrowheads="1"/>
          </p:cNvSpPr>
          <p:nvPr/>
        </p:nvSpPr>
        <p:spPr bwMode="auto">
          <a:xfrm>
            <a:off x="1269667" y="4864968"/>
            <a:ext cx="114300" cy="130175"/>
          </a:xfrm>
          <a:prstGeom prst="ellipse">
            <a:avLst/>
          </a:prstGeom>
          <a:solidFill>
            <a:srgbClr val="FFFFFF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55" name="Oval 7"/>
          <p:cNvSpPr>
            <a:spLocks noChangeArrowheads="1"/>
          </p:cNvSpPr>
          <p:nvPr/>
        </p:nvSpPr>
        <p:spPr bwMode="auto">
          <a:xfrm>
            <a:off x="621967" y="5584105"/>
            <a:ext cx="114300" cy="130175"/>
          </a:xfrm>
          <a:prstGeom prst="ellipse">
            <a:avLst/>
          </a:prstGeom>
          <a:solidFill>
            <a:srgbClr val="FFFFFF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56" name="Oval 8"/>
          <p:cNvSpPr>
            <a:spLocks noChangeArrowheads="1"/>
          </p:cNvSpPr>
          <p:nvPr/>
        </p:nvSpPr>
        <p:spPr bwMode="auto">
          <a:xfrm>
            <a:off x="1918955" y="5584105"/>
            <a:ext cx="114300" cy="130175"/>
          </a:xfrm>
          <a:prstGeom prst="ellipse">
            <a:avLst/>
          </a:prstGeom>
          <a:solidFill>
            <a:srgbClr val="FFFFFF"/>
          </a:solidFill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57" name="Rectangle 16"/>
          <p:cNvSpPr>
            <a:spLocks noChangeArrowheads="1"/>
          </p:cNvSpPr>
          <p:nvPr/>
        </p:nvSpPr>
        <p:spPr bwMode="auto">
          <a:xfrm>
            <a:off x="1126792" y="4215680"/>
            <a:ext cx="1349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</a:rPr>
              <a:t>e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58" name="Line 18"/>
          <p:cNvSpPr>
            <a:spLocks noChangeShapeType="1"/>
          </p:cNvSpPr>
          <p:nvPr/>
        </p:nvSpPr>
        <p:spPr bwMode="auto">
          <a:xfrm flipH="1">
            <a:off x="1336342" y="3999780"/>
            <a:ext cx="6350" cy="881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9" name="Line 19"/>
          <p:cNvSpPr>
            <a:spLocks noChangeShapeType="1"/>
          </p:cNvSpPr>
          <p:nvPr/>
        </p:nvSpPr>
        <p:spPr bwMode="auto">
          <a:xfrm flipH="1">
            <a:off x="726742" y="4961805"/>
            <a:ext cx="528638" cy="650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0" name="Line 20"/>
          <p:cNvSpPr>
            <a:spLocks noChangeShapeType="1"/>
          </p:cNvSpPr>
          <p:nvPr/>
        </p:nvSpPr>
        <p:spPr bwMode="auto">
          <a:xfrm>
            <a:off x="1398255" y="4941168"/>
            <a:ext cx="547687" cy="671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" name="Line 21"/>
          <p:cNvSpPr>
            <a:spLocks noChangeShapeType="1"/>
          </p:cNvSpPr>
          <p:nvPr/>
        </p:nvSpPr>
        <p:spPr bwMode="auto">
          <a:xfrm>
            <a:off x="747380" y="5652368"/>
            <a:ext cx="1138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2" name="Text Box 22"/>
          <p:cNvSpPr txBox="1">
            <a:spLocks noChangeArrowheads="1"/>
          </p:cNvSpPr>
          <p:nvPr/>
        </p:nvSpPr>
        <p:spPr bwMode="auto">
          <a:xfrm>
            <a:off x="2267744" y="3611309"/>
            <a:ext cx="671504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zh-CN" sz="2400" dirty="0"/>
              <a:t>G</a:t>
            </a:r>
            <a:r>
              <a:rPr kumimoji="0" lang="en-US" altLang="zh-CN" sz="2400" baseline="30000" dirty="0"/>
              <a:t>e</a:t>
            </a:r>
            <a:r>
              <a:rPr kumimoji="0" lang="en-US" altLang="zh-CN" sz="2400" dirty="0"/>
              <a:t> is K</a:t>
            </a:r>
            <a:r>
              <a:rPr kumimoji="0" lang="en-US" altLang="zh-CN" sz="2400" baseline="-25000" dirty="0"/>
              <a:t>3</a:t>
            </a:r>
            <a:r>
              <a:rPr kumimoji="0" lang="en-US" altLang="zh-CN" sz="2400" dirty="0"/>
              <a:t>, so, the polynomial is: x(x-1)(x-2)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zh-CN" sz="2400" dirty="0"/>
              <a:t>G</a:t>
            </a:r>
            <a:r>
              <a:rPr kumimoji="0" lang="en-US" altLang="zh-CN" sz="2400" baseline="-25000" dirty="0"/>
              <a:t>e</a:t>
            </a:r>
            <a:r>
              <a:rPr kumimoji="0" lang="en-US" altLang="zh-CN" sz="2400" dirty="0"/>
              <a:t> has two component, one a single vertex, and the other, K</a:t>
            </a:r>
            <a:r>
              <a:rPr kumimoji="0" lang="en-US" altLang="zh-CN" sz="2400" baseline="-25000" dirty="0"/>
              <a:t>3</a:t>
            </a:r>
            <a:r>
              <a:rPr kumimoji="0" lang="en-US" altLang="zh-CN" sz="2400" dirty="0"/>
              <a:t>. So, the polynomial is: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zh-CN" sz="2400" dirty="0"/>
              <a:t>x(x(x-1)(x-2))=x</a:t>
            </a:r>
            <a:r>
              <a:rPr kumimoji="0" lang="en-US" altLang="zh-CN" sz="2400" baseline="30000" dirty="0"/>
              <a:t>2</a:t>
            </a:r>
            <a:r>
              <a:rPr kumimoji="0" lang="en-US" altLang="zh-CN" sz="2400" dirty="0"/>
              <a:t>(x-1)(x-2)</a:t>
            </a:r>
          </a:p>
        </p:txBody>
      </p:sp>
      <p:sp>
        <p:nvSpPr>
          <p:cNvPr id="64" name="Text Box 24"/>
          <p:cNvSpPr txBox="1">
            <a:spLocks noChangeArrowheads="1"/>
          </p:cNvSpPr>
          <p:nvPr/>
        </p:nvSpPr>
        <p:spPr bwMode="auto">
          <a:xfrm>
            <a:off x="2259538" y="5539213"/>
            <a:ext cx="6552133" cy="9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zh-CN" sz="2400">
                <a:solidFill>
                  <a:srgbClr val="990000"/>
                </a:solidFill>
                <a:latin typeface="Book Antiqua" panose="02040602050305030304" pitchFamily="18" charset="0"/>
                <a:ea typeface="楷体_GB2312" pitchFamily="49" charset="-122"/>
              </a:rPr>
              <a:t>P</a:t>
            </a:r>
            <a:r>
              <a:rPr kumimoji="0" lang="en-US" altLang="zh-CN" sz="2400" baseline="-25000">
                <a:solidFill>
                  <a:srgbClr val="990000"/>
                </a:solidFill>
                <a:latin typeface="Book Antiqua" panose="02040602050305030304" pitchFamily="18" charset="0"/>
                <a:ea typeface="楷体_GB2312" pitchFamily="49" charset="-122"/>
              </a:rPr>
              <a:t>G</a:t>
            </a:r>
            <a:r>
              <a:rPr kumimoji="0" lang="en-US" altLang="zh-CN" sz="2400">
                <a:solidFill>
                  <a:srgbClr val="990000"/>
                </a:solidFill>
                <a:latin typeface="Book Antiqua" panose="02040602050305030304" pitchFamily="18" charset="0"/>
                <a:ea typeface="楷体_GB2312" pitchFamily="49" charset="-122"/>
              </a:rPr>
              <a:t>(x) = x</a:t>
            </a:r>
            <a:r>
              <a:rPr kumimoji="0" lang="en-US" altLang="zh-CN" sz="2400" baseline="30000">
                <a:solidFill>
                  <a:srgbClr val="990000"/>
                </a:solidFill>
                <a:latin typeface="Book Antiqua" panose="02040602050305030304" pitchFamily="18" charset="0"/>
                <a:ea typeface="楷体_GB2312" pitchFamily="49" charset="-122"/>
              </a:rPr>
              <a:t>2</a:t>
            </a:r>
            <a:r>
              <a:rPr kumimoji="0" lang="en-US" altLang="zh-CN" sz="2400">
                <a:solidFill>
                  <a:srgbClr val="990000"/>
                </a:solidFill>
                <a:latin typeface="Book Antiqua" panose="02040602050305030304" pitchFamily="18" charset="0"/>
                <a:ea typeface="楷体_GB2312" pitchFamily="49" charset="-122"/>
              </a:rPr>
              <a:t>(x-1)(x-2) - x(x-1)(x-2) = x(x-1)</a:t>
            </a:r>
            <a:r>
              <a:rPr kumimoji="0" lang="en-US" altLang="zh-CN" sz="2400" baseline="30000">
                <a:solidFill>
                  <a:srgbClr val="990000"/>
                </a:solidFill>
                <a:latin typeface="Book Antiqua" panose="02040602050305030304" pitchFamily="18" charset="0"/>
                <a:ea typeface="楷体_GB2312" pitchFamily="49" charset="-122"/>
              </a:rPr>
              <a:t>2</a:t>
            </a:r>
            <a:r>
              <a:rPr kumimoji="0" lang="en-US" altLang="zh-CN" sz="2400">
                <a:solidFill>
                  <a:srgbClr val="990000"/>
                </a:solidFill>
                <a:latin typeface="Book Antiqua" panose="02040602050305030304" pitchFamily="18" charset="0"/>
                <a:ea typeface="楷体_GB2312" pitchFamily="49" charset="-122"/>
              </a:rPr>
              <a:t>(x-2)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kumimoji="0" lang="zh-CN" altLang="en-US" sz="2400">
                <a:solidFill>
                  <a:srgbClr val="990000"/>
                </a:solidFill>
                <a:latin typeface="Book Antiqua" panose="02040602050305030304" pitchFamily="18" charset="0"/>
                <a:ea typeface="楷体_GB2312" pitchFamily="49" charset="-122"/>
                <a:sym typeface="Symbol" panose="05050102010706020507" pitchFamily="18" charset="2"/>
              </a:rPr>
              <a:t></a:t>
            </a:r>
            <a:r>
              <a:rPr kumimoji="0" lang="en-US" altLang="zh-CN" sz="2400">
                <a:solidFill>
                  <a:srgbClr val="990000"/>
                </a:solidFill>
                <a:latin typeface="Book Antiqua" panose="02040602050305030304" pitchFamily="18" charset="0"/>
                <a:ea typeface="楷体_GB2312" pitchFamily="49" charset="-122"/>
                <a:sym typeface="Symbol" panose="05050102010706020507" pitchFamily="18" charset="2"/>
              </a:rPr>
              <a:t>(G)=3</a:t>
            </a:r>
            <a:endParaRPr kumimoji="0" lang="en-US" altLang="zh-CN" sz="2400">
              <a:solidFill>
                <a:srgbClr val="990000"/>
              </a:solidFill>
              <a:latin typeface="Book Antiqua" panose="02040602050305030304" pitchFamily="18" charset="0"/>
              <a:ea typeface="楷体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55453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/>
              <a:t>内容</a:t>
            </a:r>
            <a:r>
              <a:rPr lang="en-US" altLang="zh-CN" sz="3200" dirty="0"/>
              <a:t>1</a:t>
            </a:r>
            <a:r>
              <a:rPr lang="zh-CN" altLang="en-US" sz="3200" dirty="0"/>
              <a:t>：图的定义</a:t>
            </a:r>
          </a:p>
          <a:p>
            <a:r>
              <a:rPr lang="zh-CN" altLang="en-US" sz="3200" dirty="0"/>
              <a:t>内容</a:t>
            </a:r>
            <a:r>
              <a:rPr lang="en-US" altLang="zh-CN" sz="3200" dirty="0"/>
              <a:t>2</a:t>
            </a:r>
            <a:r>
              <a:rPr lang="zh-CN" altLang="en-US" sz="3200" dirty="0"/>
              <a:t>：图的应用</a:t>
            </a:r>
            <a:endParaRPr lang="en-US" altLang="zh-CN" sz="3200" dirty="0"/>
          </a:p>
          <a:p>
            <a:r>
              <a:rPr lang="zh-CN" altLang="en-US" sz="3200" dirty="0">
                <a:solidFill>
                  <a:srgbClr val="FF0000"/>
                </a:solidFill>
              </a:rPr>
              <a:t>内容</a:t>
            </a:r>
            <a:r>
              <a:rPr lang="en-US" altLang="zh-CN" sz="3200" dirty="0">
                <a:solidFill>
                  <a:srgbClr val="FF0000"/>
                </a:solidFill>
              </a:rPr>
              <a:t>3</a:t>
            </a:r>
            <a:r>
              <a:rPr lang="zh-CN" altLang="en-US" sz="3200" dirty="0">
                <a:solidFill>
                  <a:srgbClr val="FF0000"/>
                </a:solidFill>
              </a:rPr>
              <a:t>：图的表示</a:t>
            </a:r>
            <a:endParaRPr lang="en-US" altLang="zh-CN" sz="3200" dirty="0">
              <a:solidFill>
                <a:srgbClr val="FF0000"/>
              </a:solidFill>
            </a:endParaRPr>
          </a:p>
          <a:p>
            <a:r>
              <a:rPr lang="zh-CN" altLang="en-US" sz="3200" dirty="0"/>
              <a:t>内容</a:t>
            </a:r>
            <a:r>
              <a:rPr lang="en-US" altLang="zh-CN" sz="3200" dirty="0"/>
              <a:t>4</a:t>
            </a:r>
            <a:r>
              <a:rPr lang="zh-CN" altLang="en-US" sz="3200" dirty="0"/>
              <a:t>：图的同构</a:t>
            </a:r>
            <a:endParaRPr lang="en-US" altLang="zh-CN" sz="3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35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675492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52939"/>
            <a:ext cx="8763000" cy="4840287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无向图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G = (V, E, </a:t>
            </a:r>
            <a:r>
              <a:rPr lang="en-US" altLang="zh-CN" sz="2800" dirty="0">
                <a:latin typeface="Times New Roman" charset="0"/>
                <a:cs typeface="Times New Roman" charset="0"/>
                <a:sym typeface="Symbol" charset="0"/>
              </a:rPr>
              <a:t>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) </a:t>
            </a:r>
            <a:r>
              <a:rPr lang="zh-CN" altLang="en-US" sz="2800" dirty="0">
                <a:latin typeface="Times New Roman" charset="0"/>
                <a:cs typeface="Times New Roman" charset="0"/>
              </a:rPr>
              <a:t>，不妨设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V＝</a:t>
            </a:r>
            <a:r>
              <a:rPr lang="en-US" altLang="zh-CN" sz="2800" dirty="0">
                <a:latin typeface="Times New Roman" charset="0"/>
                <a:cs typeface="Times New Roman" charset="0"/>
                <a:sym typeface="Symbol" charset="0"/>
              </a:rPr>
              <a:t>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v</a:t>
            </a:r>
            <a:r>
              <a:rPr lang="en-US" altLang="zh-CN" sz="2800" baseline="-30000" dirty="0">
                <a:latin typeface="Times New Roman" charset="0"/>
                <a:cs typeface="Times New Roman" charset="0"/>
              </a:rPr>
              <a:t>1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，…，</a:t>
            </a:r>
            <a:r>
              <a:rPr lang="en-US" altLang="zh-CN" sz="2800" dirty="0" err="1">
                <a:latin typeface="Times New Roman" charset="0"/>
                <a:cs typeface="Times New Roman" charset="0"/>
              </a:rPr>
              <a:t>v</a:t>
            </a:r>
            <a:r>
              <a:rPr lang="en-US" altLang="zh-CN" sz="2800" baseline="-30000" dirty="0" err="1">
                <a:latin typeface="Times New Roman" charset="0"/>
                <a:cs typeface="Times New Roman" charset="0"/>
              </a:rPr>
              <a:t>n</a:t>
            </a:r>
            <a:r>
              <a:rPr lang="en-US" altLang="zh-CN" sz="2800" dirty="0">
                <a:latin typeface="Times New Roman" charset="0"/>
                <a:cs typeface="Times New Roman" charset="0"/>
                <a:sym typeface="Symbol" charset="0"/>
              </a:rPr>
              <a:t>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，E＝</a:t>
            </a:r>
            <a:r>
              <a:rPr lang="en-US" altLang="zh-CN" sz="2800" dirty="0">
                <a:latin typeface="Times New Roman" charset="0"/>
                <a:cs typeface="Times New Roman" charset="0"/>
                <a:sym typeface="Symbol" charset="0"/>
              </a:rPr>
              <a:t>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e</a:t>
            </a:r>
            <a:r>
              <a:rPr lang="en-US" altLang="zh-CN" sz="2800" baseline="-30000" dirty="0">
                <a:latin typeface="Times New Roman" charset="0"/>
                <a:cs typeface="Times New Roman" charset="0"/>
              </a:rPr>
              <a:t>1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，…，</a:t>
            </a:r>
            <a:r>
              <a:rPr lang="en-US" altLang="zh-CN" sz="2800" dirty="0" err="1">
                <a:latin typeface="Times New Roman" charset="0"/>
                <a:cs typeface="Times New Roman" charset="0"/>
              </a:rPr>
              <a:t>e</a:t>
            </a:r>
            <a:r>
              <a:rPr lang="en-US" altLang="zh-CN" sz="2800" baseline="-30000" dirty="0" err="1">
                <a:latin typeface="Times New Roman" charset="0"/>
                <a:cs typeface="Times New Roman" charset="0"/>
              </a:rPr>
              <a:t>m</a:t>
            </a:r>
            <a:r>
              <a:rPr lang="en-US" altLang="zh-CN" sz="2800" dirty="0">
                <a:latin typeface="Times New Roman" charset="0"/>
                <a:cs typeface="Times New Roman" charset="0"/>
                <a:sym typeface="Symbol" charset="0"/>
              </a:rPr>
              <a:t>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。</a:t>
            </a:r>
          </a:p>
          <a:p>
            <a:pPr>
              <a:lnSpc>
                <a:spcPct val="120000"/>
              </a:lnSpc>
            </a:pPr>
            <a:r>
              <a:rPr lang="en-US" altLang="zh-CN" sz="2800" dirty="0">
                <a:latin typeface="Times New Roman" charset="0"/>
                <a:cs typeface="Times New Roman" charset="0"/>
              </a:rPr>
              <a:t>M(G) ＝</a:t>
            </a:r>
            <a:r>
              <a:rPr lang="en-US" altLang="zh-CN" sz="2800" dirty="0">
                <a:latin typeface="Times New Roman" charset="0"/>
                <a:cs typeface="Times New Roman" charset="0"/>
                <a:sym typeface="Symbol" charset="0"/>
              </a:rPr>
              <a:t></a:t>
            </a:r>
            <a:r>
              <a:rPr lang="en-US" altLang="zh-CN" sz="2800" dirty="0" err="1">
                <a:latin typeface="Times New Roman" charset="0"/>
                <a:cs typeface="Times New Roman" charset="0"/>
              </a:rPr>
              <a:t>m</a:t>
            </a:r>
            <a:r>
              <a:rPr lang="en-US" altLang="zh-CN" sz="2800" baseline="-30000" dirty="0" err="1">
                <a:latin typeface="Times New Roman" charset="0"/>
                <a:cs typeface="Times New Roman" charset="0"/>
              </a:rPr>
              <a:t>ij</a:t>
            </a:r>
            <a:r>
              <a:rPr lang="en-US" altLang="zh-CN" sz="2800" dirty="0">
                <a:latin typeface="Times New Roman" charset="0"/>
                <a:cs typeface="Times New Roman" charset="0"/>
                <a:sym typeface="Symbol" charset="0"/>
              </a:rPr>
              <a:t></a:t>
            </a:r>
            <a:r>
              <a:rPr lang="zh-CN" altLang="en-US" sz="2800" dirty="0">
                <a:latin typeface="Times New Roman" charset="0"/>
                <a:cs typeface="Times New Roman" charset="0"/>
              </a:rPr>
              <a:t>称为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G</a:t>
            </a:r>
            <a:r>
              <a:rPr lang="zh-CN" altLang="en-US" sz="2800" dirty="0">
                <a:latin typeface="Times New Roman" charset="0"/>
                <a:cs typeface="Times New Roman" charset="0"/>
              </a:rPr>
              <a:t>的关联矩阵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(</a:t>
            </a:r>
            <a:r>
              <a:rPr lang="en-US" altLang="zh-CN" sz="2800" dirty="0" err="1">
                <a:latin typeface="Times New Roman" charset="0"/>
                <a:cs typeface="Times New Roman" charset="0"/>
              </a:rPr>
              <a:t>n×m</a:t>
            </a:r>
            <a:r>
              <a:rPr lang="zh-CN" altLang="en-US" sz="2800" dirty="0">
                <a:latin typeface="Times New Roman" charset="0"/>
                <a:cs typeface="Times New Roman" charset="0"/>
              </a:rPr>
              <a:t>阶矩阵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), </a:t>
            </a:r>
            <a:r>
              <a:rPr lang="zh-CN" altLang="en-US" sz="2800" dirty="0">
                <a:latin typeface="Times New Roman" charset="0"/>
                <a:cs typeface="Times New Roman" charset="0"/>
              </a:rPr>
              <a:t>其中 </a:t>
            </a:r>
          </a:p>
          <a:p>
            <a:pPr>
              <a:lnSpc>
                <a:spcPct val="120000"/>
              </a:lnSpc>
            </a:pPr>
            <a:endParaRPr lang="zh-CN" altLang="en-US" sz="2800" dirty="0">
              <a:latin typeface="Times New Roman" charset="0"/>
            </a:endParaRPr>
          </a:p>
          <a:p>
            <a:pPr>
              <a:lnSpc>
                <a:spcPct val="120000"/>
              </a:lnSpc>
              <a:buFont typeface="Wingdings" charset="0"/>
              <a:buNone/>
            </a:pPr>
            <a:endParaRPr lang="zh-CN" altLang="en-US" sz="2800" dirty="0">
              <a:latin typeface="Times New Roman" charset="0"/>
            </a:endParaRPr>
          </a:p>
          <a:p>
            <a:pPr>
              <a:lnSpc>
                <a:spcPct val="120000"/>
              </a:lnSpc>
            </a:pPr>
            <a:endParaRPr lang="zh-CN" altLang="en-US" sz="2800" dirty="0">
              <a:latin typeface="Times New Roman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>
                <a:latin typeface="Times New Roman" charset="0"/>
                <a:cs typeface="Times New Roman" charset="0"/>
              </a:rPr>
              <a:t>无向图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G</a:t>
            </a:r>
            <a:r>
              <a:rPr lang="zh-CN" altLang="en-US" sz="2800" dirty="0">
                <a:latin typeface="Times New Roman" charset="0"/>
                <a:cs typeface="Times New Roman" charset="0"/>
              </a:rPr>
              <a:t>可以是伪图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(</a:t>
            </a:r>
            <a:r>
              <a:rPr lang="zh-CN" altLang="en-US" sz="2800" dirty="0">
                <a:latin typeface="Times New Roman" charset="0"/>
                <a:cs typeface="Times New Roman" charset="0"/>
              </a:rPr>
              <a:t>含环或多重边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)</a:t>
            </a:r>
            <a:r>
              <a:rPr lang="zh-CN" altLang="en-US" sz="2800" dirty="0">
                <a:latin typeface="Times New Roman" charset="0"/>
                <a:cs typeface="Times New Roman" charset="0"/>
              </a:rPr>
              <a:t>。 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763713" y="3500438"/>
          <a:ext cx="4252912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公式" r:id="rId3" imgW="1726920" imgH="545760" progId="Equation.3">
                  <p:embed/>
                </p:oleObj>
              </mc:Choice>
              <mc:Fallback>
                <p:oleObj name="公式" r:id="rId3" imgW="1726920" imgH="545760" progId="Equation.3">
                  <p:embed/>
                  <p:pic>
                    <p:nvPicPr>
                      <p:cNvPr id="102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3500438"/>
                        <a:ext cx="4252912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矩形标注 4"/>
          <p:cNvSpPr>
            <a:spLocks noChangeArrowheads="1"/>
          </p:cNvSpPr>
          <p:nvPr/>
        </p:nvSpPr>
        <p:spPr bwMode="auto">
          <a:xfrm>
            <a:off x="6516688" y="3573463"/>
            <a:ext cx="1368425" cy="576262"/>
          </a:xfrm>
          <a:prstGeom prst="wedgeRectCallout">
            <a:avLst>
              <a:gd name="adj1" fmla="val -67028"/>
              <a:gd name="adj2" fmla="val -18421"/>
            </a:avLst>
          </a:prstGeom>
          <a:noFill/>
          <a:ln w="25400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pPr algn="ctr"/>
            <a:r>
              <a:rPr lang="en-US" altLang="zh-CN" sz="2400" b="1" dirty="0">
                <a:solidFill>
                  <a:srgbClr val="0000CC"/>
                </a:solidFill>
                <a:latin typeface="Times New Roman" charset="0"/>
                <a:ea typeface="黑体"/>
                <a:cs typeface="黑体"/>
                <a:sym typeface="Symbol" charset="0"/>
              </a:rPr>
              <a:t>v</a:t>
            </a:r>
            <a:r>
              <a:rPr lang="en-US" altLang="zh-CN" sz="2400" b="1" baseline="-25000" dirty="0">
                <a:solidFill>
                  <a:srgbClr val="0000CC"/>
                </a:solidFill>
                <a:latin typeface="Times New Roman" charset="0"/>
                <a:ea typeface="黑体"/>
                <a:cs typeface="黑体"/>
                <a:sym typeface="Symbol" charset="0"/>
              </a:rPr>
              <a:t>i</a:t>
            </a:r>
            <a:r>
              <a:rPr lang="en-US" altLang="zh-CN" sz="2400" b="1" dirty="0">
                <a:solidFill>
                  <a:srgbClr val="0000CC"/>
                </a:solidFill>
                <a:latin typeface="Times New Roman" charset="0"/>
                <a:ea typeface="黑体"/>
                <a:cs typeface="黑体"/>
                <a:sym typeface="Symbol" charset="0"/>
              </a:rPr>
              <a:t>(</a:t>
            </a:r>
            <a:r>
              <a:rPr lang="en-US" altLang="zh-CN" sz="2400" b="1" dirty="0" err="1">
                <a:solidFill>
                  <a:srgbClr val="0000CC"/>
                </a:solidFill>
                <a:latin typeface="Times New Roman" charset="0"/>
                <a:ea typeface="黑体"/>
                <a:cs typeface="黑体"/>
                <a:sym typeface="Symbol" charset="0"/>
              </a:rPr>
              <a:t>e</a:t>
            </a:r>
            <a:r>
              <a:rPr lang="en-US" altLang="zh-CN" sz="2400" b="1" baseline="-25000" dirty="0" err="1">
                <a:solidFill>
                  <a:srgbClr val="0000CC"/>
                </a:solidFill>
                <a:latin typeface="Times New Roman" charset="0"/>
                <a:ea typeface="黑体"/>
                <a:cs typeface="黑体"/>
                <a:sym typeface="Symbol" charset="0"/>
              </a:rPr>
              <a:t>j</a:t>
            </a:r>
            <a:r>
              <a:rPr lang="en-US" altLang="zh-CN" sz="2400" b="1" dirty="0">
                <a:solidFill>
                  <a:srgbClr val="0000CC"/>
                </a:solidFill>
                <a:latin typeface="Times New Roman" charset="0"/>
                <a:ea typeface="黑体"/>
                <a:cs typeface="黑体"/>
                <a:sym typeface="Symbol" charset="0"/>
              </a:rPr>
              <a:t>)</a:t>
            </a:r>
            <a:endParaRPr lang="zh-CN" altLang="en-US" sz="2400" dirty="0">
              <a:solidFill>
                <a:srgbClr val="0000CC"/>
              </a:solidFill>
              <a:ea typeface="黑体"/>
              <a:cs typeface="黑体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36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黑体"/>
              </a:rPr>
              <a:t>关联矩阵(</a:t>
            </a:r>
            <a:r>
              <a:rPr lang="en-US" altLang="zh-CN" i="1" dirty="0">
                <a:latin typeface="Times New Roman" charset="0"/>
              </a:rPr>
              <a:t>incidence matrix</a:t>
            </a:r>
            <a:r>
              <a:rPr lang="zh-CN" altLang="en-US" dirty="0">
                <a:latin typeface="黑体"/>
              </a:rPr>
              <a:t>)</a:t>
            </a:r>
            <a:r>
              <a:rPr lang="zh-CN" altLang="en-US" dirty="0">
                <a:latin typeface="Times New Roman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276588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779838" y="2052638"/>
          <a:ext cx="5024437" cy="2779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0" name="公式" r:id="rId3" imgW="1904760" imgH="1054080" progId="Equation.3">
                  <p:embed/>
                </p:oleObj>
              </mc:Choice>
              <mc:Fallback>
                <p:oleObj name="公式" r:id="rId3" imgW="1904760" imgH="1054080" progId="Equation.3">
                  <p:embed/>
                  <p:pic>
                    <p:nvPicPr>
                      <p:cNvPr id="205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838" y="2052638"/>
                        <a:ext cx="5024437" cy="2779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52" name="Group 29"/>
          <p:cNvGrpSpPr>
            <a:grpSpLocks/>
          </p:cNvGrpSpPr>
          <p:nvPr/>
        </p:nvGrpSpPr>
        <p:grpSpPr bwMode="auto">
          <a:xfrm>
            <a:off x="395288" y="1333500"/>
            <a:ext cx="3460750" cy="3951288"/>
            <a:chOff x="144" y="891"/>
            <a:chExt cx="2180" cy="2489"/>
          </a:xfrm>
        </p:grpSpPr>
        <p:sp>
          <p:nvSpPr>
            <p:cNvPr id="2055" name="Rectangle 18"/>
            <p:cNvSpPr>
              <a:spLocks noChangeArrowheads="1"/>
            </p:cNvSpPr>
            <p:nvPr/>
          </p:nvSpPr>
          <p:spPr bwMode="auto">
            <a:xfrm>
              <a:off x="384" y="1296"/>
              <a:ext cx="1632" cy="1776"/>
            </a:xfrm>
            <a:prstGeom prst="rect">
              <a:avLst/>
            </a:prstGeom>
            <a:noFill/>
            <a:ln w="31750">
              <a:solidFill>
                <a:srgbClr val="0000CC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056" name="Line 12"/>
            <p:cNvSpPr>
              <a:spLocks noChangeShapeType="1"/>
            </p:cNvSpPr>
            <p:nvPr/>
          </p:nvSpPr>
          <p:spPr bwMode="auto">
            <a:xfrm>
              <a:off x="384" y="1296"/>
              <a:ext cx="1632" cy="1776"/>
            </a:xfrm>
            <a:prstGeom prst="line">
              <a:avLst/>
            </a:prstGeom>
            <a:noFill/>
            <a:ln w="31750">
              <a:solidFill>
                <a:srgbClr val="0000CC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057" name="Oval 7"/>
            <p:cNvSpPr>
              <a:spLocks noChangeArrowheads="1"/>
            </p:cNvSpPr>
            <p:nvPr/>
          </p:nvSpPr>
          <p:spPr bwMode="auto">
            <a:xfrm>
              <a:off x="336" y="1248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058" name="Oval 8"/>
            <p:cNvSpPr>
              <a:spLocks noChangeArrowheads="1"/>
            </p:cNvSpPr>
            <p:nvPr/>
          </p:nvSpPr>
          <p:spPr bwMode="auto">
            <a:xfrm>
              <a:off x="336" y="3024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059" name="Oval 9"/>
            <p:cNvSpPr>
              <a:spLocks noChangeArrowheads="1"/>
            </p:cNvSpPr>
            <p:nvPr/>
          </p:nvSpPr>
          <p:spPr bwMode="auto">
            <a:xfrm>
              <a:off x="1968" y="1248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060" name="Oval 10"/>
            <p:cNvSpPr>
              <a:spLocks noChangeArrowheads="1"/>
            </p:cNvSpPr>
            <p:nvPr/>
          </p:nvSpPr>
          <p:spPr bwMode="auto">
            <a:xfrm>
              <a:off x="1968" y="3024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061" name="Text Box 20"/>
            <p:cNvSpPr txBox="1">
              <a:spLocks noChangeArrowheads="1"/>
            </p:cNvSpPr>
            <p:nvPr/>
          </p:nvSpPr>
          <p:spPr bwMode="auto">
            <a:xfrm>
              <a:off x="268" y="892"/>
              <a:ext cx="35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3600" dirty="0">
                  <a:solidFill>
                    <a:schemeClr val="tx2"/>
                  </a:solidFill>
                  <a:latin typeface="Times New Roman" charset="0"/>
                  <a:ea typeface="黑体"/>
                  <a:cs typeface="黑体"/>
                </a:rPr>
                <a:t>v</a:t>
              </a:r>
              <a:r>
                <a:rPr kumimoji="1" lang="en-US" altLang="zh-CN" sz="3600" baseline="-25000" dirty="0">
                  <a:solidFill>
                    <a:schemeClr val="tx2"/>
                  </a:solidFill>
                  <a:latin typeface="Times New Roman" charset="0"/>
                  <a:ea typeface="黑体"/>
                  <a:cs typeface="黑体"/>
                </a:rPr>
                <a:t>1</a:t>
              </a:r>
            </a:p>
          </p:txBody>
        </p:sp>
        <p:sp>
          <p:nvSpPr>
            <p:cNvPr id="2062" name="Text Box 21"/>
            <p:cNvSpPr txBox="1">
              <a:spLocks noChangeArrowheads="1"/>
            </p:cNvSpPr>
            <p:nvPr/>
          </p:nvSpPr>
          <p:spPr bwMode="auto">
            <a:xfrm>
              <a:off x="1888" y="891"/>
              <a:ext cx="35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3600" dirty="0">
                  <a:solidFill>
                    <a:schemeClr val="tx2"/>
                  </a:solidFill>
                  <a:latin typeface="Times New Roman" charset="0"/>
                  <a:ea typeface="黑体"/>
                  <a:cs typeface="黑体"/>
                </a:rPr>
                <a:t>v</a:t>
              </a:r>
              <a:r>
                <a:rPr kumimoji="1" lang="en-US" altLang="zh-CN" sz="3600" baseline="-25000" dirty="0">
                  <a:solidFill>
                    <a:schemeClr val="tx2"/>
                  </a:solidFill>
                  <a:latin typeface="Times New Roman" charset="0"/>
                  <a:ea typeface="黑体"/>
                  <a:cs typeface="黑体"/>
                </a:rPr>
                <a:t>2</a:t>
              </a:r>
            </a:p>
          </p:txBody>
        </p:sp>
        <p:sp>
          <p:nvSpPr>
            <p:cNvPr id="2063" name="Text Box 22"/>
            <p:cNvSpPr txBox="1">
              <a:spLocks noChangeArrowheads="1"/>
            </p:cNvSpPr>
            <p:nvPr/>
          </p:nvSpPr>
          <p:spPr bwMode="auto">
            <a:xfrm>
              <a:off x="1968" y="2976"/>
              <a:ext cx="35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3600" dirty="0">
                  <a:solidFill>
                    <a:schemeClr val="tx2"/>
                  </a:solidFill>
                  <a:latin typeface="Times New Roman" charset="0"/>
                  <a:ea typeface="黑体"/>
                  <a:cs typeface="黑体"/>
                </a:rPr>
                <a:t>v</a:t>
              </a:r>
              <a:r>
                <a:rPr kumimoji="1" lang="en-US" altLang="zh-CN" sz="3600" baseline="-25000" dirty="0">
                  <a:solidFill>
                    <a:schemeClr val="tx2"/>
                  </a:solidFill>
                  <a:latin typeface="Times New Roman" charset="0"/>
                  <a:ea typeface="黑体"/>
                  <a:cs typeface="黑体"/>
                </a:rPr>
                <a:t>3</a:t>
              </a:r>
            </a:p>
          </p:txBody>
        </p:sp>
        <p:sp>
          <p:nvSpPr>
            <p:cNvPr id="2064" name="Text Box 23"/>
            <p:cNvSpPr txBox="1">
              <a:spLocks noChangeArrowheads="1"/>
            </p:cNvSpPr>
            <p:nvPr/>
          </p:nvSpPr>
          <p:spPr bwMode="auto">
            <a:xfrm>
              <a:off x="144" y="2976"/>
              <a:ext cx="35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3600" dirty="0">
                  <a:solidFill>
                    <a:schemeClr val="tx2"/>
                  </a:solidFill>
                  <a:latin typeface="Times New Roman" charset="0"/>
                  <a:ea typeface="黑体"/>
                  <a:cs typeface="黑体"/>
                </a:rPr>
                <a:t>v</a:t>
              </a:r>
              <a:r>
                <a:rPr kumimoji="1" lang="en-US" altLang="zh-CN" sz="3600" baseline="-25000" dirty="0">
                  <a:solidFill>
                    <a:schemeClr val="tx2"/>
                  </a:solidFill>
                  <a:latin typeface="Times New Roman" charset="0"/>
                  <a:ea typeface="黑体"/>
                  <a:cs typeface="黑体"/>
                </a:rPr>
                <a:t>4</a:t>
              </a:r>
            </a:p>
          </p:txBody>
        </p:sp>
        <p:sp>
          <p:nvSpPr>
            <p:cNvPr id="2065" name="Text Box 24"/>
            <p:cNvSpPr txBox="1">
              <a:spLocks noChangeArrowheads="1"/>
            </p:cNvSpPr>
            <p:nvPr/>
          </p:nvSpPr>
          <p:spPr bwMode="auto">
            <a:xfrm>
              <a:off x="1100" y="892"/>
              <a:ext cx="292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800" dirty="0">
                  <a:latin typeface="Times New Roman" charset="0"/>
                  <a:ea typeface="黑体"/>
                  <a:cs typeface="黑体"/>
                </a:rPr>
                <a:t>e</a:t>
              </a:r>
              <a:r>
                <a:rPr kumimoji="1" lang="en-US" altLang="zh-CN" sz="2800" baseline="-25000" dirty="0">
                  <a:latin typeface="Times New Roman" charset="0"/>
                  <a:ea typeface="黑体"/>
                  <a:cs typeface="黑体"/>
                </a:rPr>
                <a:t>1</a:t>
              </a:r>
            </a:p>
          </p:txBody>
        </p:sp>
        <p:sp>
          <p:nvSpPr>
            <p:cNvPr id="2066" name="Text Box 25"/>
            <p:cNvSpPr txBox="1">
              <a:spLocks noChangeArrowheads="1"/>
            </p:cNvSpPr>
            <p:nvPr/>
          </p:nvSpPr>
          <p:spPr bwMode="auto">
            <a:xfrm>
              <a:off x="1703" y="1991"/>
              <a:ext cx="292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800" dirty="0">
                  <a:latin typeface="Times New Roman" charset="0"/>
                  <a:ea typeface="黑体"/>
                  <a:cs typeface="黑体"/>
                </a:rPr>
                <a:t>e</a:t>
              </a:r>
              <a:r>
                <a:rPr kumimoji="1" lang="en-US" altLang="zh-CN" sz="2800" baseline="-25000" dirty="0">
                  <a:latin typeface="Times New Roman" charset="0"/>
                  <a:ea typeface="黑体"/>
                  <a:cs typeface="黑体"/>
                </a:rPr>
                <a:t>2</a:t>
              </a:r>
            </a:p>
          </p:txBody>
        </p:sp>
        <p:sp>
          <p:nvSpPr>
            <p:cNvPr id="2067" name="Text Box 26"/>
            <p:cNvSpPr txBox="1">
              <a:spLocks noChangeArrowheads="1"/>
            </p:cNvSpPr>
            <p:nvPr/>
          </p:nvSpPr>
          <p:spPr bwMode="auto">
            <a:xfrm>
              <a:off x="1104" y="3024"/>
              <a:ext cx="292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800" dirty="0">
                  <a:latin typeface="Times New Roman" charset="0"/>
                  <a:ea typeface="黑体"/>
                  <a:cs typeface="黑体"/>
                </a:rPr>
                <a:t>e</a:t>
              </a:r>
              <a:r>
                <a:rPr kumimoji="1" lang="en-US" altLang="zh-CN" sz="2800" baseline="-25000" dirty="0">
                  <a:latin typeface="Times New Roman" charset="0"/>
                  <a:ea typeface="黑体"/>
                  <a:cs typeface="黑体"/>
                </a:rPr>
                <a:t>3</a:t>
              </a:r>
            </a:p>
          </p:txBody>
        </p:sp>
        <p:sp>
          <p:nvSpPr>
            <p:cNvPr id="2068" name="Text Box 27"/>
            <p:cNvSpPr txBox="1">
              <a:spLocks noChangeArrowheads="1"/>
            </p:cNvSpPr>
            <p:nvPr/>
          </p:nvSpPr>
          <p:spPr bwMode="auto">
            <a:xfrm>
              <a:off x="343" y="1945"/>
              <a:ext cx="292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800" dirty="0">
                  <a:latin typeface="Times New Roman" charset="0"/>
                  <a:ea typeface="黑体"/>
                  <a:cs typeface="黑体"/>
                </a:rPr>
                <a:t>e</a:t>
              </a:r>
              <a:r>
                <a:rPr kumimoji="1" lang="en-US" altLang="zh-CN" sz="2800" baseline="-25000" dirty="0">
                  <a:latin typeface="Times New Roman" charset="0"/>
                  <a:ea typeface="黑体"/>
                  <a:cs typeface="黑体"/>
                </a:rPr>
                <a:t>4</a:t>
              </a:r>
            </a:p>
          </p:txBody>
        </p:sp>
        <p:sp>
          <p:nvSpPr>
            <p:cNvPr id="2069" name="Text Box 28"/>
            <p:cNvSpPr txBox="1">
              <a:spLocks noChangeArrowheads="1"/>
            </p:cNvSpPr>
            <p:nvPr/>
          </p:nvSpPr>
          <p:spPr bwMode="auto">
            <a:xfrm>
              <a:off x="932" y="2036"/>
              <a:ext cx="292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800" dirty="0">
                  <a:latin typeface="Times New Roman" charset="0"/>
                  <a:ea typeface="黑体"/>
                  <a:cs typeface="黑体"/>
                </a:rPr>
                <a:t>e</a:t>
              </a:r>
              <a:r>
                <a:rPr kumimoji="1" lang="en-US" altLang="zh-CN" sz="2800" baseline="-25000" dirty="0">
                  <a:latin typeface="Times New Roman" charset="0"/>
                  <a:ea typeface="黑体"/>
                  <a:cs typeface="黑体"/>
                </a:rPr>
                <a:t>5</a:t>
              </a:r>
            </a:p>
          </p:txBody>
        </p:sp>
      </p:grpSp>
      <p:sp>
        <p:nvSpPr>
          <p:cNvPr id="20" name="椭圆 19"/>
          <p:cNvSpPr>
            <a:spLocks noChangeArrowheads="1"/>
          </p:cNvSpPr>
          <p:nvPr/>
        </p:nvSpPr>
        <p:spPr bwMode="auto">
          <a:xfrm>
            <a:off x="6804025" y="1765300"/>
            <a:ext cx="576263" cy="3311525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 dirty="0">
              <a:ea typeface="黑体"/>
              <a:cs typeface="黑体"/>
            </a:endParaRPr>
          </a:p>
        </p:txBody>
      </p:sp>
      <p:sp>
        <p:nvSpPr>
          <p:cNvPr id="21" name="矩形标注 20"/>
          <p:cNvSpPr>
            <a:spLocks noChangeArrowheads="1"/>
          </p:cNvSpPr>
          <p:nvPr/>
        </p:nvSpPr>
        <p:spPr bwMode="auto">
          <a:xfrm>
            <a:off x="2051050" y="5732463"/>
            <a:ext cx="6049963" cy="576262"/>
          </a:xfrm>
          <a:prstGeom prst="wedgeRectCallout">
            <a:avLst>
              <a:gd name="adj1" fmla="val -48009"/>
              <a:gd name="adj2" fmla="val -25426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pPr algn="ctr"/>
            <a:r>
              <a:rPr lang="zh-CN" altLang="en-US" sz="2800" dirty="0">
                <a:ea typeface="黑体"/>
                <a:cs typeface="黑体"/>
              </a:rPr>
              <a:t>关联矩阵表示法</a:t>
            </a:r>
            <a:r>
              <a:rPr lang="zh-CN" altLang="en-US" sz="2800" dirty="0">
                <a:solidFill>
                  <a:srgbClr val="FF0000"/>
                </a:solidFill>
                <a:ea typeface="黑体"/>
                <a:cs typeface="黑体"/>
              </a:rPr>
              <a:t>不适合于有向图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FB5D49E-CAE8-CC4E-AF41-0E898D97A0FB}" type="slidenum">
              <a:rPr lang="en-US" altLang="zh-CN" smtClean="0"/>
              <a:pPr/>
              <a:t>37</a:t>
            </a:fld>
            <a:endParaRPr lang="en-US" altLang="zh-CN"/>
          </a:p>
        </p:txBody>
      </p:sp>
      <p:sp>
        <p:nvSpPr>
          <p:cNvPr id="24" name="标题 2"/>
          <p:cNvSpPr txBox="1">
            <a:spLocks/>
          </p:cNvSpPr>
          <p:nvPr/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latin typeface="Arial" charset="0"/>
              </a:rPr>
              <a:t>举例（关联矩阵）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102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Grp="1" noChangeArrowheads="1"/>
          </p:cNvSpPr>
          <p:nvPr>
            <p:ph idx="1"/>
          </p:nvPr>
        </p:nvSpPr>
        <p:spPr>
          <a:xfrm>
            <a:off x="243306" y="1837532"/>
            <a:ext cx="8763000" cy="433546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简单有向图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G = (V, E, </a:t>
            </a:r>
            <a:r>
              <a:rPr lang="en-US" altLang="zh-CN" sz="2800" dirty="0">
                <a:latin typeface="Times New Roman" charset="0"/>
                <a:cs typeface="Times New Roman" charset="0"/>
                <a:sym typeface="Symbol" charset="0"/>
              </a:rPr>
              <a:t>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) </a:t>
            </a:r>
            <a:r>
              <a:rPr lang="zh-CN" altLang="en-US" sz="2800" dirty="0">
                <a:latin typeface="Times New Roman" charset="0"/>
                <a:cs typeface="Times New Roman" charset="0"/>
              </a:rPr>
              <a:t>，设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V＝</a:t>
            </a:r>
            <a:r>
              <a:rPr lang="en-US" altLang="zh-CN" sz="2800" dirty="0">
                <a:latin typeface="Times New Roman" charset="0"/>
                <a:cs typeface="Times New Roman" charset="0"/>
                <a:sym typeface="Symbol" charset="0"/>
              </a:rPr>
              <a:t>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v</a:t>
            </a:r>
            <a:r>
              <a:rPr lang="en-US" altLang="zh-CN" sz="2800" baseline="-30000" dirty="0">
                <a:latin typeface="Times New Roman" charset="0"/>
                <a:cs typeface="Times New Roman" charset="0"/>
              </a:rPr>
              <a:t>1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，…，</a:t>
            </a:r>
            <a:r>
              <a:rPr lang="en-US" altLang="zh-CN" sz="2800" dirty="0" err="1">
                <a:latin typeface="Times New Roman" charset="0"/>
                <a:cs typeface="Times New Roman" charset="0"/>
              </a:rPr>
              <a:t>v</a:t>
            </a:r>
            <a:r>
              <a:rPr lang="en-US" altLang="zh-CN" sz="2800" baseline="-30000" dirty="0" err="1">
                <a:latin typeface="Times New Roman" charset="0"/>
                <a:cs typeface="Times New Roman" charset="0"/>
              </a:rPr>
              <a:t>n</a:t>
            </a:r>
            <a:r>
              <a:rPr lang="en-US" altLang="zh-CN" sz="2800" dirty="0">
                <a:latin typeface="Times New Roman" charset="0"/>
                <a:cs typeface="Times New Roman" charset="0"/>
                <a:sym typeface="Symbol" charset="0"/>
              </a:rPr>
              <a:t>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，E＝</a:t>
            </a:r>
            <a:r>
              <a:rPr lang="en-US" altLang="zh-CN" sz="2800" dirty="0">
                <a:latin typeface="Times New Roman" charset="0"/>
                <a:cs typeface="Times New Roman" charset="0"/>
                <a:sym typeface="Symbol" charset="0"/>
              </a:rPr>
              <a:t>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e</a:t>
            </a:r>
            <a:r>
              <a:rPr lang="en-US" altLang="zh-CN" sz="2800" baseline="-30000" dirty="0">
                <a:latin typeface="Times New Roman" charset="0"/>
                <a:cs typeface="Times New Roman" charset="0"/>
              </a:rPr>
              <a:t>1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，…，</a:t>
            </a:r>
            <a:r>
              <a:rPr lang="en-US" altLang="zh-CN" sz="2800" dirty="0" err="1">
                <a:latin typeface="Times New Roman" charset="0"/>
                <a:cs typeface="Times New Roman" charset="0"/>
              </a:rPr>
              <a:t>e</a:t>
            </a:r>
            <a:r>
              <a:rPr lang="en-US" altLang="zh-CN" sz="2800" baseline="-30000" dirty="0" err="1">
                <a:latin typeface="Times New Roman" charset="0"/>
                <a:cs typeface="Times New Roman" charset="0"/>
              </a:rPr>
              <a:t>m</a:t>
            </a:r>
            <a:r>
              <a:rPr lang="en-US" altLang="zh-CN" sz="2800" dirty="0">
                <a:latin typeface="Times New Roman" charset="0"/>
                <a:cs typeface="Times New Roman" charset="0"/>
                <a:sym typeface="Symbol" charset="0"/>
              </a:rPr>
              <a:t>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。</a:t>
            </a:r>
          </a:p>
          <a:p>
            <a:pPr>
              <a:lnSpc>
                <a:spcPct val="120000"/>
              </a:lnSpc>
            </a:pPr>
            <a:r>
              <a:rPr lang="en-US" altLang="zh-CN" sz="2800" dirty="0">
                <a:latin typeface="Times New Roman" charset="0"/>
              </a:rPr>
              <a:t>A(G)＝</a:t>
            </a:r>
            <a:r>
              <a:rPr lang="en-US" altLang="zh-CN" sz="2800" dirty="0">
                <a:latin typeface="Times New Roman" charset="0"/>
                <a:sym typeface="Symbol" charset="0"/>
              </a:rPr>
              <a:t></a:t>
            </a:r>
            <a:r>
              <a:rPr lang="en-US" altLang="zh-CN" sz="2800" dirty="0" err="1">
                <a:latin typeface="Times New Roman" charset="0"/>
                <a:sym typeface="Symbol" charset="0"/>
              </a:rPr>
              <a:t>a</a:t>
            </a:r>
            <a:r>
              <a:rPr lang="en-US" altLang="zh-CN" sz="2800" baseline="-30000" dirty="0" err="1">
                <a:latin typeface="Times New Roman" charset="0"/>
              </a:rPr>
              <a:t>ij</a:t>
            </a:r>
            <a:r>
              <a:rPr lang="en-US" altLang="zh-CN" sz="2800" dirty="0">
                <a:latin typeface="Times New Roman" charset="0"/>
                <a:sym typeface="Symbol" charset="0"/>
              </a:rPr>
              <a:t></a:t>
            </a:r>
            <a:r>
              <a:rPr lang="zh-CN" altLang="en-US" sz="2800" dirty="0">
                <a:latin typeface="Times New Roman" charset="0"/>
              </a:rPr>
              <a:t>称为</a:t>
            </a:r>
            <a:r>
              <a:rPr lang="en-US" altLang="zh-CN" sz="2800" dirty="0">
                <a:latin typeface="Times New Roman" charset="0"/>
              </a:rPr>
              <a:t>G</a:t>
            </a:r>
            <a:r>
              <a:rPr lang="zh-CN" altLang="en-US" sz="2800" dirty="0">
                <a:latin typeface="Times New Roman" charset="0"/>
              </a:rPr>
              <a:t>的邻接矩阵</a:t>
            </a:r>
            <a:r>
              <a:rPr lang="en-US" altLang="zh-CN" sz="2800" dirty="0">
                <a:latin typeface="Times New Roman" charset="0"/>
              </a:rPr>
              <a:t>(</a:t>
            </a:r>
            <a:r>
              <a:rPr lang="en-US" altLang="zh-CN" sz="2800" dirty="0" err="1">
                <a:latin typeface="Times New Roman" charset="0"/>
              </a:rPr>
              <a:t>n</a:t>
            </a:r>
            <a:r>
              <a:rPr lang="en-US" altLang="zh-CN" sz="2800" dirty="0" err="1">
                <a:latin typeface="黑体"/>
              </a:rPr>
              <a:t>×</a:t>
            </a:r>
            <a:r>
              <a:rPr lang="en-US" altLang="zh-CN" sz="2800" dirty="0" err="1">
                <a:latin typeface="Times New Roman" charset="0"/>
              </a:rPr>
              <a:t>n</a:t>
            </a:r>
            <a:r>
              <a:rPr lang="zh-CN" altLang="en-US" sz="2800" dirty="0">
                <a:latin typeface="黑体"/>
              </a:rPr>
              <a:t>阶矩阵</a:t>
            </a:r>
            <a:r>
              <a:rPr lang="en-US" altLang="zh-CN" sz="2800" dirty="0">
                <a:latin typeface="黑体"/>
              </a:rPr>
              <a:t>)</a:t>
            </a:r>
            <a:r>
              <a:rPr lang="zh-CN" altLang="en-US" sz="2800" dirty="0">
                <a:latin typeface="Times New Roman" charset="0"/>
              </a:rPr>
              <a:t>，其中 </a:t>
            </a:r>
          </a:p>
          <a:p>
            <a:endParaRPr lang="zh-CN" altLang="en-US" dirty="0">
              <a:latin typeface="Times New Roman" charset="0"/>
            </a:endParaRPr>
          </a:p>
          <a:p>
            <a:endParaRPr lang="zh-CN" altLang="en-US" dirty="0">
              <a:latin typeface="Times New Roman" charset="0"/>
            </a:endParaRPr>
          </a:p>
          <a:p>
            <a:endParaRPr lang="zh-CN" altLang="en-US" dirty="0">
              <a:latin typeface="Times New Roman" charset="0"/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835150" y="4005263"/>
          <a:ext cx="3852863" cy="115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5" name="公式" r:id="rId3" imgW="1866600" imgH="545760" progId="Equation.3">
                  <p:embed/>
                </p:oleObj>
              </mc:Choice>
              <mc:Fallback>
                <p:oleObj name="公式" r:id="rId3" imgW="1866600" imgH="545760" progId="Equation.3">
                  <p:embed/>
                  <p:pic>
                    <p:nvPicPr>
                      <p:cNvPr id="307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4005263"/>
                        <a:ext cx="3852863" cy="1157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矩形标注 4"/>
          <p:cNvSpPr>
            <a:spLocks noChangeArrowheads="1"/>
          </p:cNvSpPr>
          <p:nvPr/>
        </p:nvSpPr>
        <p:spPr bwMode="auto">
          <a:xfrm>
            <a:off x="6156325" y="4149725"/>
            <a:ext cx="2592388" cy="576263"/>
          </a:xfrm>
          <a:prstGeom prst="wedgeRectCallout">
            <a:avLst>
              <a:gd name="adj1" fmla="val -60148"/>
              <a:gd name="adj2" fmla="val -18421"/>
            </a:avLst>
          </a:prstGeom>
          <a:noFill/>
          <a:ln w="25400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pPr algn="ctr"/>
            <a:r>
              <a:rPr lang="zh-CN" altLang="en-US" sz="2400" b="1" dirty="0">
                <a:solidFill>
                  <a:srgbClr val="0000CC"/>
                </a:solidFill>
                <a:latin typeface="Sylfaen" charset="0"/>
                <a:ea typeface="黑体"/>
                <a:cs typeface="黑体"/>
                <a:sym typeface="Symbol" charset="0"/>
              </a:rPr>
              <a:t></a:t>
            </a:r>
            <a:r>
              <a:rPr lang="en-US" altLang="zh-CN" sz="2400" b="1" dirty="0" err="1">
                <a:solidFill>
                  <a:srgbClr val="0000CC"/>
                </a:solidFill>
                <a:latin typeface="Times New Roman" charset="0"/>
                <a:ea typeface="黑体"/>
                <a:cs typeface="黑体"/>
                <a:sym typeface="Symbol" charset="0"/>
              </a:rPr>
              <a:t>e</a:t>
            </a:r>
            <a:r>
              <a:rPr lang="en-US" altLang="zh-CN" sz="2400" b="1" dirty="0" err="1">
                <a:solidFill>
                  <a:srgbClr val="0000CC"/>
                </a:solidFill>
                <a:latin typeface="Times New Roman" charset="0"/>
                <a:ea typeface="黑体"/>
                <a:cs typeface="黑体"/>
              </a:rPr>
              <a:t>E</a:t>
            </a:r>
            <a:r>
              <a:rPr lang="en-US" altLang="zh-CN" sz="2400" b="1" dirty="0">
                <a:solidFill>
                  <a:srgbClr val="0000CC"/>
                </a:solidFill>
                <a:latin typeface="Times New Roman" charset="0"/>
                <a:ea typeface="黑体"/>
                <a:cs typeface="黑体"/>
              </a:rPr>
              <a:t>. </a:t>
            </a:r>
            <a:r>
              <a:rPr lang="en-US" altLang="zh-CN" sz="2400" b="1" dirty="0">
                <a:solidFill>
                  <a:srgbClr val="0000CC"/>
                </a:solidFill>
                <a:latin typeface="Times New Roman" charset="0"/>
                <a:ea typeface="黑体"/>
                <a:cs typeface="黑体"/>
                <a:sym typeface="Symbol" charset="0"/>
              </a:rPr>
              <a:t>(e)=(v</a:t>
            </a:r>
            <a:r>
              <a:rPr lang="en-US" altLang="zh-CN" sz="2400" b="1" baseline="-25000" dirty="0">
                <a:solidFill>
                  <a:srgbClr val="0000CC"/>
                </a:solidFill>
                <a:latin typeface="Times New Roman" charset="0"/>
                <a:ea typeface="黑体"/>
                <a:cs typeface="黑体"/>
                <a:sym typeface="Symbol" charset="0"/>
              </a:rPr>
              <a:t>i</a:t>
            </a:r>
            <a:r>
              <a:rPr lang="en-US" altLang="zh-CN" sz="2400" b="1" dirty="0">
                <a:solidFill>
                  <a:srgbClr val="0000CC"/>
                </a:solidFill>
                <a:latin typeface="Times New Roman" charset="0"/>
                <a:ea typeface="黑体"/>
                <a:cs typeface="黑体"/>
                <a:sym typeface="Symbol" charset="0"/>
              </a:rPr>
              <a:t>, </a:t>
            </a:r>
            <a:r>
              <a:rPr lang="en-US" altLang="zh-CN" sz="2400" b="1" dirty="0" err="1">
                <a:solidFill>
                  <a:srgbClr val="0000CC"/>
                </a:solidFill>
                <a:latin typeface="Times New Roman" charset="0"/>
                <a:ea typeface="黑体"/>
                <a:cs typeface="黑体"/>
                <a:sym typeface="Symbol" charset="0"/>
              </a:rPr>
              <a:t>v</a:t>
            </a:r>
            <a:r>
              <a:rPr lang="en-US" altLang="zh-CN" sz="2400" b="1" baseline="-25000" dirty="0" err="1">
                <a:solidFill>
                  <a:srgbClr val="0000CC"/>
                </a:solidFill>
                <a:latin typeface="Times New Roman" charset="0"/>
                <a:ea typeface="黑体"/>
                <a:cs typeface="黑体"/>
                <a:sym typeface="Symbol" charset="0"/>
              </a:rPr>
              <a:t>j</a:t>
            </a:r>
            <a:r>
              <a:rPr lang="en-US" altLang="zh-CN" sz="2400" b="1" dirty="0">
                <a:solidFill>
                  <a:srgbClr val="0000CC"/>
                </a:solidFill>
                <a:latin typeface="Times New Roman" charset="0"/>
                <a:ea typeface="黑体"/>
                <a:cs typeface="黑体"/>
                <a:sym typeface="Symbol" charset="0"/>
              </a:rPr>
              <a:t>)</a:t>
            </a:r>
            <a:endParaRPr lang="zh-CN" altLang="en-US" sz="2400" dirty="0">
              <a:solidFill>
                <a:srgbClr val="0000CC"/>
              </a:solidFill>
              <a:ea typeface="黑体"/>
              <a:cs typeface="黑体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38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黑体"/>
                <a:sym typeface="Symbol" charset="0"/>
              </a:rPr>
              <a:t>邻接矩阵(</a:t>
            </a:r>
            <a:r>
              <a:rPr lang="en-US" altLang="zh-CN" i="1" dirty="0">
                <a:latin typeface="Times New Roman" charset="0"/>
                <a:sym typeface="Symbol" charset="0"/>
              </a:rPr>
              <a:t>adjacency matrix</a:t>
            </a:r>
            <a:r>
              <a:rPr lang="en-US" altLang="zh-CN" dirty="0">
                <a:latin typeface="黑体"/>
                <a:sym typeface="Symbol" charset="0"/>
              </a:rPr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220872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4356100" y="2132013"/>
          <a:ext cx="3976688" cy="2598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8" name="公式" r:id="rId4" imgW="1612800" imgH="1054080" progId="Equation.3">
                  <p:embed/>
                </p:oleObj>
              </mc:Choice>
              <mc:Fallback>
                <p:oleObj name="公式" r:id="rId4" imgW="1612800" imgH="1054080" progId="Equation.3">
                  <p:embed/>
                  <p:pic>
                    <p:nvPicPr>
                      <p:cNvPr id="409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2132013"/>
                        <a:ext cx="3976688" cy="2598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100" name="组合 28"/>
          <p:cNvGrpSpPr>
            <a:grpSpLocks/>
          </p:cNvGrpSpPr>
          <p:nvPr/>
        </p:nvGrpSpPr>
        <p:grpSpPr bwMode="auto">
          <a:xfrm>
            <a:off x="827088" y="1843088"/>
            <a:ext cx="2952750" cy="3066920"/>
            <a:chOff x="827584" y="2492896"/>
            <a:chExt cx="2952329" cy="3212323"/>
          </a:xfrm>
        </p:grpSpPr>
        <p:grpSp>
          <p:nvGrpSpPr>
            <p:cNvPr id="4103" name="组合 26"/>
            <p:cNvGrpSpPr>
              <a:grpSpLocks/>
            </p:cNvGrpSpPr>
            <p:nvPr/>
          </p:nvGrpSpPr>
          <p:grpSpPr bwMode="auto">
            <a:xfrm>
              <a:off x="827584" y="2492896"/>
              <a:ext cx="2886028" cy="3212323"/>
              <a:chOff x="841605" y="2124410"/>
              <a:chExt cx="3167029" cy="3589090"/>
            </a:xfrm>
          </p:grpSpPr>
          <p:sp>
            <p:nvSpPr>
              <p:cNvPr id="4110" name="Line 6"/>
              <p:cNvSpPr>
                <a:spLocks noChangeShapeType="1"/>
              </p:cNvSpPr>
              <p:nvPr/>
            </p:nvSpPr>
            <p:spPr bwMode="auto">
              <a:xfrm>
                <a:off x="1115616" y="2780927"/>
                <a:ext cx="2376264" cy="1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4111" name="Oval 7"/>
              <p:cNvSpPr>
                <a:spLocks noChangeArrowheads="1"/>
              </p:cNvSpPr>
              <p:nvPr/>
            </p:nvSpPr>
            <p:spPr bwMode="auto">
              <a:xfrm>
                <a:off x="977687" y="2696796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dirty="0">
                  <a:ea typeface="黑体"/>
                  <a:cs typeface="黑体"/>
                </a:endParaRPr>
              </a:p>
            </p:txBody>
          </p:sp>
          <p:sp>
            <p:nvSpPr>
              <p:cNvPr id="4112" name="Oval 8"/>
              <p:cNvSpPr>
                <a:spLocks noChangeArrowheads="1"/>
              </p:cNvSpPr>
              <p:nvPr/>
            </p:nvSpPr>
            <p:spPr bwMode="auto">
              <a:xfrm>
                <a:off x="977687" y="5144055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dirty="0">
                  <a:ea typeface="黑体"/>
                  <a:cs typeface="黑体"/>
                </a:endParaRPr>
              </a:p>
            </p:txBody>
          </p:sp>
          <p:sp>
            <p:nvSpPr>
              <p:cNvPr id="4113" name="Oval 9"/>
              <p:cNvSpPr>
                <a:spLocks noChangeArrowheads="1"/>
              </p:cNvSpPr>
              <p:nvPr/>
            </p:nvSpPr>
            <p:spPr bwMode="auto">
              <a:xfrm>
                <a:off x="3477702" y="2696796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dirty="0">
                  <a:ea typeface="黑体"/>
                  <a:cs typeface="黑体"/>
                </a:endParaRPr>
              </a:p>
            </p:txBody>
          </p:sp>
          <p:sp>
            <p:nvSpPr>
              <p:cNvPr id="4114" name="Oval 10"/>
              <p:cNvSpPr>
                <a:spLocks noChangeArrowheads="1"/>
              </p:cNvSpPr>
              <p:nvPr/>
            </p:nvSpPr>
            <p:spPr bwMode="auto">
              <a:xfrm>
                <a:off x="3477702" y="5144055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dirty="0">
                  <a:ea typeface="黑体"/>
                  <a:cs typeface="黑体"/>
                </a:endParaRPr>
              </a:p>
            </p:txBody>
          </p:sp>
          <p:sp>
            <p:nvSpPr>
              <p:cNvPr id="4115" name="Text Box 11"/>
              <p:cNvSpPr txBox="1">
                <a:spLocks noChangeArrowheads="1"/>
              </p:cNvSpPr>
              <p:nvPr/>
            </p:nvSpPr>
            <p:spPr bwMode="auto">
              <a:xfrm>
                <a:off x="920624" y="2124410"/>
                <a:ext cx="531595" cy="612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dirty="0">
                    <a:latin typeface="Times New Roman" charset="0"/>
                    <a:ea typeface="黑体"/>
                    <a:cs typeface="黑体"/>
                  </a:rPr>
                  <a:t>v</a:t>
                </a:r>
                <a:r>
                  <a:rPr kumimoji="1" lang="en-US" altLang="zh-CN" sz="2800" b="1" baseline="-25000" dirty="0">
                    <a:latin typeface="Times New Roman" charset="0"/>
                    <a:ea typeface="黑体"/>
                    <a:cs typeface="黑体"/>
                  </a:rPr>
                  <a:t>1</a:t>
                </a:r>
              </a:p>
            </p:txBody>
          </p:sp>
          <p:sp>
            <p:nvSpPr>
              <p:cNvPr id="4116" name="Text Box 12"/>
              <p:cNvSpPr txBox="1">
                <a:spLocks noChangeArrowheads="1"/>
              </p:cNvSpPr>
              <p:nvPr/>
            </p:nvSpPr>
            <p:spPr bwMode="auto">
              <a:xfrm>
                <a:off x="3449236" y="2124410"/>
                <a:ext cx="530932" cy="612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dirty="0">
                    <a:latin typeface="Times New Roman" charset="0"/>
                    <a:ea typeface="黑体"/>
                    <a:cs typeface="黑体"/>
                  </a:rPr>
                  <a:t>v</a:t>
                </a:r>
                <a:r>
                  <a:rPr kumimoji="1" lang="en-US" altLang="zh-CN" sz="2800" b="1" baseline="-25000" dirty="0">
                    <a:latin typeface="Times New Roman" charset="0"/>
                    <a:ea typeface="黑体"/>
                    <a:cs typeface="黑体"/>
                  </a:rPr>
                  <a:t>2</a:t>
                </a:r>
              </a:p>
            </p:txBody>
          </p:sp>
          <p:sp>
            <p:nvSpPr>
              <p:cNvPr id="4117" name="Text Box 13"/>
              <p:cNvSpPr txBox="1">
                <a:spLocks noChangeArrowheads="1"/>
              </p:cNvSpPr>
              <p:nvPr/>
            </p:nvSpPr>
            <p:spPr bwMode="auto">
              <a:xfrm>
                <a:off x="3477702" y="5077913"/>
                <a:ext cx="530932" cy="612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dirty="0">
                    <a:latin typeface="Times New Roman" charset="0"/>
                    <a:ea typeface="黑体"/>
                    <a:cs typeface="黑体"/>
                  </a:rPr>
                  <a:t>v</a:t>
                </a:r>
                <a:r>
                  <a:rPr kumimoji="1" lang="en-US" altLang="zh-CN" sz="2800" b="1" baseline="-25000" dirty="0">
                    <a:latin typeface="Times New Roman" charset="0"/>
                    <a:ea typeface="黑体"/>
                    <a:cs typeface="黑体"/>
                  </a:rPr>
                  <a:t>3</a:t>
                </a:r>
              </a:p>
            </p:txBody>
          </p:sp>
          <p:sp>
            <p:nvSpPr>
              <p:cNvPr id="4118" name="Text Box 14"/>
              <p:cNvSpPr txBox="1">
                <a:spLocks noChangeArrowheads="1"/>
              </p:cNvSpPr>
              <p:nvPr/>
            </p:nvSpPr>
            <p:spPr bwMode="auto">
              <a:xfrm>
                <a:off x="841605" y="5101197"/>
                <a:ext cx="530932" cy="612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dirty="0">
                    <a:latin typeface="Times New Roman" charset="0"/>
                    <a:ea typeface="黑体"/>
                    <a:cs typeface="黑体"/>
                  </a:rPr>
                  <a:t>v</a:t>
                </a:r>
                <a:r>
                  <a:rPr kumimoji="1" lang="en-US" altLang="zh-CN" sz="2800" b="1" baseline="-25000" dirty="0">
                    <a:latin typeface="Times New Roman" charset="0"/>
                    <a:ea typeface="黑体"/>
                    <a:cs typeface="黑体"/>
                  </a:rPr>
                  <a:t>4</a:t>
                </a:r>
              </a:p>
            </p:txBody>
          </p:sp>
        </p:grpSp>
        <p:sp>
          <p:nvSpPr>
            <p:cNvPr id="4104" name="Line 6"/>
            <p:cNvSpPr>
              <a:spLocks noChangeShapeType="1"/>
            </p:cNvSpPr>
            <p:nvPr/>
          </p:nvSpPr>
          <p:spPr bwMode="auto">
            <a:xfrm>
              <a:off x="1011664" y="3080495"/>
              <a:ext cx="2231044" cy="212681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4105" name="Line 6"/>
            <p:cNvSpPr>
              <a:spLocks noChangeShapeType="1"/>
            </p:cNvSpPr>
            <p:nvPr/>
          </p:nvSpPr>
          <p:spPr bwMode="auto">
            <a:xfrm flipH="1">
              <a:off x="1044870" y="3080494"/>
              <a:ext cx="2263456" cy="2179227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4106" name="Line 6"/>
            <p:cNvSpPr>
              <a:spLocks noChangeShapeType="1"/>
            </p:cNvSpPr>
            <p:nvPr/>
          </p:nvSpPr>
          <p:spPr bwMode="auto">
            <a:xfrm flipH="1" flipV="1">
              <a:off x="1011664" y="3133689"/>
              <a:ext cx="0" cy="2062365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4107" name="Line 6"/>
            <p:cNvSpPr>
              <a:spLocks noChangeShapeType="1"/>
            </p:cNvSpPr>
            <p:nvPr/>
          </p:nvSpPr>
          <p:spPr bwMode="auto">
            <a:xfrm flipH="1">
              <a:off x="1077283" y="5271758"/>
              <a:ext cx="2231044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4108" name="任意多边形 24"/>
            <p:cNvSpPr>
              <a:spLocks/>
            </p:cNvSpPr>
            <p:nvPr/>
          </p:nvSpPr>
          <p:spPr bwMode="auto">
            <a:xfrm>
              <a:off x="3291119" y="3092531"/>
              <a:ext cx="488794" cy="2164853"/>
            </a:xfrm>
            <a:custGeom>
              <a:avLst/>
              <a:gdLst>
                <a:gd name="T0" fmla="*/ 3179 w 679076"/>
                <a:gd name="T1" fmla="*/ 0 h 2586318"/>
                <a:gd name="T2" fmla="*/ 25267 w 679076"/>
                <a:gd name="T3" fmla="*/ 195250 h 2586318"/>
                <a:gd name="T4" fmla="*/ 3681 w 679076"/>
                <a:gd name="T5" fmla="*/ 401851 h 2586318"/>
                <a:gd name="T6" fmla="*/ 3179 w 679076"/>
                <a:gd name="T7" fmla="*/ 404121 h 25863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9076"/>
                <a:gd name="T13" fmla="*/ 0 h 2586318"/>
                <a:gd name="T14" fmla="*/ 679076 w 679076"/>
                <a:gd name="T15" fmla="*/ 2586318 h 25863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9076" h="2586318">
                  <a:moveTo>
                    <a:pt x="85165" y="0"/>
                  </a:moveTo>
                  <a:cubicBezTo>
                    <a:pt x="379879" y="379879"/>
                    <a:pt x="674594" y="759759"/>
                    <a:pt x="676835" y="1156447"/>
                  </a:cubicBezTo>
                  <a:cubicBezTo>
                    <a:pt x="679076" y="1553135"/>
                    <a:pt x="197224" y="2173942"/>
                    <a:pt x="98612" y="2380130"/>
                  </a:cubicBezTo>
                  <a:cubicBezTo>
                    <a:pt x="0" y="2586318"/>
                    <a:pt x="42582" y="2489947"/>
                    <a:pt x="85165" y="2393577"/>
                  </a:cubicBezTo>
                </a:path>
              </a:pathLst>
            </a:custGeom>
            <a:noFill/>
            <a:ln w="34925" cap="flat" cmpd="sng">
              <a:solidFill>
                <a:schemeClr val="tx1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4109" name="任意多边形 25"/>
            <p:cNvSpPr>
              <a:spLocks/>
            </p:cNvSpPr>
            <p:nvPr/>
          </p:nvSpPr>
          <p:spPr bwMode="auto">
            <a:xfrm rot="10800000">
              <a:off x="3029247" y="3080495"/>
              <a:ext cx="303587" cy="2126814"/>
            </a:xfrm>
            <a:custGeom>
              <a:avLst/>
              <a:gdLst>
                <a:gd name="T0" fmla="*/ 27 w 679076"/>
                <a:gd name="T1" fmla="*/ 0 h 2586318"/>
                <a:gd name="T2" fmla="*/ 216 w 679076"/>
                <a:gd name="T3" fmla="*/ 163532 h 2586318"/>
                <a:gd name="T4" fmla="*/ 31 w 679076"/>
                <a:gd name="T5" fmla="*/ 336570 h 2586318"/>
                <a:gd name="T6" fmla="*/ 27 w 679076"/>
                <a:gd name="T7" fmla="*/ 338473 h 25863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9076"/>
                <a:gd name="T13" fmla="*/ 0 h 2586318"/>
                <a:gd name="T14" fmla="*/ 679076 w 679076"/>
                <a:gd name="T15" fmla="*/ 2586318 h 25863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9076" h="2586318">
                  <a:moveTo>
                    <a:pt x="85165" y="0"/>
                  </a:moveTo>
                  <a:cubicBezTo>
                    <a:pt x="379879" y="379879"/>
                    <a:pt x="674594" y="759759"/>
                    <a:pt x="676835" y="1156447"/>
                  </a:cubicBezTo>
                  <a:cubicBezTo>
                    <a:pt x="679076" y="1553135"/>
                    <a:pt x="197224" y="2173942"/>
                    <a:pt x="98612" y="2380130"/>
                  </a:cubicBezTo>
                  <a:cubicBezTo>
                    <a:pt x="0" y="2586318"/>
                    <a:pt x="42582" y="2489947"/>
                    <a:pt x="85165" y="2393577"/>
                  </a:cubicBezTo>
                </a:path>
              </a:pathLst>
            </a:custGeom>
            <a:noFill/>
            <a:ln w="34925" cap="flat" cmpd="sng">
              <a:solidFill>
                <a:schemeClr val="tx1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</p:grpSp>
      <p:sp>
        <p:nvSpPr>
          <p:cNvPr id="4101" name="椭圆 29"/>
          <p:cNvSpPr>
            <a:spLocks noChangeArrowheads="1"/>
          </p:cNvSpPr>
          <p:nvPr/>
        </p:nvSpPr>
        <p:spPr bwMode="auto">
          <a:xfrm rot="5400000">
            <a:off x="7632701" y="3319462"/>
            <a:ext cx="576262" cy="792163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 dirty="0">
              <a:ea typeface="黑体"/>
              <a:cs typeface="黑体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2987675" y="5373688"/>
            <a:ext cx="34305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Times New Roman" charset="0"/>
                <a:ea typeface="黑体"/>
                <a:cs typeface="Times New Roman" charset="0"/>
              </a:rPr>
              <a:t>可推广到简单无向图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FB5D49E-CAE8-CC4E-AF41-0E898D97A0FB}" type="slidenum">
              <a:rPr lang="en-US" altLang="zh-CN" smtClean="0"/>
              <a:pPr/>
              <a:t>39</a:t>
            </a:fld>
            <a:endParaRPr lang="en-US" altLang="zh-CN"/>
          </a:p>
        </p:txBody>
      </p:sp>
      <p:sp>
        <p:nvSpPr>
          <p:cNvPr id="25" name="标题 2"/>
          <p:cNvSpPr txBox="1">
            <a:spLocks/>
          </p:cNvSpPr>
          <p:nvPr/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latin typeface="Arial" charset="0"/>
              </a:rPr>
              <a:t>举例（邻接矩阵）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8188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>
                <a:cs typeface="黑体" panose="02010609060101010101" pitchFamily="49" charset="-122"/>
              </a:rPr>
              <a:t>图的定义</a:t>
            </a:r>
            <a:r>
              <a:rPr lang="en-US" altLang="zh-CN">
                <a:cs typeface="黑体" panose="02010609060101010101" pitchFamily="49" charset="-122"/>
              </a:rPr>
              <a:t> Graph</a:t>
            </a:r>
            <a:endParaRPr lang="zh-CN" altLang="en-US">
              <a:cs typeface="黑体" panose="02010609060101010101" pitchFamily="49" charset="-122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484313"/>
            <a:ext cx="8507412" cy="2665412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图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G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是一个三元组：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 =(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V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, 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, 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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)</a:t>
            </a:r>
          </a:p>
          <a:p>
            <a:pPr lvl="1" algn="just" eaLnBrk="1" hangingPunct="1">
              <a:lnSpc>
                <a:spcPct val="150000"/>
              </a:lnSpc>
            </a:pPr>
            <a:r>
              <a:rPr lang="en-US" altLang="zh-CN" sz="24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V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是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非空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顶点集，</a:t>
            </a:r>
            <a:r>
              <a:rPr lang="en-US" altLang="zh-CN" sz="24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E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是边集，且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 </a:t>
            </a:r>
            <a:r>
              <a:rPr lang="en-US" altLang="zh-CN" sz="24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V </a:t>
            </a:r>
            <a:r>
              <a:rPr lang="en-US" altLang="zh-CN" sz="2400" b="1" dirty="0">
                <a:latin typeface="Times New Roman" panose="02020603050405020304" pitchFamily="18" charset="0"/>
                <a:ea typeface="MS PMincho" panose="02020600040205080304" pitchFamily="18" charset="-128"/>
                <a:cs typeface="黑体" panose="02010609060101010101" pitchFamily="49" charset="-122"/>
              </a:rPr>
              <a:t>⋂ </a:t>
            </a:r>
            <a:r>
              <a:rPr lang="en-US" altLang="zh-CN" sz="24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E 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= </a:t>
            </a:r>
            <a:r>
              <a:rPr lang="en-US" altLang="zh-CN" sz="2400" b="1" i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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；</a:t>
            </a:r>
            <a:endParaRPr lang="en-US" altLang="zh-CN" sz="2400" b="1" dirty="0">
              <a:latin typeface="Times New Roman" panose="02020603050405020304" pitchFamily="18" charset="0"/>
              <a:cs typeface="黑体" panose="02010609060101010101" pitchFamily="49" charset="-122"/>
            </a:endParaRPr>
          </a:p>
          <a:p>
            <a:pPr lvl="1" algn="just" eaLnBrk="1" hangingPunct="1">
              <a:lnSpc>
                <a:spcPct val="150000"/>
              </a:lnSpc>
            </a:pPr>
            <a:r>
              <a:rPr lang="en-US" altLang="zh-CN" sz="2400" b="1" i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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: </a:t>
            </a:r>
            <a:r>
              <a:rPr lang="en-US" altLang="zh-CN" sz="24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E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Wingdings" panose="05000000000000000000" pitchFamily="2" charset="2"/>
              </a:rPr>
              <a:t> </a:t>
            </a:r>
            <a:r>
              <a:rPr lang="en-US" altLang="zh-CN" sz="2400" b="1" i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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(</a:t>
            </a:r>
            <a:r>
              <a:rPr lang="en-US" altLang="zh-CN" sz="2400" b="1" i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V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), 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且</a:t>
            </a:r>
            <a:r>
              <a:rPr lang="en-US" altLang="zh-CN" sz="2400" b="1" i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e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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 </a:t>
            </a:r>
            <a:r>
              <a:rPr lang="en-US" altLang="zh-CN" sz="2400" b="1" i="1" dirty="0">
                <a:latin typeface="Times New Roman" panose="02020603050405020304" pitchFamily="18" charset="0"/>
                <a:cs typeface="黑体" panose="02010609060101010101" pitchFamily="49" charset="-122"/>
              </a:rPr>
              <a:t>E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. 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1|</a:t>
            </a:r>
            <a:r>
              <a:rPr lang="en-US" altLang="zh-CN" sz="2400" b="1" i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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(</a:t>
            </a:r>
            <a:r>
              <a:rPr lang="en-US" altLang="zh-CN" sz="2400" b="1" i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e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)|2. </a:t>
            </a:r>
            <a:r>
              <a:rPr lang="en-US" altLang="zh-CN" sz="2400" b="1" i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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(</a:t>
            </a:r>
            <a:r>
              <a:rPr lang="en-US" altLang="zh-CN" sz="2400" b="1" i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e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)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称为边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 </a:t>
            </a:r>
            <a:r>
              <a:rPr lang="en-US" altLang="zh-CN" sz="2400" b="1" i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e 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的端点集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.</a:t>
            </a:r>
            <a:endParaRPr lang="zh-CN" altLang="en-US" sz="2400" b="1" dirty="0">
              <a:latin typeface="Times New Roman" panose="02020603050405020304" pitchFamily="18" charset="0"/>
              <a:cs typeface="黑体" panose="02010609060101010101" pitchFamily="49" charset="-122"/>
              <a:sym typeface="Symbol" panose="05050102010706020507" pitchFamily="18" charset="2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举例（数据中心、通信链接）</a:t>
            </a:r>
          </a:p>
        </p:txBody>
      </p:sp>
      <p:grpSp>
        <p:nvGrpSpPr>
          <p:cNvPr id="2" name="组合 39"/>
          <p:cNvGrpSpPr>
            <a:grpSpLocks/>
          </p:cNvGrpSpPr>
          <p:nvPr/>
        </p:nvGrpSpPr>
        <p:grpSpPr bwMode="auto">
          <a:xfrm>
            <a:off x="1331913" y="4149725"/>
            <a:ext cx="6192837" cy="2522538"/>
            <a:chOff x="1331640" y="4149080"/>
            <a:chExt cx="6192688" cy="2523309"/>
          </a:xfrm>
        </p:grpSpPr>
        <p:sp>
          <p:nvSpPr>
            <p:cNvPr id="7174" name="流程图: 联系 3"/>
            <p:cNvSpPr>
              <a:spLocks noChangeArrowheads="1"/>
            </p:cNvSpPr>
            <p:nvPr/>
          </p:nvSpPr>
          <p:spPr bwMode="auto">
            <a:xfrm>
              <a:off x="1475656" y="5520261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75" name="流程图: 联系 4"/>
            <p:cNvSpPr>
              <a:spLocks noChangeArrowheads="1"/>
            </p:cNvSpPr>
            <p:nvPr/>
          </p:nvSpPr>
          <p:spPr bwMode="auto">
            <a:xfrm>
              <a:off x="1835696" y="6240341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76" name="流程图: 联系 5"/>
            <p:cNvSpPr>
              <a:spLocks noChangeArrowheads="1"/>
            </p:cNvSpPr>
            <p:nvPr/>
          </p:nvSpPr>
          <p:spPr bwMode="auto">
            <a:xfrm>
              <a:off x="2843808" y="5520261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77" name="流程图: 联系 6"/>
            <p:cNvSpPr>
              <a:spLocks noChangeArrowheads="1"/>
            </p:cNvSpPr>
            <p:nvPr/>
          </p:nvSpPr>
          <p:spPr bwMode="auto">
            <a:xfrm>
              <a:off x="4473098" y="4912530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78" name="流程图: 联系 7"/>
            <p:cNvSpPr>
              <a:spLocks noChangeArrowheads="1"/>
            </p:cNvSpPr>
            <p:nvPr/>
          </p:nvSpPr>
          <p:spPr bwMode="auto">
            <a:xfrm>
              <a:off x="6300192" y="4728173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79" name="流程图: 联系 8"/>
            <p:cNvSpPr>
              <a:spLocks noChangeArrowheads="1"/>
            </p:cNvSpPr>
            <p:nvPr/>
          </p:nvSpPr>
          <p:spPr bwMode="auto">
            <a:xfrm>
              <a:off x="5498558" y="4588058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80" name="流程图: 联系 9"/>
            <p:cNvSpPr>
              <a:spLocks noChangeArrowheads="1"/>
            </p:cNvSpPr>
            <p:nvPr/>
          </p:nvSpPr>
          <p:spPr bwMode="auto">
            <a:xfrm>
              <a:off x="6012160" y="5232229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7181" name="直接连接符 11"/>
            <p:cNvCxnSpPr>
              <a:cxnSpLocks noChangeShapeType="1"/>
              <a:stCxn id="7174" idx="6"/>
              <a:endCxn id="7176" idx="2"/>
            </p:cNvCxnSpPr>
            <p:nvPr/>
          </p:nvCxnSpPr>
          <p:spPr bwMode="auto">
            <a:xfrm>
              <a:off x="1619672" y="5592269"/>
              <a:ext cx="1224136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2" name="直接连接符 12"/>
            <p:cNvCxnSpPr>
              <a:cxnSpLocks noChangeShapeType="1"/>
            </p:cNvCxnSpPr>
            <p:nvPr/>
          </p:nvCxnSpPr>
          <p:spPr bwMode="auto">
            <a:xfrm flipV="1">
              <a:off x="2987824" y="5016205"/>
              <a:ext cx="1512168" cy="57606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3" name="直接连接符 14"/>
            <p:cNvCxnSpPr>
              <a:cxnSpLocks noChangeShapeType="1"/>
            </p:cNvCxnSpPr>
            <p:nvPr/>
          </p:nvCxnSpPr>
          <p:spPr bwMode="auto">
            <a:xfrm>
              <a:off x="1574558" y="5650830"/>
              <a:ext cx="309123" cy="59715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4" name="直接连接符 16"/>
            <p:cNvCxnSpPr>
              <a:cxnSpLocks noChangeShapeType="1"/>
              <a:endCxn id="7176" idx="3"/>
            </p:cNvCxnSpPr>
            <p:nvPr/>
          </p:nvCxnSpPr>
          <p:spPr bwMode="auto">
            <a:xfrm flipV="1">
              <a:off x="1907704" y="5643186"/>
              <a:ext cx="957195" cy="66916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5" name="直接连接符 18"/>
            <p:cNvCxnSpPr>
              <a:cxnSpLocks noChangeShapeType="1"/>
            </p:cNvCxnSpPr>
            <p:nvPr/>
          </p:nvCxnSpPr>
          <p:spPr bwMode="auto">
            <a:xfrm flipV="1">
              <a:off x="4585447" y="4673513"/>
              <a:ext cx="926558" cy="284131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6" name="直接连接符 21"/>
            <p:cNvCxnSpPr>
              <a:cxnSpLocks noChangeShapeType="1"/>
              <a:endCxn id="7180" idx="2"/>
            </p:cNvCxnSpPr>
            <p:nvPr/>
          </p:nvCxnSpPr>
          <p:spPr bwMode="auto">
            <a:xfrm>
              <a:off x="4572000" y="5012305"/>
              <a:ext cx="1440160" cy="29193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7" name="直接连接符 23"/>
            <p:cNvCxnSpPr>
              <a:cxnSpLocks noChangeShapeType="1"/>
              <a:endCxn id="7178" idx="6"/>
            </p:cNvCxnSpPr>
            <p:nvPr/>
          </p:nvCxnSpPr>
          <p:spPr bwMode="auto">
            <a:xfrm>
              <a:off x="5580112" y="4656165"/>
              <a:ext cx="864096" cy="14401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8" name="直接连接符 25"/>
            <p:cNvCxnSpPr>
              <a:cxnSpLocks noChangeShapeType="1"/>
              <a:endCxn id="7178" idx="7"/>
            </p:cNvCxnSpPr>
            <p:nvPr/>
          </p:nvCxnSpPr>
          <p:spPr bwMode="auto">
            <a:xfrm flipV="1">
              <a:off x="6084168" y="4749264"/>
              <a:ext cx="338949" cy="55497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89" name="矩形标注 27"/>
            <p:cNvSpPr>
              <a:spLocks noChangeArrowheads="1"/>
            </p:cNvSpPr>
            <p:nvPr/>
          </p:nvSpPr>
          <p:spPr bwMode="auto">
            <a:xfrm>
              <a:off x="2267744" y="6168333"/>
              <a:ext cx="1008112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/>
                <a:t>洛杉矶</a:t>
              </a:r>
            </a:p>
          </p:txBody>
        </p:sp>
        <p:sp>
          <p:nvSpPr>
            <p:cNvPr id="7190" name="矩形标注 28"/>
            <p:cNvSpPr>
              <a:spLocks noChangeArrowheads="1"/>
            </p:cNvSpPr>
            <p:nvPr/>
          </p:nvSpPr>
          <p:spPr bwMode="auto">
            <a:xfrm>
              <a:off x="1331640" y="4944197"/>
              <a:ext cx="1008112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/>
                <a:t>旧金山</a:t>
              </a:r>
            </a:p>
          </p:txBody>
        </p:sp>
        <p:sp>
          <p:nvSpPr>
            <p:cNvPr id="7191" name="矩形标注 29"/>
            <p:cNvSpPr>
              <a:spLocks noChangeArrowheads="1"/>
            </p:cNvSpPr>
            <p:nvPr/>
          </p:nvSpPr>
          <p:spPr bwMode="auto">
            <a:xfrm>
              <a:off x="2627784" y="4944197"/>
              <a:ext cx="1008112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/>
                <a:t>丹佛</a:t>
              </a:r>
            </a:p>
          </p:txBody>
        </p:sp>
        <p:sp>
          <p:nvSpPr>
            <p:cNvPr id="7192" name="矩形标注 30"/>
            <p:cNvSpPr>
              <a:spLocks noChangeArrowheads="1"/>
            </p:cNvSpPr>
            <p:nvPr/>
          </p:nvSpPr>
          <p:spPr bwMode="auto">
            <a:xfrm>
              <a:off x="4067944" y="5160221"/>
              <a:ext cx="1008112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/>
                <a:t>芝加哥</a:t>
              </a:r>
            </a:p>
          </p:txBody>
        </p:sp>
        <p:sp>
          <p:nvSpPr>
            <p:cNvPr id="7193" name="矩形标注 31"/>
            <p:cNvSpPr>
              <a:spLocks noChangeArrowheads="1"/>
            </p:cNvSpPr>
            <p:nvPr/>
          </p:nvSpPr>
          <p:spPr bwMode="auto">
            <a:xfrm>
              <a:off x="6300192" y="5232229"/>
              <a:ext cx="1008112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/>
                <a:t>华盛顿</a:t>
              </a:r>
            </a:p>
          </p:txBody>
        </p:sp>
        <p:sp>
          <p:nvSpPr>
            <p:cNvPr id="7194" name="矩形标注 32"/>
            <p:cNvSpPr>
              <a:spLocks noChangeArrowheads="1"/>
            </p:cNvSpPr>
            <p:nvPr/>
          </p:nvSpPr>
          <p:spPr bwMode="auto">
            <a:xfrm>
              <a:off x="6516216" y="4296125"/>
              <a:ext cx="1008112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/>
                <a:t>纽约</a:t>
              </a:r>
            </a:p>
          </p:txBody>
        </p:sp>
        <p:sp>
          <p:nvSpPr>
            <p:cNvPr id="7195" name="矩形标注 33"/>
            <p:cNvSpPr>
              <a:spLocks noChangeArrowheads="1"/>
            </p:cNvSpPr>
            <p:nvPr/>
          </p:nvSpPr>
          <p:spPr bwMode="auto">
            <a:xfrm>
              <a:off x="5076056" y="4149080"/>
              <a:ext cx="1008112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/>
                <a:t>底特律</a:t>
              </a:r>
            </a:p>
          </p:txBody>
        </p:sp>
        <p:cxnSp>
          <p:nvCxnSpPr>
            <p:cNvPr id="7196" name="直接连接符 35"/>
            <p:cNvCxnSpPr>
              <a:cxnSpLocks noChangeShapeType="1"/>
              <a:endCxn id="7178" idx="6"/>
            </p:cNvCxnSpPr>
            <p:nvPr/>
          </p:nvCxnSpPr>
          <p:spPr bwMode="auto">
            <a:xfrm flipV="1">
              <a:off x="4513439" y="4800181"/>
              <a:ext cx="1930769" cy="19652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圆角矩形标注 2"/>
          <p:cNvSpPr>
            <a:spLocks noChangeArrowheads="1"/>
          </p:cNvSpPr>
          <p:nvPr/>
        </p:nvSpPr>
        <p:spPr bwMode="auto">
          <a:xfrm>
            <a:off x="5076825" y="692150"/>
            <a:ext cx="3240088" cy="1008063"/>
          </a:xfrm>
          <a:prstGeom prst="wedgeRoundRectCallout">
            <a:avLst>
              <a:gd name="adj1" fmla="val -35120"/>
              <a:gd name="adj2" fmla="val 68273"/>
              <a:gd name="adj3" fmla="val 16667"/>
            </a:avLst>
          </a:prstGeom>
          <a:gradFill rotWithShape="1">
            <a:gsLst>
              <a:gs pos="0">
                <a:srgbClr val="ECF7F7"/>
              </a:gs>
              <a:gs pos="64999">
                <a:srgbClr val="CEEAEA"/>
              </a:gs>
              <a:gs pos="100000">
                <a:srgbClr val="B8E2E2"/>
              </a:gs>
            </a:gsLst>
            <a:lin ang="5400000" scaled="1"/>
          </a:gradFill>
          <a:ln w="9525">
            <a:solidFill>
              <a:srgbClr val="629797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kumimoji="0" lang="en-US" altLang="zh-CN" b="1" i="1" dirty="0">
                <a:latin typeface="Times New Roman" panose="02020603050405020304" pitchFamily="18" charset="0"/>
                <a:sym typeface="Symbol" panose="05050102010706020507" pitchFamily="18" charset="2"/>
              </a:rPr>
              <a:t> </a:t>
            </a:r>
            <a:r>
              <a:rPr kumimoji="0" lang="zh-CN" altLang="en-US" b="1" dirty="0">
                <a:latin typeface="Times New Roman" panose="02020603050405020304" pitchFamily="18" charset="0"/>
                <a:sym typeface="Symbol" panose="05050102010706020507" pitchFamily="18" charset="2"/>
              </a:rPr>
              <a:t>常常省略</a:t>
            </a:r>
            <a:r>
              <a:rPr kumimoji="0" lang="zh-CN" altLang="zh-CN" b="1" dirty="0">
                <a:latin typeface="Times New Roman" panose="02020603050405020304" pitchFamily="18" charset="0"/>
                <a:sym typeface="Symbol" panose="05050102010706020507" pitchFamily="18" charset="2"/>
              </a:rPr>
              <a:t>，</a:t>
            </a:r>
            <a:r>
              <a:rPr kumimoji="0" lang="zh-CN" altLang="en-US" b="1" dirty="0">
                <a:latin typeface="Times New Roman" panose="02020603050405020304" pitchFamily="18" charset="0"/>
                <a:sym typeface="Symbol" panose="05050102010706020507" pitchFamily="18" charset="2"/>
              </a:rPr>
              <a:t>写作：</a:t>
            </a:r>
            <a:br>
              <a:rPr kumimoji="0" lang="en-US" altLang="zh-CN" b="1" dirty="0">
                <a:latin typeface="Times New Roman" panose="02020603050405020304" pitchFamily="18" charset="0"/>
                <a:sym typeface="Symbol" panose="05050102010706020507" pitchFamily="18" charset="2"/>
              </a:rPr>
            </a:br>
            <a:r>
              <a:rPr kumimoji="0"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G</a:t>
            </a:r>
            <a:r>
              <a:rPr kumimoji="0"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= (</a:t>
            </a:r>
            <a:r>
              <a:rPr kumimoji="0"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kumimoji="0"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,  </a:t>
            </a:r>
            <a:r>
              <a:rPr kumimoji="0"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kumimoji="0"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)</a:t>
            </a:r>
            <a:endParaRPr kumimoji="0" lang="en-US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75771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4284663" y="2125663"/>
          <a:ext cx="3959225" cy="259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2" name="Equation" r:id="rId3" imgW="1396800" imgH="914400" progId="Equation.3">
                  <p:embed/>
                </p:oleObj>
              </mc:Choice>
              <mc:Fallback>
                <p:oleObj name="Equation" r:id="rId3" imgW="1396800" imgH="914400" progId="Equation.3">
                  <p:embed/>
                  <p:pic>
                    <p:nvPicPr>
                      <p:cNvPr id="512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4663" y="2125663"/>
                        <a:ext cx="3959225" cy="2592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124" name="Group 20"/>
          <p:cNvGrpSpPr>
            <a:grpSpLocks/>
          </p:cNvGrpSpPr>
          <p:nvPr/>
        </p:nvGrpSpPr>
        <p:grpSpPr bwMode="auto">
          <a:xfrm>
            <a:off x="827088" y="1844675"/>
            <a:ext cx="3051077" cy="3117850"/>
            <a:chOff x="96" y="892"/>
            <a:chExt cx="2179" cy="2653"/>
          </a:xfrm>
        </p:grpSpPr>
        <p:sp>
          <p:nvSpPr>
            <p:cNvPr id="5128" name="Rectangle 5"/>
            <p:cNvSpPr>
              <a:spLocks noChangeArrowheads="1"/>
            </p:cNvSpPr>
            <p:nvPr/>
          </p:nvSpPr>
          <p:spPr bwMode="auto">
            <a:xfrm>
              <a:off x="336" y="1420"/>
              <a:ext cx="1632" cy="1776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5129" name="Line 6"/>
            <p:cNvSpPr>
              <a:spLocks noChangeShapeType="1"/>
            </p:cNvSpPr>
            <p:nvPr/>
          </p:nvSpPr>
          <p:spPr bwMode="auto">
            <a:xfrm>
              <a:off x="336" y="1420"/>
              <a:ext cx="1632" cy="177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5130" name="Oval 7"/>
            <p:cNvSpPr>
              <a:spLocks noChangeArrowheads="1"/>
            </p:cNvSpPr>
            <p:nvPr/>
          </p:nvSpPr>
          <p:spPr bwMode="auto">
            <a:xfrm>
              <a:off x="288" y="1372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5131" name="Oval 8"/>
            <p:cNvSpPr>
              <a:spLocks noChangeArrowheads="1"/>
            </p:cNvSpPr>
            <p:nvPr/>
          </p:nvSpPr>
          <p:spPr bwMode="auto">
            <a:xfrm>
              <a:off x="288" y="3148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5132" name="Oval 9"/>
            <p:cNvSpPr>
              <a:spLocks noChangeArrowheads="1"/>
            </p:cNvSpPr>
            <p:nvPr/>
          </p:nvSpPr>
          <p:spPr bwMode="auto">
            <a:xfrm>
              <a:off x="1920" y="1372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5133" name="Oval 10"/>
            <p:cNvSpPr>
              <a:spLocks noChangeArrowheads="1"/>
            </p:cNvSpPr>
            <p:nvPr/>
          </p:nvSpPr>
          <p:spPr bwMode="auto">
            <a:xfrm>
              <a:off x="1920" y="3148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5134" name="Text Box 11"/>
            <p:cNvSpPr txBox="1">
              <a:spLocks noChangeArrowheads="1"/>
            </p:cNvSpPr>
            <p:nvPr/>
          </p:nvSpPr>
          <p:spPr bwMode="auto">
            <a:xfrm>
              <a:off x="250" y="892"/>
              <a:ext cx="355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800" dirty="0">
                  <a:solidFill>
                    <a:schemeClr val="tx2"/>
                  </a:solidFill>
                  <a:latin typeface="Times New Roman" charset="0"/>
                  <a:ea typeface="黑体"/>
                  <a:cs typeface="黑体"/>
                </a:rPr>
                <a:t>v</a:t>
              </a:r>
              <a:r>
                <a:rPr kumimoji="1" lang="en-US" altLang="zh-CN" sz="2800" baseline="-25000" dirty="0">
                  <a:solidFill>
                    <a:schemeClr val="tx2"/>
                  </a:solidFill>
                  <a:latin typeface="Times New Roman" charset="0"/>
                  <a:ea typeface="黑体"/>
                  <a:cs typeface="黑体"/>
                </a:rPr>
                <a:t>1</a:t>
              </a:r>
            </a:p>
          </p:txBody>
        </p:sp>
        <p:sp>
          <p:nvSpPr>
            <p:cNvPr id="5135" name="Text Box 12"/>
            <p:cNvSpPr txBox="1">
              <a:spLocks noChangeArrowheads="1"/>
            </p:cNvSpPr>
            <p:nvPr/>
          </p:nvSpPr>
          <p:spPr bwMode="auto">
            <a:xfrm>
              <a:off x="1845" y="892"/>
              <a:ext cx="355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800" dirty="0">
                  <a:solidFill>
                    <a:schemeClr val="tx2"/>
                  </a:solidFill>
                  <a:latin typeface="Times New Roman" charset="0"/>
                  <a:ea typeface="黑体"/>
                  <a:cs typeface="黑体"/>
                </a:rPr>
                <a:t>v</a:t>
              </a:r>
              <a:r>
                <a:rPr kumimoji="1" lang="en-US" altLang="zh-CN" sz="2800" baseline="-25000" dirty="0">
                  <a:solidFill>
                    <a:schemeClr val="tx2"/>
                  </a:solidFill>
                  <a:latin typeface="Times New Roman" charset="0"/>
                  <a:ea typeface="黑体"/>
                  <a:cs typeface="黑体"/>
                </a:rPr>
                <a:t>2</a:t>
              </a:r>
            </a:p>
          </p:txBody>
        </p:sp>
        <p:sp>
          <p:nvSpPr>
            <p:cNvPr id="5136" name="Text Box 13"/>
            <p:cNvSpPr txBox="1">
              <a:spLocks noChangeArrowheads="1"/>
            </p:cNvSpPr>
            <p:nvPr/>
          </p:nvSpPr>
          <p:spPr bwMode="auto">
            <a:xfrm>
              <a:off x="1920" y="3100"/>
              <a:ext cx="355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800" dirty="0">
                  <a:solidFill>
                    <a:schemeClr val="tx2"/>
                  </a:solidFill>
                  <a:latin typeface="Times New Roman" charset="0"/>
                  <a:ea typeface="黑体"/>
                  <a:cs typeface="黑体"/>
                </a:rPr>
                <a:t>v</a:t>
              </a:r>
              <a:r>
                <a:rPr kumimoji="1" lang="en-US" altLang="zh-CN" sz="2800" baseline="-25000" dirty="0">
                  <a:solidFill>
                    <a:schemeClr val="tx2"/>
                  </a:solidFill>
                  <a:latin typeface="Times New Roman" charset="0"/>
                  <a:ea typeface="黑体"/>
                  <a:cs typeface="黑体"/>
                </a:rPr>
                <a:t>3</a:t>
              </a:r>
            </a:p>
          </p:txBody>
        </p:sp>
        <p:sp>
          <p:nvSpPr>
            <p:cNvPr id="5137" name="Text Box 14"/>
            <p:cNvSpPr txBox="1">
              <a:spLocks noChangeArrowheads="1"/>
            </p:cNvSpPr>
            <p:nvPr/>
          </p:nvSpPr>
          <p:spPr bwMode="auto">
            <a:xfrm>
              <a:off x="96" y="3100"/>
              <a:ext cx="355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800" dirty="0">
                  <a:solidFill>
                    <a:schemeClr val="tx2"/>
                  </a:solidFill>
                  <a:latin typeface="Times New Roman" charset="0"/>
                  <a:ea typeface="黑体"/>
                  <a:cs typeface="黑体"/>
                </a:rPr>
                <a:t>v</a:t>
              </a:r>
              <a:r>
                <a:rPr kumimoji="1" lang="en-US" altLang="zh-CN" sz="2800" baseline="-25000" dirty="0">
                  <a:solidFill>
                    <a:schemeClr val="tx2"/>
                  </a:solidFill>
                  <a:latin typeface="Times New Roman" charset="0"/>
                  <a:ea typeface="黑体"/>
                  <a:cs typeface="黑体"/>
                </a:rPr>
                <a:t>4</a:t>
              </a:r>
            </a:p>
          </p:txBody>
        </p:sp>
      </p:grpSp>
      <p:sp>
        <p:nvSpPr>
          <p:cNvPr id="5125" name="椭圆 14"/>
          <p:cNvSpPr>
            <a:spLocks noChangeArrowheads="1"/>
          </p:cNvSpPr>
          <p:nvPr/>
        </p:nvSpPr>
        <p:spPr bwMode="auto">
          <a:xfrm rot="5400000">
            <a:off x="7589044" y="3428206"/>
            <a:ext cx="374650" cy="503238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 dirty="0">
              <a:ea typeface="黑体"/>
              <a:cs typeface="黑体"/>
            </a:endParaRPr>
          </a:p>
        </p:txBody>
      </p:sp>
      <p:sp>
        <p:nvSpPr>
          <p:cNvPr id="5126" name="椭圆 15"/>
          <p:cNvSpPr>
            <a:spLocks noChangeArrowheads="1"/>
          </p:cNvSpPr>
          <p:nvPr/>
        </p:nvSpPr>
        <p:spPr bwMode="auto">
          <a:xfrm rot="5400000">
            <a:off x="7056438" y="4178300"/>
            <a:ext cx="431800" cy="358775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 dirty="0">
              <a:ea typeface="黑体"/>
              <a:cs typeface="黑体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835150" y="5373688"/>
            <a:ext cx="559593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Times New Roman" charset="0"/>
                <a:ea typeface="黑体"/>
                <a:cs typeface="Times New Roman" charset="0"/>
              </a:rPr>
              <a:t>简单无向图的邻接矩阵是对称矩阵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FB5D49E-CAE8-CC4E-AF41-0E898D97A0FB}" type="slidenum">
              <a:rPr lang="en-US" altLang="zh-CN" smtClean="0"/>
              <a:pPr/>
              <a:t>40</a:t>
            </a:fld>
            <a:endParaRPr lang="en-US" altLang="zh-CN"/>
          </a:p>
        </p:txBody>
      </p:sp>
      <p:sp>
        <p:nvSpPr>
          <p:cNvPr id="20" name="标题 2"/>
          <p:cNvSpPr txBox="1">
            <a:spLocks/>
          </p:cNvSpPr>
          <p:nvPr/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latin typeface="Arial" charset="0"/>
              </a:rPr>
              <a:t>举例（邻接矩阵）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2830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</a:rPr>
              <a:t>举例（邻接矩阵）</a:t>
            </a:r>
            <a:endParaRPr 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916832"/>
            <a:ext cx="3740324" cy="374032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1916832"/>
            <a:ext cx="3740324" cy="3740324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653040" y="6164934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Nauru graph, from Wikipedia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D1B768E-05A7-4F18-9B85-B7CD77A7BFDF}" type="slidenum">
              <a:rPr lang="en-US" altLang="zh-CN" smtClean="0"/>
              <a:pPr>
                <a:defRPr/>
              </a:pPr>
              <a:t>41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3028963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</a:rPr>
              <a:t>举例（邻接矩阵）</a:t>
            </a:r>
            <a:endParaRPr 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916832"/>
            <a:ext cx="3888432" cy="38884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7298" y="1916832"/>
            <a:ext cx="3888432" cy="388843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907704" y="6237312"/>
            <a:ext cx="4652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Directed </a:t>
            </a:r>
            <a:r>
              <a:rPr lang="en-US" altLang="zh-CN" dirty="0" err="1"/>
              <a:t>Cayley</a:t>
            </a:r>
            <a:r>
              <a:rPr lang="en-US" altLang="zh-CN" dirty="0"/>
              <a:t> graph of S</a:t>
            </a:r>
            <a:r>
              <a:rPr lang="en-US" altLang="zh-CN" baseline="-25000" dirty="0"/>
              <a:t>4, </a:t>
            </a:r>
            <a:r>
              <a:rPr lang="en-US" altLang="zh-CN" dirty="0"/>
              <a:t>from Wikipedia</a:t>
            </a:r>
            <a:endParaRPr lang="en-US" baseline="-25000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D1B768E-05A7-4F18-9B85-B7CD77A7BFDF}" type="slidenum">
              <a:rPr lang="en-US" altLang="zh-CN" smtClean="0"/>
              <a:pPr>
                <a:defRPr/>
              </a:pPr>
              <a:t>42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5972275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89138"/>
            <a:ext cx="8520113" cy="12954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latin typeface="Times New Roman" charset="0"/>
                <a:cs typeface="Times New Roman" charset="0"/>
              </a:rPr>
              <a:t>若图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G = (V, E, </a:t>
            </a:r>
            <a:r>
              <a:rPr lang="en-US" altLang="zh-CN" sz="2800" dirty="0">
                <a:latin typeface="Times New Roman" charset="0"/>
                <a:cs typeface="Times New Roman" charset="0"/>
                <a:sym typeface="Symbol" charset="0"/>
              </a:rPr>
              <a:t>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) </a:t>
            </a:r>
            <a:r>
              <a:rPr lang="zh-CN" altLang="en-US" sz="2800" u="sng" dirty="0">
                <a:latin typeface="Times New Roman" charset="0"/>
                <a:cs typeface="Times New Roman" charset="0"/>
              </a:rPr>
              <a:t>没有多重边</a:t>
            </a:r>
            <a:r>
              <a:rPr lang="zh-CN" altLang="en-US" sz="2800" dirty="0">
                <a:latin typeface="Times New Roman" charset="0"/>
                <a:cs typeface="Times New Roman" charset="0"/>
              </a:rPr>
              <a:t>，列出这个图的所有边。对每个顶点，列出与其邻接的顶点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。</a:t>
            </a:r>
            <a:endParaRPr lang="zh-CN" altLang="en-US" dirty="0">
              <a:latin typeface="Times New Roman" charset="0"/>
            </a:endParaRPr>
          </a:p>
        </p:txBody>
      </p:sp>
      <p:sp>
        <p:nvSpPr>
          <p:cNvPr id="21508" name="矩形标注 4"/>
          <p:cNvSpPr>
            <a:spLocks noChangeArrowheads="1"/>
          </p:cNvSpPr>
          <p:nvPr/>
        </p:nvSpPr>
        <p:spPr bwMode="auto">
          <a:xfrm>
            <a:off x="4427538" y="1484313"/>
            <a:ext cx="1439862" cy="433387"/>
          </a:xfrm>
          <a:prstGeom prst="wedgeRectCallout">
            <a:avLst>
              <a:gd name="adj1" fmla="val -18653"/>
              <a:gd name="adj2" fmla="val 81921"/>
            </a:avLst>
          </a:prstGeom>
          <a:noFill/>
          <a:ln w="25400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pPr algn="ctr"/>
            <a:r>
              <a:rPr lang="en-US" altLang="zh-CN" sz="2400" b="1" dirty="0">
                <a:solidFill>
                  <a:srgbClr val="0000CC"/>
                </a:solidFill>
                <a:latin typeface="Times New Roman" charset="0"/>
                <a:ea typeface="黑体"/>
                <a:cs typeface="黑体"/>
                <a:sym typeface="Symbol" charset="0"/>
              </a:rPr>
              <a:t></a:t>
            </a:r>
            <a:r>
              <a:rPr lang="zh-CN" altLang="en-US" sz="2400" b="1" dirty="0">
                <a:solidFill>
                  <a:srgbClr val="0000CC"/>
                </a:solidFill>
                <a:latin typeface="Times New Roman" charset="0"/>
                <a:ea typeface="黑体"/>
                <a:cs typeface="黑体"/>
                <a:sym typeface="Symbol" charset="0"/>
              </a:rPr>
              <a:t>是单射</a:t>
            </a:r>
            <a:endParaRPr lang="zh-CN" altLang="en-US" sz="2400" dirty="0">
              <a:solidFill>
                <a:srgbClr val="0000CC"/>
              </a:solidFill>
              <a:ea typeface="黑体"/>
              <a:cs typeface="黑体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924300" y="3389313"/>
          <a:ext cx="3887788" cy="2743200"/>
        </p:xfrm>
        <a:graphic>
          <a:graphicData uri="http://schemas.openxmlformats.org/drawingml/2006/table">
            <a:tbl>
              <a:tblPr/>
              <a:tblGrid>
                <a:gridCol w="1481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6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顶 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相邻顶点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b, c, e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b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c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a, d, e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d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c, e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e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a, c, d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1532" name="组合 24"/>
          <p:cNvGrpSpPr>
            <a:grpSpLocks/>
          </p:cNvGrpSpPr>
          <p:nvPr/>
        </p:nvGrpSpPr>
        <p:grpSpPr bwMode="auto">
          <a:xfrm>
            <a:off x="944563" y="3571875"/>
            <a:ext cx="2316162" cy="2333625"/>
            <a:chOff x="971600" y="3356992"/>
            <a:chExt cx="2315829" cy="2333835"/>
          </a:xfrm>
        </p:grpSpPr>
        <p:sp>
          <p:nvSpPr>
            <p:cNvPr id="21533" name="Line 6"/>
            <p:cNvSpPr>
              <a:spLocks noChangeShapeType="1"/>
            </p:cNvSpPr>
            <p:nvPr/>
          </p:nvSpPr>
          <p:spPr bwMode="auto">
            <a:xfrm flipV="1">
              <a:off x="1083949" y="3429000"/>
              <a:ext cx="936104" cy="965682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1534" name="Text Box 11"/>
            <p:cNvSpPr txBox="1">
              <a:spLocks noChangeArrowheads="1"/>
            </p:cNvSpPr>
            <p:nvPr/>
          </p:nvSpPr>
          <p:spPr bwMode="auto">
            <a:xfrm>
              <a:off x="1259632" y="4005064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charset="0"/>
                  <a:ea typeface="黑体"/>
                  <a:cs typeface="黑体"/>
                </a:rPr>
                <a:t>a</a:t>
              </a:r>
            </a:p>
          </p:txBody>
        </p:sp>
        <p:sp>
          <p:nvSpPr>
            <p:cNvPr id="21535" name="Line 6"/>
            <p:cNvSpPr>
              <a:spLocks noChangeShapeType="1"/>
            </p:cNvSpPr>
            <p:nvPr/>
          </p:nvSpPr>
          <p:spPr bwMode="auto">
            <a:xfrm flipH="1">
              <a:off x="1619672" y="4455353"/>
              <a:ext cx="1584534" cy="1133887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1536" name="Line 6"/>
            <p:cNvSpPr>
              <a:spLocks noChangeShapeType="1"/>
            </p:cNvSpPr>
            <p:nvPr/>
          </p:nvSpPr>
          <p:spPr bwMode="auto">
            <a:xfrm flipH="1">
              <a:off x="2699792" y="4437112"/>
              <a:ext cx="504056" cy="1080031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1537" name="Line 6"/>
            <p:cNvSpPr>
              <a:spLocks noChangeShapeType="1"/>
            </p:cNvSpPr>
            <p:nvPr/>
          </p:nvSpPr>
          <p:spPr bwMode="auto">
            <a:xfrm flipH="1">
              <a:off x="1043608" y="4437112"/>
              <a:ext cx="2088610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1538" name="Line 6"/>
            <p:cNvSpPr>
              <a:spLocks noChangeShapeType="1"/>
            </p:cNvSpPr>
            <p:nvPr/>
          </p:nvSpPr>
          <p:spPr bwMode="auto">
            <a:xfrm>
              <a:off x="1043608" y="4509120"/>
              <a:ext cx="504056" cy="108012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1539" name="Oval 9"/>
            <p:cNvSpPr>
              <a:spLocks noChangeArrowheads="1"/>
            </p:cNvSpPr>
            <p:nvPr/>
          </p:nvSpPr>
          <p:spPr bwMode="auto">
            <a:xfrm flipH="1">
              <a:off x="971600" y="4365104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1540" name="Oval 9"/>
            <p:cNvSpPr>
              <a:spLocks noChangeArrowheads="1"/>
            </p:cNvSpPr>
            <p:nvPr/>
          </p:nvSpPr>
          <p:spPr bwMode="auto">
            <a:xfrm flipH="1">
              <a:off x="3132171" y="4311349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1541" name="Oval 9"/>
            <p:cNvSpPr>
              <a:spLocks noChangeArrowheads="1"/>
            </p:cNvSpPr>
            <p:nvPr/>
          </p:nvSpPr>
          <p:spPr bwMode="auto">
            <a:xfrm flipH="1">
              <a:off x="2627784" y="5517232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1542" name="Oval 9"/>
            <p:cNvSpPr>
              <a:spLocks noChangeArrowheads="1"/>
            </p:cNvSpPr>
            <p:nvPr/>
          </p:nvSpPr>
          <p:spPr bwMode="auto">
            <a:xfrm flipH="1">
              <a:off x="1475656" y="5517232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1543" name="Oval 9"/>
            <p:cNvSpPr>
              <a:spLocks noChangeArrowheads="1"/>
            </p:cNvSpPr>
            <p:nvPr/>
          </p:nvSpPr>
          <p:spPr bwMode="auto">
            <a:xfrm flipH="1">
              <a:off x="1907704" y="3356992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1544" name="Text Box 11"/>
            <p:cNvSpPr txBox="1">
              <a:spLocks noChangeArrowheads="1"/>
            </p:cNvSpPr>
            <p:nvPr/>
          </p:nvSpPr>
          <p:spPr bwMode="auto">
            <a:xfrm>
              <a:off x="2843808" y="4000291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charset="0"/>
                  <a:ea typeface="黑体"/>
                  <a:cs typeface="黑体"/>
                </a:rPr>
                <a:t>c</a:t>
              </a:r>
            </a:p>
          </p:txBody>
        </p:sp>
        <p:sp>
          <p:nvSpPr>
            <p:cNvPr id="21545" name="Text Box 11"/>
            <p:cNvSpPr txBox="1">
              <a:spLocks noChangeArrowheads="1"/>
            </p:cNvSpPr>
            <p:nvPr/>
          </p:nvSpPr>
          <p:spPr bwMode="auto">
            <a:xfrm>
              <a:off x="2043046" y="3356992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charset="0"/>
                  <a:ea typeface="黑体"/>
                  <a:cs typeface="黑体"/>
                </a:rPr>
                <a:t>b</a:t>
              </a:r>
            </a:p>
          </p:txBody>
        </p:sp>
        <p:sp>
          <p:nvSpPr>
            <p:cNvPr id="21546" name="Text Box 11"/>
            <p:cNvSpPr txBox="1">
              <a:spLocks noChangeArrowheads="1"/>
            </p:cNvSpPr>
            <p:nvPr/>
          </p:nvSpPr>
          <p:spPr bwMode="auto">
            <a:xfrm>
              <a:off x="1178078" y="5229200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charset="0"/>
                  <a:ea typeface="黑体"/>
                  <a:cs typeface="黑体"/>
                </a:rPr>
                <a:t>e</a:t>
              </a:r>
            </a:p>
          </p:txBody>
        </p:sp>
        <p:sp>
          <p:nvSpPr>
            <p:cNvPr id="21547" name="Text Box 11"/>
            <p:cNvSpPr txBox="1">
              <a:spLocks noChangeArrowheads="1"/>
            </p:cNvSpPr>
            <p:nvPr/>
          </p:nvSpPr>
          <p:spPr bwMode="auto">
            <a:xfrm>
              <a:off x="2771800" y="5229200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charset="0"/>
                  <a:ea typeface="黑体"/>
                  <a:cs typeface="黑体"/>
                </a:rPr>
                <a:t>d</a:t>
              </a:r>
            </a:p>
          </p:txBody>
        </p:sp>
        <p:sp>
          <p:nvSpPr>
            <p:cNvPr id="21548" name="Line 6"/>
            <p:cNvSpPr>
              <a:spLocks noChangeShapeType="1"/>
            </p:cNvSpPr>
            <p:nvPr/>
          </p:nvSpPr>
          <p:spPr bwMode="auto">
            <a:xfrm flipH="1">
              <a:off x="1547664" y="5589240"/>
              <a:ext cx="115212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43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黑体"/>
                <a:sym typeface="Symbol" charset="0"/>
              </a:rPr>
              <a:t>邻接表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321349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89138"/>
            <a:ext cx="8520113" cy="12954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latin typeface="Times New Roman" charset="0"/>
                <a:cs typeface="Times New Roman" charset="0"/>
              </a:rPr>
              <a:t>若图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G = (V, E, </a:t>
            </a:r>
            <a:r>
              <a:rPr lang="en-US" altLang="zh-CN" sz="2800" dirty="0">
                <a:latin typeface="Times New Roman" charset="0"/>
                <a:cs typeface="Times New Roman" charset="0"/>
                <a:sym typeface="Symbol" charset="0"/>
              </a:rPr>
              <a:t>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) </a:t>
            </a:r>
            <a:r>
              <a:rPr lang="zh-CN" altLang="en-US" sz="2800" u="sng" dirty="0">
                <a:latin typeface="Times New Roman" charset="0"/>
                <a:cs typeface="Times New Roman" charset="0"/>
              </a:rPr>
              <a:t>没有多重边</a:t>
            </a:r>
            <a:r>
              <a:rPr lang="zh-CN" altLang="en-US" sz="2800" dirty="0">
                <a:latin typeface="Times New Roman" charset="0"/>
                <a:cs typeface="Times New Roman" charset="0"/>
              </a:rPr>
              <a:t>，列出这个图的所有边。对每个顶点，列出与其邻接的顶点</a:t>
            </a:r>
            <a:r>
              <a:rPr lang="en-US" altLang="zh-CN" sz="2800" dirty="0">
                <a:latin typeface="Times New Roman" charset="0"/>
                <a:cs typeface="Times New Roman" charset="0"/>
              </a:rPr>
              <a:t>。</a:t>
            </a:r>
            <a:endParaRPr lang="zh-CN" altLang="en-US" dirty="0">
              <a:latin typeface="Times New Roman" charset="0"/>
            </a:endParaRPr>
          </a:p>
        </p:txBody>
      </p:sp>
      <p:sp>
        <p:nvSpPr>
          <p:cNvPr id="22532" name="矩形标注 4"/>
          <p:cNvSpPr>
            <a:spLocks noChangeArrowheads="1"/>
          </p:cNvSpPr>
          <p:nvPr/>
        </p:nvSpPr>
        <p:spPr bwMode="auto">
          <a:xfrm>
            <a:off x="4427538" y="1484313"/>
            <a:ext cx="1439862" cy="433387"/>
          </a:xfrm>
          <a:prstGeom prst="wedgeRectCallout">
            <a:avLst>
              <a:gd name="adj1" fmla="val -18653"/>
              <a:gd name="adj2" fmla="val 81921"/>
            </a:avLst>
          </a:prstGeom>
          <a:noFill/>
          <a:ln w="25400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pPr algn="ctr"/>
            <a:r>
              <a:rPr lang="en-US" altLang="zh-CN" sz="2400" b="1" dirty="0">
                <a:solidFill>
                  <a:srgbClr val="0000CC"/>
                </a:solidFill>
                <a:latin typeface="Times New Roman" charset="0"/>
                <a:ea typeface="黑体"/>
                <a:cs typeface="黑体"/>
                <a:sym typeface="Symbol" charset="0"/>
              </a:rPr>
              <a:t></a:t>
            </a:r>
            <a:r>
              <a:rPr lang="zh-CN" altLang="en-US" sz="2400" b="1" dirty="0">
                <a:solidFill>
                  <a:srgbClr val="0000CC"/>
                </a:solidFill>
                <a:latin typeface="Times New Roman" charset="0"/>
                <a:ea typeface="黑体"/>
                <a:cs typeface="黑体"/>
                <a:sym typeface="Symbol" charset="0"/>
              </a:rPr>
              <a:t>是单射</a:t>
            </a:r>
            <a:endParaRPr lang="zh-CN" altLang="en-US" sz="2400" dirty="0">
              <a:solidFill>
                <a:srgbClr val="0000CC"/>
              </a:solidFill>
              <a:ea typeface="黑体"/>
              <a:cs typeface="黑体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924300" y="3389313"/>
          <a:ext cx="3887788" cy="2743200"/>
        </p:xfrm>
        <a:graphic>
          <a:graphicData uri="http://schemas.openxmlformats.org/drawingml/2006/table">
            <a:tbl>
              <a:tblPr/>
              <a:tblGrid>
                <a:gridCol w="1481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6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顶 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ea typeface="黑体"/>
                          <a:cs typeface="黑体"/>
                        </a:rPr>
                        <a:t>相邻顶点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b, c, d, e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b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b, d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c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a, c, e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d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e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黑体"/>
                          <a:cs typeface="Times New Roman" charset="0"/>
                        </a:rPr>
                        <a:t>b, c, d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黑体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2556" name="组合 53"/>
          <p:cNvGrpSpPr>
            <a:grpSpLocks/>
          </p:cNvGrpSpPr>
          <p:nvPr/>
        </p:nvGrpSpPr>
        <p:grpSpPr bwMode="auto">
          <a:xfrm>
            <a:off x="827088" y="3841750"/>
            <a:ext cx="2601912" cy="2478088"/>
            <a:chOff x="827584" y="3572144"/>
            <a:chExt cx="2600839" cy="2478723"/>
          </a:xfrm>
        </p:grpSpPr>
        <p:sp>
          <p:nvSpPr>
            <p:cNvPr id="22557" name="Line 6"/>
            <p:cNvSpPr>
              <a:spLocks noChangeShapeType="1"/>
            </p:cNvSpPr>
            <p:nvPr/>
          </p:nvSpPr>
          <p:spPr bwMode="auto">
            <a:xfrm flipV="1">
              <a:off x="1057055" y="3717032"/>
              <a:ext cx="850649" cy="892802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2558" name="Text Box 11"/>
            <p:cNvSpPr txBox="1">
              <a:spLocks noChangeArrowheads="1"/>
            </p:cNvSpPr>
            <p:nvPr/>
          </p:nvSpPr>
          <p:spPr bwMode="auto">
            <a:xfrm>
              <a:off x="827584" y="4149080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charset="0"/>
                  <a:ea typeface="黑体"/>
                  <a:cs typeface="黑体"/>
                </a:rPr>
                <a:t>a</a:t>
              </a:r>
            </a:p>
          </p:txBody>
        </p:sp>
        <p:sp>
          <p:nvSpPr>
            <p:cNvPr id="22559" name="Line 6"/>
            <p:cNvSpPr>
              <a:spLocks noChangeShapeType="1"/>
            </p:cNvSpPr>
            <p:nvPr/>
          </p:nvSpPr>
          <p:spPr bwMode="auto">
            <a:xfrm>
              <a:off x="1070502" y="4698250"/>
              <a:ext cx="1584176" cy="108012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2560" name="Line 6"/>
            <p:cNvSpPr>
              <a:spLocks noChangeShapeType="1"/>
            </p:cNvSpPr>
            <p:nvPr/>
          </p:nvSpPr>
          <p:spPr bwMode="auto">
            <a:xfrm>
              <a:off x="1030161" y="4737719"/>
              <a:ext cx="458942" cy="100898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2561" name="Oval 9"/>
            <p:cNvSpPr>
              <a:spLocks noChangeArrowheads="1"/>
            </p:cNvSpPr>
            <p:nvPr/>
          </p:nvSpPr>
          <p:spPr bwMode="auto">
            <a:xfrm flipH="1">
              <a:off x="944706" y="4580256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2562" name="Oval 9"/>
            <p:cNvSpPr>
              <a:spLocks noChangeArrowheads="1"/>
            </p:cNvSpPr>
            <p:nvPr/>
          </p:nvSpPr>
          <p:spPr bwMode="auto">
            <a:xfrm flipH="1">
              <a:off x="3105277" y="4526501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2563" name="Oval 9"/>
            <p:cNvSpPr>
              <a:spLocks noChangeArrowheads="1"/>
            </p:cNvSpPr>
            <p:nvPr/>
          </p:nvSpPr>
          <p:spPr bwMode="auto">
            <a:xfrm flipH="1">
              <a:off x="2600890" y="5732384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2564" name="Oval 9"/>
            <p:cNvSpPr>
              <a:spLocks noChangeArrowheads="1"/>
            </p:cNvSpPr>
            <p:nvPr/>
          </p:nvSpPr>
          <p:spPr bwMode="auto">
            <a:xfrm flipH="1">
              <a:off x="1448762" y="5732384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2565" name="Oval 9"/>
            <p:cNvSpPr>
              <a:spLocks noChangeArrowheads="1"/>
            </p:cNvSpPr>
            <p:nvPr/>
          </p:nvSpPr>
          <p:spPr bwMode="auto">
            <a:xfrm flipH="1">
              <a:off x="1880810" y="3572144"/>
              <a:ext cx="155258" cy="1694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2566" name="Text Box 11"/>
            <p:cNvSpPr txBox="1">
              <a:spLocks noChangeArrowheads="1"/>
            </p:cNvSpPr>
            <p:nvPr/>
          </p:nvSpPr>
          <p:spPr bwMode="auto">
            <a:xfrm>
              <a:off x="2915816" y="4077072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charset="0"/>
                  <a:ea typeface="黑体"/>
                  <a:cs typeface="黑体"/>
                </a:rPr>
                <a:t>c</a:t>
              </a:r>
            </a:p>
          </p:txBody>
        </p:sp>
        <p:sp>
          <p:nvSpPr>
            <p:cNvPr id="22567" name="Text Box 11"/>
            <p:cNvSpPr txBox="1">
              <a:spLocks noChangeArrowheads="1"/>
            </p:cNvSpPr>
            <p:nvPr/>
          </p:nvSpPr>
          <p:spPr bwMode="auto">
            <a:xfrm>
              <a:off x="2016152" y="3572144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charset="0"/>
                  <a:ea typeface="黑体"/>
                  <a:cs typeface="黑体"/>
                </a:rPr>
                <a:t>b</a:t>
              </a:r>
            </a:p>
          </p:txBody>
        </p:sp>
        <p:sp>
          <p:nvSpPr>
            <p:cNvPr id="22568" name="Text Box 11"/>
            <p:cNvSpPr txBox="1">
              <a:spLocks noChangeArrowheads="1"/>
            </p:cNvSpPr>
            <p:nvPr/>
          </p:nvSpPr>
          <p:spPr bwMode="auto">
            <a:xfrm>
              <a:off x="1075275" y="5517232"/>
              <a:ext cx="39574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charset="0"/>
                  <a:ea typeface="黑体"/>
                  <a:cs typeface="黑体"/>
                </a:rPr>
                <a:t>e</a:t>
              </a:r>
            </a:p>
          </p:txBody>
        </p:sp>
        <p:sp>
          <p:nvSpPr>
            <p:cNvPr id="22569" name="Text Box 11"/>
            <p:cNvSpPr txBox="1">
              <a:spLocks noChangeArrowheads="1"/>
            </p:cNvSpPr>
            <p:nvPr/>
          </p:nvSpPr>
          <p:spPr bwMode="auto">
            <a:xfrm>
              <a:off x="2843808" y="5589240"/>
              <a:ext cx="360174" cy="46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charset="0"/>
                  <a:ea typeface="黑体"/>
                  <a:cs typeface="黑体"/>
                </a:rPr>
                <a:t>d</a:t>
              </a:r>
            </a:p>
          </p:txBody>
        </p:sp>
        <p:sp>
          <p:nvSpPr>
            <p:cNvPr id="22570" name="Line 6"/>
            <p:cNvSpPr>
              <a:spLocks noChangeShapeType="1"/>
            </p:cNvSpPr>
            <p:nvPr/>
          </p:nvSpPr>
          <p:spPr bwMode="auto">
            <a:xfrm>
              <a:off x="1574558" y="5805264"/>
              <a:ext cx="1035006" cy="872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2571" name="Line 6"/>
            <p:cNvSpPr>
              <a:spLocks noChangeShapeType="1"/>
            </p:cNvSpPr>
            <p:nvPr/>
          </p:nvSpPr>
          <p:spPr bwMode="auto">
            <a:xfrm>
              <a:off x="1979712" y="3717032"/>
              <a:ext cx="648072" cy="1944216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2572" name="Line 6"/>
            <p:cNvSpPr>
              <a:spLocks noChangeShapeType="1"/>
            </p:cNvSpPr>
            <p:nvPr/>
          </p:nvSpPr>
          <p:spPr bwMode="auto">
            <a:xfrm flipV="1">
              <a:off x="1547664" y="3742182"/>
              <a:ext cx="396480" cy="2063082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grpSp>
          <p:nvGrpSpPr>
            <p:cNvPr id="22573" name="组合 34"/>
            <p:cNvGrpSpPr>
              <a:grpSpLocks/>
            </p:cNvGrpSpPr>
            <p:nvPr/>
          </p:nvGrpSpPr>
          <p:grpSpPr bwMode="auto">
            <a:xfrm rot="-1857407">
              <a:off x="1279155" y="4961458"/>
              <a:ext cx="2149268" cy="426100"/>
              <a:chOff x="2009047" y="6000719"/>
              <a:chExt cx="2347086" cy="426100"/>
            </a:xfrm>
          </p:grpSpPr>
          <p:sp>
            <p:nvSpPr>
              <p:cNvPr id="22578" name="任意多边形 13"/>
              <p:cNvSpPr>
                <a:spLocks/>
              </p:cNvSpPr>
              <p:nvPr/>
            </p:nvSpPr>
            <p:spPr bwMode="auto">
              <a:xfrm rot="5240728">
                <a:off x="3031912" y="5233012"/>
                <a:ext cx="170942" cy="2216672"/>
              </a:xfrm>
              <a:custGeom>
                <a:avLst/>
                <a:gdLst>
                  <a:gd name="T0" fmla="*/ 0 w 679076"/>
                  <a:gd name="T1" fmla="*/ 0 h 2586318"/>
                  <a:gd name="T2" fmla="*/ 2 w 679076"/>
                  <a:gd name="T3" fmla="*/ 224953 h 2586318"/>
                  <a:gd name="T4" fmla="*/ 0 w 679076"/>
                  <a:gd name="T5" fmla="*/ 462985 h 2586318"/>
                  <a:gd name="T6" fmla="*/ 0 w 679076"/>
                  <a:gd name="T7" fmla="*/ 465600 h 25863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9076"/>
                  <a:gd name="T13" fmla="*/ 0 h 2586318"/>
                  <a:gd name="T14" fmla="*/ 679076 w 679076"/>
                  <a:gd name="T15" fmla="*/ 2586318 h 25863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9076" h="2586318">
                    <a:moveTo>
                      <a:pt x="85165" y="0"/>
                    </a:moveTo>
                    <a:cubicBezTo>
                      <a:pt x="379879" y="379879"/>
                      <a:pt x="674594" y="759759"/>
                      <a:pt x="676835" y="1156447"/>
                    </a:cubicBezTo>
                    <a:cubicBezTo>
                      <a:pt x="679076" y="1553135"/>
                      <a:pt x="197224" y="2173942"/>
                      <a:pt x="98612" y="2380130"/>
                    </a:cubicBezTo>
                    <a:cubicBezTo>
                      <a:pt x="0" y="2586318"/>
                      <a:pt x="42582" y="2489947"/>
                      <a:pt x="85165" y="2393577"/>
                    </a:cubicBezTo>
                  </a:path>
                </a:pathLst>
              </a:custGeom>
              <a:noFill/>
              <a:ln w="349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2579" name="任意多边形 14"/>
              <p:cNvSpPr>
                <a:spLocks/>
              </p:cNvSpPr>
              <p:nvPr/>
            </p:nvSpPr>
            <p:spPr bwMode="auto">
              <a:xfrm rot="-5559272">
                <a:off x="3109503" y="5019904"/>
                <a:ext cx="265816" cy="2227445"/>
              </a:xfrm>
              <a:custGeom>
                <a:avLst/>
                <a:gdLst>
                  <a:gd name="T0" fmla="*/ 9 w 679076"/>
                  <a:gd name="T1" fmla="*/ 0 h 2586318"/>
                  <a:gd name="T2" fmla="*/ 69 w 679076"/>
                  <a:gd name="T3" fmla="*/ 227482 h 2586318"/>
                  <a:gd name="T4" fmla="*/ 10 w 679076"/>
                  <a:gd name="T5" fmla="*/ 468191 h 2586318"/>
                  <a:gd name="T6" fmla="*/ 9 w 679076"/>
                  <a:gd name="T7" fmla="*/ 470836 h 25863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9076"/>
                  <a:gd name="T13" fmla="*/ 0 h 2586318"/>
                  <a:gd name="T14" fmla="*/ 679076 w 679076"/>
                  <a:gd name="T15" fmla="*/ 2586318 h 25863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9076" h="2586318">
                    <a:moveTo>
                      <a:pt x="85165" y="0"/>
                    </a:moveTo>
                    <a:cubicBezTo>
                      <a:pt x="379879" y="379879"/>
                      <a:pt x="674594" y="759759"/>
                      <a:pt x="676835" y="1156447"/>
                    </a:cubicBezTo>
                    <a:cubicBezTo>
                      <a:pt x="679076" y="1553135"/>
                      <a:pt x="197224" y="2173942"/>
                      <a:pt x="98612" y="2380130"/>
                    </a:cubicBezTo>
                    <a:cubicBezTo>
                      <a:pt x="0" y="2586318"/>
                      <a:pt x="42582" y="2489947"/>
                      <a:pt x="85165" y="2393577"/>
                    </a:cubicBezTo>
                  </a:path>
                </a:pathLst>
              </a:custGeom>
              <a:noFill/>
              <a:ln w="349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</p:grpSp>
        <p:sp>
          <p:nvSpPr>
            <p:cNvPr id="22574" name="任意多边形 13"/>
            <p:cNvSpPr>
              <a:spLocks/>
            </p:cNvSpPr>
            <p:nvPr/>
          </p:nvSpPr>
          <p:spPr bwMode="auto">
            <a:xfrm rot="5240728">
              <a:off x="1973368" y="3615747"/>
              <a:ext cx="175010" cy="2169196"/>
            </a:xfrm>
            <a:custGeom>
              <a:avLst/>
              <a:gdLst>
                <a:gd name="T0" fmla="*/ 0 w 679076"/>
                <a:gd name="T1" fmla="*/ 0 h 2586318"/>
                <a:gd name="T2" fmla="*/ 2 w 679076"/>
                <a:gd name="T3" fmla="*/ 185126 h 2586318"/>
                <a:gd name="T4" fmla="*/ 0 w 679076"/>
                <a:gd name="T5" fmla="*/ 381016 h 2586318"/>
                <a:gd name="T6" fmla="*/ 0 w 679076"/>
                <a:gd name="T7" fmla="*/ 383168 h 25863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9076"/>
                <a:gd name="T13" fmla="*/ 0 h 2586318"/>
                <a:gd name="T14" fmla="*/ 679076 w 679076"/>
                <a:gd name="T15" fmla="*/ 2586318 h 25863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9076" h="2586318">
                  <a:moveTo>
                    <a:pt x="85165" y="0"/>
                  </a:moveTo>
                  <a:cubicBezTo>
                    <a:pt x="379879" y="379879"/>
                    <a:pt x="674594" y="759759"/>
                    <a:pt x="676835" y="1156447"/>
                  </a:cubicBezTo>
                  <a:cubicBezTo>
                    <a:pt x="679076" y="1553135"/>
                    <a:pt x="197224" y="2173942"/>
                    <a:pt x="98612" y="2380130"/>
                  </a:cubicBezTo>
                  <a:cubicBezTo>
                    <a:pt x="0" y="2586318"/>
                    <a:pt x="42582" y="2489947"/>
                    <a:pt x="85165" y="2393577"/>
                  </a:cubicBezTo>
                </a:path>
              </a:pathLst>
            </a:custGeom>
            <a:noFill/>
            <a:ln w="34925" cap="flat" cmpd="sng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2575" name="任意多边形 14"/>
            <p:cNvSpPr>
              <a:spLocks/>
            </p:cNvSpPr>
            <p:nvPr/>
          </p:nvSpPr>
          <p:spPr bwMode="auto">
            <a:xfrm rot="-5559272">
              <a:off x="2029383" y="3381940"/>
              <a:ext cx="265816" cy="2227445"/>
            </a:xfrm>
            <a:custGeom>
              <a:avLst/>
              <a:gdLst>
                <a:gd name="T0" fmla="*/ 9 w 679076"/>
                <a:gd name="T1" fmla="*/ 0 h 2586318"/>
                <a:gd name="T2" fmla="*/ 69 w 679076"/>
                <a:gd name="T3" fmla="*/ 227482 h 2586318"/>
                <a:gd name="T4" fmla="*/ 10 w 679076"/>
                <a:gd name="T5" fmla="*/ 468191 h 2586318"/>
                <a:gd name="T6" fmla="*/ 9 w 679076"/>
                <a:gd name="T7" fmla="*/ 470836 h 25863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9076"/>
                <a:gd name="T13" fmla="*/ 0 h 2586318"/>
                <a:gd name="T14" fmla="*/ 679076 w 679076"/>
                <a:gd name="T15" fmla="*/ 2586318 h 25863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9076" h="2586318">
                  <a:moveTo>
                    <a:pt x="85165" y="0"/>
                  </a:moveTo>
                  <a:cubicBezTo>
                    <a:pt x="379879" y="379879"/>
                    <a:pt x="674594" y="759759"/>
                    <a:pt x="676835" y="1156447"/>
                  </a:cubicBezTo>
                  <a:cubicBezTo>
                    <a:pt x="679076" y="1553135"/>
                    <a:pt x="197224" y="2173942"/>
                    <a:pt x="98612" y="2380130"/>
                  </a:cubicBezTo>
                  <a:cubicBezTo>
                    <a:pt x="0" y="2586318"/>
                    <a:pt x="42582" y="2489947"/>
                    <a:pt x="85165" y="2393577"/>
                  </a:cubicBezTo>
                </a:path>
              </a:pathLst>
            </a:custGeom>
            <a:noFill/>
            <a:ln w="34925" cap="flat" cmpd="sng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cxnSp>
          <p:nvCxnSpPr>
            <p:cNvPr id="37" name="曲线连接符 36"/>
            <p:cNvCxnSpPr>
              <a:endCxn id="22565" idx="0"/>
            </p:cNvCxnSpPr>
            <p:nvPr/>
          </p:nvCxnSpPr>
          <p:spPr bwMode="auto">
            <a:xfrm rot="10800000">
              <a:off x="1959004" y="3572144"/>
              <a:ext cx="26977" cy="14292"/>
            </a:xfrm>
            <a:prstGeom prst="curvedConnector4">
              <a:avLst>
                <a:gd name="adj1" fmla="val -2211278"/>
                <a:gd name="adj2" fmla="val 3666859"/>
              </a:avLst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arrow"/>
            </a:ln>
            <a:effectLst>
              <a:outerShdw blurRad="50800" dist="50800" dir="5400000" algn="ctr" rotWithShape="0">
                <a:schemeClr val="bg1"/>
              </a:outerShdw>
            </a:effectLst>
          </p:spPr>
        </p:cxnSp>
        <p:cxnSp>
          <p:nvCxnSpPr>
            <p:cNvPr id="53" name="曲线连接符 36"/>
            <p:cNvCxnSpPr/>
            <p:nvPr/>
          </p:nvCxnSpPr>
          <p:spPr bwMode="auto">
            <a:xfrm rot="10800000">
              <a:off x="3203091" y="4548707"/>
              <a:ext cx="26977" cy="14291"/>
            </a:xfrm>
            <a:prstGeom prst="curvedConnector4">
              <a:avLst>
                <a:gd name="adj1" fmla="val -2211278"/>
                <a:gd name="adj2" fmla="val 3666859"/>
              </a:avLst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arrow"/>
            </a:ln>
            <a:effectLst>
              <a:outerShdw blurRad="50800" dist="50800" dir="5400000" algn="ctr" rotWithShape="0">
                <a:schemeClr val="bg1"/>
              </a:outerShdw>
            </a:effectLst>
          </p:spPr>
        </p:cxn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44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黑体"/>
                <a:sym typeface="Symbol" charset="0"/>
              </a:rPr>
              <a:t>邻接表（有向图）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39537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00213"/>
            <a:ext cx="8434387" cy="158432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latin typeface="黑体"/>
              </a:rPr>
              <a:t>通常，邻接矩阵中的元素为</a:t>
            </a:r>
            <a:r>
              <a:rPr lang="en-US" altLang="zh-CN" sz="2800" dirty="0">
                <a:latin typeface="黑体"/>
              </a:rPr>
              <a:t>0</a:t>
            </a:r>
            <a:r>
              <a:rPr lang="zh-CN" altLang="en-US" sz="2800" dirty="0">
                <a:latin typeface="黑体"/>
              </a:rPr>
              <a:t>和</a:t>
            </a:r>
            <a:r>
              <a:rPr lang="en-US" altLang="zh-CN" sz="2800" dirty="0">
                <a:latin typeface="黑体"/>
              </a:rPr>
              <a:t>1</a:t>
            </a:r>
            <a:r>
              <a:rPr lang="zh-CN" altLang="en-US" sz="2800" dirty="0">
                <a:latin typeface="黑体"/>
              </a:rPr>
              <a:t>，称为布尔矩阵。</a:t>
            </a:r>
            <a:endParaRPr lang="en-US" altLang="zh-CN" sz="2800" dirty="0">
              <a:latin typeface="黑体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>
                <a:latin typeface="黑体"/>
              </a:rPr>
              <a:t>邻接矩阵也可表示包含多重边的图，此时的矩阵不是布尔矩阵。</a:t>
            </a:r>
            <a:endParaRPr lang="en-US" altLang="zh-CN" sz="2800" dirty="0">
              <a:latin typeface="黑体"/>
            </a:endParaRPr>
          </a:p>
          <a:p>
            <a:pPr algn="just">
              <a:lnSpc>
                <a:spcPct val="90000"/>
              </a:lnSpc>
              <a:buFont typeface="Wingdings" charset="0"/>
              <a:buNone/>
            </a:pPr>
            <a:endParaRPr lang="en-US" altLang="zh-CN" sz="2800" dirty="0">
              <a:latin typeface="黑体"/>
            </a:endParaRPr>
          </a:p>
        </p:txBody>
      </p:sp>
      <p:grpSp>
        <p:nvGrpSpPr>
          <p:cNvPr id="6149" name="组合 34"/>
          <p:cNvGrpSpPr>
            <a:grpSpLocks/>
          </p:cNvGrpSpPr>
          <p:nvPr/>
        </p:nvGrpSpPr>
        <p:grpSpPr bwMode="auto">
          <a:xfrm>
            <a:off x="1233488" y="3505200"/>
            <a:ext cx="2906712" cy="2606087"/>
            <a:chOff x="1232737" y="3505781"/>
            <a:chExt cx="2907215" cy="2605600"/>
          </a:xfrm>
        </p:grpSpPr>
        <p:grpSp>
          <p:nvGrpSpPr>
            <p:cNvPr id="6152" name="组合 26"/>
            <p:cNvGrpSpPr>
              <a:grpSpLocks/>
            </p:cNvGrpSpPr>
            <p:nvPr/>
          </p:nvGrpSpPr>
          <p:grpSpPr bwMode="auto">
            <a:xfrm>
              <a:off x="1259633" y="3505781"/>
              <a:ext cx="2880319" cy="2605600"/>
              <a:chOff x="658122" y="1888246"/>
              <a:chExt cx="3669675" cy="4020050"/>
            </a:xfrm>
          </p:grpSpPr>
          <p:sp>
            <p:nvSpPr>
              <p:cNvPr id="6164" name="Line 6"/>
              <p:cNvSpPr>
                <a:spLocks noChangeShapeType="1"/>
              </p:cNvSpPr>
              <p:nvPr/>
            </p:nvSpPr>
            <p:spPr bwMode="auto">
              <a:xfrm>
                <a:off x="1115616" y="2780927"/>
                <a:ext cx="2376264" cy="1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6165" name="Oval 7"/>
              <p:cNvSpPr>
                <a:spLocks noChangeArrowheads="1"/>
              </p:cNvSpPr>
              <p:nvPr/>
            </p:nvSpPr>
            <p:spPr bwMode="auto">
              <a:xfrm>
                <a:off x="977687" y="2696796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dirty="0">
                  <a:ea typeface="黑体"/>
                  <a:cs typeface="黑体"/>
                </a:endParaRPr>
              </a:p>
            </p:txBody>
          </p:sp>
          <p:sp>
            <p:nvSpPr>
              <p:cNvPr id="6166" name="Oval 8"/>
              <p:cNvSpPr>
                <a:spLocks noChangeArrowheads="1"/>
              </p:cNvSpPr>
              <p:nvPr/>
            </p:nvSpPr>
            <p:spPr bwMode="auto">
              <a:xfrm>
                <a:off x="977687" y="5144055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dirty="0">
                  <a:ea typeface="黑体"/>
                  <a:cs typeface="黑体"/>
                </a:endParaRPr>
              </a:p>
            </p:txBody>
          </p:sp>
          <p:sp>
            <p:nvSpPr>
              <p:cNvPr id="6167" name="Oval 9"/>
              <p:cNvSpPr>
                <a:spLocks noChangeArrowheads="1"/>
              </p:cNvSpPr>
              <p:nvPr/>
            </p:nvSpPr>
            <p:spPr bwMode="auto">
              <a:xfrm>
                <a:off x="3477702" y="2696796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dirty="0">
                  <a:ea typeface="黑体"/>
                  <a:cs typeface="黑体"/>
                </a:endParaRPr>
              </a:p>
            </p:txBody>
          </p:sp>
          <p:sp>
            <p:nvSpPr>
              <p:cNvPr id="6168" name="Oval 10"/>
              <p:cNvSpPr>
                <a:spLocks noChangeArrowheads="1"/>
              </p:cNvSpPr>
              <p:nvPr/>
            </p:nvSpPr>
            <p:spPr bwMode="auto">
              <a:xfrm>
                <a:off x="3477702" y="5144055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dirty="0">
                  <a:ea typeface="黑体"/>
                  <a:cs typeface="黑体"/>
                </a:endParaRPr>
              </a:p>
            </p:txBody>
          </p:sp>
          <p:sp>
            <p:nvSpPr>
              <p:cNvPr id="6169" name="Text Box 11"/>
              <p:cNvSpPr txBox="1">
                <a:spLocks noChangeArrowheads="1"/>
              </p:cNvSpPr>
              <p:nvPr/>
            </p:nvSpPr>
            <p:spPr bwMode="auto">
              <a:xfrm>
                <a:off x="658122" y="1888246"/>
                <a:ext cx="733935" cy="807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dirty="0">
                    <a:latin typeface="Times New Roman" charset="0"/>
                    <a:ea typeface="黑体"/>
                    <a:cs typeface="黑体"/>
                  </a:rPr>
                  <a:t>v</a:t>
                </a:r>
                <a:r>
                  <a:rPr kumimoji="1" lang="en-US" altLang="zh-CN" sz="2800" b="1" baseline="-25000" dirty="0">
                    <a:latin typeface="Times New Roman" charset="0"/>
                    <a:ea typeface="黑体"/>
                    <a:cs typeface="黑体"/>
                  </a:rPr>
                  <a:t>1</a:t>
                </a:r>
              </a:p>
            </p:txBody>
          </p:sp>
          <p:sp>
            <p:nvSpPr>
              <p:cNvPr id="6170" name="Text Box 12"/>
              <p:cNvSpPr txBox="1">
                <a:spLocks noChangeArrowheads="1"/>
              </p:cNvSpPr>
              <p:nvPr/>
            </p:nvSpPr>
            <p:spPr bwMode="auto">
              <a:xfrm>
                <a:off x="3593862" y="1991980"/>
                <a:ext cx="733935" cy="807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dirty="0">
                    <a:latin typeface="Times New Roman" charset="0"/>
                    <a:ea typeface="黑体"/>
                    <a:cs typeface="黑体"/>
                  </a:rPr>
                  <a:t>v</a:t>
                </a:r>
                <a:r>
                  <a:rPr kumimoji="1" lang="en-US" altLang="zh-CN" sz="2800" b="1" baseline="-25000" dirty="0">
                    <a:latin typeface="Times New Roman" charset="0"/>
                    <a:ea typeface="黑体"/>
                    <a:cs typeface="黑体"/>
                  </a:rPr>
                  <a:t>2</a:t>
                </a:r>
              </a:p>
            </p:txBody>
          </p:sp>
          <p:sp>
            <p:nvSpPr>
              <p:cNvPr id="6171" name="Text Box 13"/>
              <p:cNvSpPr txBox="1">
                <a:spLocks noChangeArrowheads="1"/>
              </p:cNvSpPr>
              <p:nvPr/>
            </p:nvSpPr>
            <p:spPr bwMode="auto">
              <a:xfrm>
                <a:off x="3477702" y="5077912"/>
                <a:ext cx="616611" cy="8070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dirty="0">
                    <a:latin typeface="Times New Roman" charset="0"/>
                    <a:ea typeface="黑体"/>
                    <a:cs typeface="黑体"/>
                  </a:rPr>
                  <a:t>v</a:t>
                </a:r>
                <a:r>
                  <a:rPr kumimoji="1" lang="en-US" altLang="zh-CN" sz="2800" b="1" baseline="-25000" dirty="0">
                    <a:latin typeface="Times New Roman" charset="0"/>
                    <a:ea typeface="黑体"/>
                    <a:cs typeface="黑体"/>
                  </a:rPr>
                  <a:t>3</a:t>
                </a:r>
              </a:p>
            </p:txBody>
          </p:sp>
          <p:sp>
            <p:nvSpPr>
              <p:cNvPr id="6172" name="Text Box 14"/>
              <p:cNvSpPr txBox="1">
                <a:spLocks noChangeArrowheads="1"/>
              </p:cNvSpPr>
              <p:nvPr/>
            </p:nvSpPr>
            <p:spPr bwMode="auto">
              <a:xfrm>
                <a:off x="841604" y="5101197"/>
                <a:ext cx="616611" cy="8070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dirty="0">
                    <a:latin typeface="Times New Roman" charset="0"/>
                    <a:ea typeface="黑体"/>
                    <a:cs typeface="黑体"/>
                  </a:rPr>
                  <a:t>v</a:t>
                </a:r>
                <a:r>
                  <a:rPr kumimoji="1" lang="en-US" altLang="zh-CN" sz="2800" b="1" baseline="-25000" dirty="0">
                    <a:latin typeface="Times New Roman" charset="0"/>
                    <a:ea typeface="黑体"/>
                    <a:cs typeface="黑体"/>
                  </a:rPr>
                  <a:t>4</a:t>
                </a:r>
              </a:p>
            </p:txBody>
          </p:sp>
        </p:grpSp>
        <p:sp>
          <p:nvSpPr>
            <p:cNvPr id="6153" name="Line 6"/>
            <p:cNvSpPr>
              <a:spLocks noChangeShapeType="1"/>
            </p:cNvSpPr>
            <p:nvPr/>
          </p:nvSpPr>
          <p:spPr bwMode="auto">
            <a:xfrm flipH="1">
              <a:off x="1590801" y="4084372"/>
              <a:ext cx="1949560" cy="157813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6154" name="Line 6"/>
            <p:cNvSpPr>
              <a:spLocks noChangeShapeType="1"/>
            </p:cNvSpPr>
            <p:nvPr/>
          </p:nvSpPr>
          <p:spPr bwMode="auto">
            <a:xfrm flipH="1">
              <a:off x="3563888" y="4077072"/>
              <a:ext cx="0" cy="1584176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grpSp>
          <p:nvGrpSpPr>
            <p:cNvPr id="6155" name="组合 23"/>
            <p:cNvGrpSpPr>
              <a:grpSpLocks/>
            </p:cNvGrpSpPr>
            <p:nvPr/>
          </p:nvGrpSpPr>
          <p:grpSpPr bwMode="auto">
            <a:xfrm rot="5248820">
              <a:off x="2324951" y="4653386"/>
              <a:ext cx="570609" cy="2102130"/>
              <a:chOff x="3299981" y="4211297"/>
              <a:chExt cx="570609" cy="1428907"/>
            </a:xfrm>
          </p:grpSpPr>
          <p:sp>
            <p:nvSpPr>
              <p:cNvPr id="6162" name="任意多边形 24"/>
              <p:cNvSpPr>
                <a:spLocks/>
              </p:cNvSpPr>
              <p:nvPr/>
            </p:nvSpPr>
            <p:spPr bwMode="auto">
              <a:xfrm>
                <a:off x="3497772" y="4271017"/>
                <a:ext cx="372818" cy="1369187"/>
              </a:xfrm>
              <a:custGeom>
                <a:avLst/>
                <a:gdLst>
                  <a:gd name="T0" fmla="*/ 212 w 679076"/>
                  <a:gd name="T1" fmla="*/ 0 h 2586318"/>
                  <a:gd name="T2" fmla="*/ 1684 w 679076"/>
                  <a:gd name="T3" fmla="*/ 2000 h 2586318"/>
                  <a:gd name="T4" fmla="*/ 245 w 679076"/>
                  <a:gd name="T5" fmla="*/ 4116 h 2586318"/>
                  <a:gd name="T6" fmla="*/ 212 w 679076"/>
                  <a:gd name="T7" fmla="*/ 4139 h 25863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9076"/>
                  <a:gd name="T13" fmla="*/ 0 h 2586318"/>
                  <a:gd name="T14" fmla="*/ 679076 w 679076"/>
                  <a:gd name="T15" fmla="*/ 2586318 h 25863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9076" h="2586318">
                    <a:moveTo>
                      <a:pt x="85165" y="0"/>
                    </a:moveTo>
                    <a:cubicBezTo>
                      <a:pt x="379879" y="379879"/>
                      <a:pt x="674594" y="759759"/>
                      <a:pt x="676835" y="1156447"/>
                    </a:cubicBezTo>
                    <a:cubicBezTo>
                      <a:pt x="679076" y="1553135"/>
                      <a:pt x="197224" y="2173942"/>
                      <a:pt x="98612" y="2380130"/>
                    </a:cubicBezTo>
                    <a:cubicBezTo>
                      <a:pt x="0" y="2586318"/>
                      <a:pt x="42582" y="2489947"/>
                      <a:pt x="85165" y="2393577"/>
                    </a:cubicBezTo>
                  </a:path>
                </a:pathLst>
              </a:custGeom>
              <a:noFill/>
              <a:ln w="34925">
                <a:solidFill>
                  <a:schemeClr val="tx1"/>
                </a:solidFill>
                <a:round/>
                <a:headEnd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6163" name="任意多边形 25"/>
              <p:cNvSpPr>
                <a:spLocks/>
              </p:cNvSpPr>
              <p:nvPr/>
            </p:nvSpPr>
            <p:spPr bwMode="auto">
              <a:xfrm rot="10800000">
                <a:off x="3299981" y="4211297"/>
                <a:ext cx="274573" cy="1413253"/>
              </a:xfrm>
              <a:custGeom>
                <a:avLst/>
                <a:gdLst>
                  <a:gd name="T0" fmla="*/ 10 w 679076"/>
                  <a:gd name="T1" fmla="*/ 0 h 2586318"/>
                  <a:gd name="T2" fmla="*/ 79 w 679076"/>
                  <a:gd name="T3" fmla="*/ 2745 h 2586318"/>
                  <a:gd name="T4" fmla="*/ 11 w 679076"/>
                  <a:gd name="T5" fmla="*/ 5649 h 2586318"/>
                  <a:gd name="T6" fmla="*/ 10 w 679076"/>
                  <a:gd name="T7" fmla="*/ 5681 h 25863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9076"/>
                  <a:gd name="T13" fmla="*/ 0 h 2586318"/>
                  <a:gd name="T14" fmla="*/ 679076 w 679076"/>
                  <a:gd name="T15" fmla="*/ 2586318 h 25863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9076" h="2586318">
                    <a:moveTo>
                      <a:pt x="85165" y="0"/>
                    </a:moveTo>
                    <a:cubicBezTo>
                      <a:pt x="379879" y="379879"/>
                      <a:pt x="674594" y="759759"/>
                      <a:pt x="676835" y="1156447"/>
                    </a:cubicBezTo>
                    <a:cubicBezTo>
                      <a:pt x="679076" y="1553135"/>
                      <a:pt x="197224" y="2173942"/>
                      <a:pt x="98612" y="2380130"/>
                    </a:cubicBezTo>
                    <a:cubicBezTo>
                      <a:pt x="0" y="2586318"/>
                      <a:pt x="42582" y="2489947"/>
                      <a:pt x="85165" y="2393577"/>
                    </a:cubicBezTo>
                  </a:path>
                </a:pathLst>
              </a:custGeom>
              <a:noFill/>
              <a:ln w="34925">
                <a:solidFill>
                  <a:schemeClr val="tx1"/>
                </a:solidFill>
                <a:round/>
                <a:headEnd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</p:grpSp>
        <p:grpSp>
          <p:nvGrpSpPr>
            <p:cNvPr id="6156" name="组合 26"/>
            <p:cNvGrpSpPr>
              <a:grpSpLocks/>
            </p:cNvGrpSpPr>
            <p:nvPr/>
          </p:nvGrpSpPr>
          <p:grpSpPr bwMode="auto">
            <a:xfrm rot="5248820">
              <a:off x="2324952" y="3069210"/>
              <a:ext cx="570609" cy="2102130"/>
              <a:chOff x="3299981" y="4211297"/>
              <a:chExt cx="570609" cy="1428907"/>
            </a:xfrm>
          </p:grpSpPr>
          <p:sp>
            <p:nvSpPr>
              <p:cNvPr id="6160" name="任意多边形 27"/>
              <p:cNvSpPr>
                <a:spLocks/>
              </p:cNvSpPr>
              <p:nvPr/>
            </p:nvSpPr>
            <p:spPr bwMode="auto">
              <a:xfrm>
                <a:off x="3497772" y="4271017"/>
                <a:ext cx="372818" cy="1369187"/>
              </a:xfrm>
              <a:custGeom>
                <a:avLst/>
                <a:gdLst>
                  <a:gd name="T0" fmla="*/ 212 w 679076"/>
                  <a:gd name="T1" fmla="*/ 0 h 2586318"/>
                  <a:gd name="T2" fmla="*/ 1684 w 679076"/>
                  <a:gd name="T3" fmla="*/ 2000 h 2586318"/>
                  <a:gd name="T4" fmla="*/ 245 w 679076"/>
                  <a:gd name="T5" fmla="*/ 4116 h 2586318"/>
                  <a:gd name="T6" fmla="*/ 212 w 679076"/>
                  <a:gd name="T7" fmla="*/ 4139 h 25863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9076"/>
                  <a:gd name="T13" fmla="*/ 0 h 2586318"/>
                  <a:gd name="T14" fmla="*/ 679076 w 679076"/>
                  <a:gd name="T15" fmla="*/ 2586318 h 25863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9076" h="2586318">
                    <a:moveTo>
                      <a:pt x="85165" y="0"/>
                    </a:moveTo>
                    <a:cubicBezTo>
                      <a:pt x="379879" y="379879"/>
                      <a:pt x="674594" y="759759"/>
                      <a:pt x="676835" y="1156447"/>
                    </a:cubicBezTo>
                    <a:cubicBezTo>
                      <a:pt x="679076" y="1553135"/>
                      <a:pt x="197224" y="2173942"/>
                      <a:pt x="98612" y="2380130"/>
                    </a:cubicBezTo>
                    <a:cubicBezTo>
                      <a:pt x="0" y="2586318"/>
                      <a:pt x="42582" y="2489947"/>
                      <a:pt x="85165" y="2393577"/>
                    </a:cubicBezTo>
                  </a:path>
                </a:pathLst>
              </a:custGeom>
              <a:noFill/>
              <a:ln w="34925">
                <a:solidFill>
                  <a:schemeClr val="tx1"/>
                </a:solidFill>
                <a:round/>
                <a:headEnd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6161" name="任意多边形 28"/>
              <p:cNvSpPr>
                <a:spLocks/>
              </p:cNvSpPr>
              <p:nvPr/>
            </p:nvSpPr>
            <p:spPr bwMode="auto">
              <a:xfrm rot="10800000">
                <a:off x="3299981" y="4211297"/>
                <a:ext cx="274573" cy="1413253"/>
              </a:xfrm>
              <a:custGeom>
                <a:avLst/>
                <a:gdLst>
                  <a:gd name="T0" fmla="*/ 10 w 679076"/>
                  <a:gd name="T1" fmla="*/ 0 h 2586318"/>
                  <a:gd name="T2" fmla="*/ 79 w 679076"/>
                  <a:gd name="T3" fmla="*/ 2745 h 2586318"/>
                  <a:gd name="T4" fmla="*/ 11 w 679076"/>
                  <a:gd name="T5" fmla="*/ 5649 h 2586318"/>
                  <a:gd name="T6" fmla="*/ 10 w 679076"/>
                  <a:gd name="T7" fmla="*/ 5681 h 25863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9076"/>
                  <a:gd name="T13" fmla="*/ 0 h 2586318"/>
                  <a:gd name="T14" fmla="*/ 679076 w 679076"/>
                  <a:gd name="T15" fmla="*/ 2586318 h 25863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9076" h="2586318">
                    <a:moveTo>
                      <a:pt x="85165" y="0"/>
                    </a:moveTo>
                    <a:cubicBezTo>
                      <a:pt x="379879" y="379879"/>
                      <a:pt x="674594" y="759759"/>
                      <a:pt x="676835" y="1156447"/>
                    </a:cubicBezTo>
                    <a:cubicBezTo>
                      <a:pt x="679076" y="1553135"/>
                      <a:pt x="197224" y="2173942"/>
                      <a:pt x="98612" y="2380130"/>
                    </a:cubicBezTo>
                    <a:cubicBezTo>
                      <a:pt x="0" y="2586318"/>
                      <a:pt x="42582" y="2489947"/>
                      <a:pt x="85165" y="2393577"/>
                    </a:cubicBezTo>
                  </a:path>
                </a:pathLst>
              </a:custGeom>
              <a:noFill/>
              <a:ln w="34925">
                <a:solidFill>
                  <a:schemeClr val="tx1"/>
                </a:solidFill>
                <a:round/>
                <a:headEnd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</p:grpSp>
        <p:grpSp>
          <p:nvGrpSpPr>
            <p:cNvPr id="6157" name="组合 29"/>
            <p:cNvGrpSpPr>
              <a:grpSpLocks/>
            </p:cNvGrpSpPr>
            <p:nvPr/>
          </p:nvGrpSpPr>
          <p:grpSpPr bwMode="auto">
            <a:xfrm rot="10800000">
              <a:off x="1232737" y="4005064"/>
              <a:ext cx="570609" cy="1728192"/>
              <a:chOff x="3299981" y="4211297"/>
              <a:chExt cx="570609" cy="1428907"/>
            </a:xfrm>
          </p:grpSpPr>
          <p:sp>
            <p:nvSpPr>
              <p:cNvPr id="6158" name="任意多边形 30"/>
              <p:cNvSpPr>
                <a:spLocks/>
              </p:cNvSpPr>
              <p:nvPr/>
            </p:nvSpPr>
            <p:spPr bwMode="auto">
              <a:xfrm>
                <a:off x="3497772" y="4271017"/>
                <a:ext cx="372818" cy="1369187"/>
              </a:xfrm>
              <a:custGeom>
                <a:avLst/>
                <a:gdLst>
                  <a:gd name="T0" fmla="*/ 212 w 679076"/>
                  <a:gd name="T1" fmla="*/ 0 h 2586318"/>
                  <a:gd name="T2" fmla="*/ 1684 w 679076"/>
                  <a:gd name="T3" fmla="*/ 2000 h 2586318"/>
                  <a:gd name="T4" fmla="*/ 245 w 679076"/>
                  <a:gd name="T5" fmla="*/ 4116 h 2586318"/>
                  <a:gd name="T6" fmla="*/ 212 w 679076"/>
                  <a:gd name="T7" fmla="*/ 4139 h 25863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9076"/>
                  <a:gd name="T13" fmla="*/ 0 h 2586318"/>
                  <a:gd name="T14" fmla="*/ 679076 w 679076"/>
                  <a:gd name="T15" fmla="*/ 2586318 h 25863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9076" h="2586318">
                    <a:moveTo>
                      <a:pt x="85165" y="0"/>
                    </a:moveTo>
                    <a:cubicBezTo>
                      <a:pt x="379879" y="379879"/>
                      <a:pt x="674594" y="759759"/>
                      <a:pt x="676835" y="1156447"/>
                    </a:cubicBezTo>
                    <a:cubicBezTo>
                      <a:pt x="679076" y="1553135"/>
                      <a:pt x="197224" y="2173942"/>
                      <a:pt x="98612" y="2380130"/>
                    </a:cubicBezTo>
                    <a:cubicBezTo>
                      <a:pt x="0" y="2586318"/>
                      <a:pt x="42582" y="2489947"/>
                      <a:pt x="85165" y="2393577"/>
                    </a:cubicBezTo>
                  </a:path>
                </a:pathLst>
              </a:custGeom>
              <a:noFill/>
              <a:ln w="34925">
                <a:solidFill>
                  <a:schemeClr val="tx1"/>
                </a:solidFill>
                <a:round/>
                <a:headEnd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6159" name="任意多边形 31"/>
              <p:cNvSpPr>
                <a:spLocks/>
              </p:cNvSpPr>
              <p:nvPr/>
            </p:nvSpPr>
            <p:spPr bwMode="auto">
              <a:xfrm rot="10800000">
                <a:off x="3299981" y="4211297"/>
                <a:ext cx="274573" cy="1413253"/>
              </a:xfrm>
              <a:custGeom>
                <a:avLst/>
                <a:gdLst>
                  <a:gd name="T0" fmla="*/ 10 w 679076"/>
                  <a:gd name="T1" fmla="*/ 0 h 2586318"/>
                  <a:gd name="T2" fmla="*/ 79 w 679076"/>
                  <a:gd name="T3" fmla="*/ 2745 h 2586318"/>
                  <a:gd name="T4" fmla="*/ 11 w 679076"/>
                  <a:gd name="T5" fmla="*/ 5649 h 2586318"/>
                  <a:gd name="T6" fmla="*/ 10 w 679076"/>
                  <a:gd name="T7" fmla="*/ 5681 h 25863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9076"/>
                  <a:gd name="T13" fmla="*/ 0 h 2586318"/>
                  <a:gd name="T14" fmla="*/ 679076 w 679076"/>
                  <a:gd name="T15" fmla="*/ 2586318 h 25863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9076" h="2586318">
                    <a:moveTo>
                      <a:pt x="85165" y="0"/>
                    </a:moveTo>
                    <a:cubicBezTo>
                      <a:pt x="379879" y="379879"/>
                      <a:pt x="674594" y="759759"/>
                      <a:pt x="676835" y="1156447"/>
                    </a:cubicBezTo>
                    <a:cubicBezTo>
                      <a:pt x="679076" y="1553135"/>
                      <a:pt x="197224" y="2173942"/>
                      <a:pt x="98612" y="2380130"/>
                    </a:cubicBezTo>
                    <a:cubicBezTo>
                      <a:pt x="0" y="2586318"/>
                      <a:pt x="42582" y="2489947"/>
                      <a:pt x="85165" y="2393577"/>
                    </a:cubicBezTo>
                  </a:path>
                </a:pathLst>
              </a:custGeom>
              <a:noFill/>
              <a:ln w="34925">
                <a:solidFill>
                  <a:schemeClr val="tx1"/>
                </a:solidFill>
                <a:round/>
                <a:headEnd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</p:grpSp>
      </p:grp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4716463" y="3716338"/>
          <a:ext cx="2668587" cy="223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6" name="公式" r:id="rId3" imgW="1384200" imgH="1054080" progId="Equation.3">
                  <p:embed/>
                </p:oleObj>
              </mc:Choice>
              <mc:Fallback>
                <p:oleObj name="公式" r:id="rId3" imgW="1384200" imgH="1054080" progId="Equation.3">
                  <p:embed/>
                  <p:pic>
                    <p:nvPicPr>
                      <p:cNvPr id="614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463" y="3716338"/>
                        <a:ext cx="2668587" cy="223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椭圆 35"/>
          <p:cNvSpPr>
            <a:spLocks noChangeArrowheads="1"/>
          </p:cNvSpPr>
          <p:nvPr/>
        </p:nvSpPr>
        <p:spPr bwMode="auto">
          <a:xfrm rot="5400000">
            <a:off x="5831682" y="3680619"/>
            <a:ext cx="433387" cy="504825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 dirty="0">
              <a:ea typeface="黑体"/>
              <a:cs typeface="黑体"/>
            </a:endParaRPr>
          </a:p>
        </p:txBody>
      </p:sp>
      <p:sp>
        <p:nvSpPr>
          <p:cNvPr id="6151" name="椭圆 36"/>
          <p:cNvSpPr>
            <a:spLocks noChangeArrowheads="1"/>
          </p:cNvSpPr>
          <p:nvPr/>
        </p:nvSpPr>
        <p:spPr bwMode="auto">
          <a:xfrm rot="5400000">
            <a:off x="6768306" y="4761707"/>
            <a:ext cx="576263" cy="647700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 dirty="0">
              <a:ea typeface="黑体"/>
              <a:cs typeface="黑体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45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</a:rPr>
              <a:t>关于邻接矩阵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7478978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 txBox="1">
            <a:spLocks noChangeArrowheads="1"/>
          </p:cNvSpPr>
          <p:nvPr/>
        </p:nvSpPr>
        <p:spPr bwMode="auto">
          <a:xfrm>
            <a:off x="468313" y="1700808"/>
            <a:ext cx="8280400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charset="0"/>
              <a:buChar char="l"/>
            </a:pPr>
            <a:r>
              <a:rPr lang="zh-CN" altLang="en-US" sz="2800" b="1" dirty="0">
                <a:latin typeface="+mn-ea"/>
                <a:ea typeface="+mn-ea"/>
                <a:cs typeface="Times New Roman" charset="0"/>
              </a:rPr>
              <a:t>当有向图中的有向边表示关系时，邻接矩阵就是关系矩阵。</a:t>
            </a:r>
          </a:p>
          <a:p>
            <a:pPr algn="just" eaLnBrk="1" hangingPunct="1">
              <a:lnSpc>
                <a:spcPct val="12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charset="0"/>
              <a:buChar char="l"/>
            </a:pPr>
            <a:r>
              <a:rPr lang="zh-CN" altLang="en-US" sz="2800" b="1" dirty="0">
                <a:latin typeface="+mn-ea"/>
                <a:ea typeface="+mn-ea"/>
                <a:cs typeface="Times New Roman" charset="0"/>
              </a:rPr>
              <a:t>图</a:t>
            </a:r>
            <a:r>
              <a:rPr lang="en-US" altLang="zh-CN" sz="2800" b="1" dirty="0">
                <a:latin typeface="+mn-ea"/>
                <a:ea typeface="+mn-ea"/>
                <a:cs typeface="Times New Roman" charset="0"/>
              </a:rPr>
              <a:t>G</a:t>
            </a:r>
            <a:r>
              <a:rPr lang="zh-CN" altLang="en-US" sz="2800" b="1" dirty="0">
                <a:latin typeface="+mn-ea"/>
                <a:ea typeface="+mn-ea"/>
                <a:cs typeface="Times New Roman" charset="0"/>
              </a:rPr>
              <a:t>的邻接矩阵中的元素的次序是无关紧要的，只要同时进行行和行、列和列的交换，则可得到相同的矩阵。</a:t>
            </a:r>
            <a:endParaRPr lang="en-US" altLang="zh-CN" sz="2800" b="1" dirty="0">
              <a:latin typeface="+mn-ea"/>
              <a:ea typeface="+mn-ea"/>
              <a:cs typeface="Times New Roman" charset="0"/>
            </a:endParaRPr>
          </a:p>
          <a:p>
            <a:pPr lvl="1" algn="just" eaLnBrk="1" hangingPunct="1">
              <a:lnSpc>
                <a:spcPct val="12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charset="0"/>
              <a:buChar char="p"/>
            </a:pPr>
            <a:r>
              <a:rPr lang="zh-CN" altLang="en-US" sz="2400" b="1" dirty="0">
                <a:latin typeface="+mn-ea"/>
                <a:ea typeface="+mn-ea"/>
                <a:cs typeface="Times New Roman" charset="0"/>
              </a:rPr>
              <a:t>若有二个简单有向图，则可得到二个对应的邻接矩阵，若对某一矩阵进行行和行、列和列之间的交换后得到和另一矩阵相同的矩阵，则此二图同构。</a:t>
            </a:r>
            <a:endParaRPr lang="en-US" altLang="zh-CN" sz="2400" b="1" dirty="0">
              <a:latin typeface="+mn-ea"/>
              <a:ea typeface="+mn-ea"/>
              <a:cs typeface="Times New Roman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46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</a:rPr>
              <a:t>关于邻接矩阵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907064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>
          <a:xfrm>
            <a:off x="536448" y="1655129"/>
            <a:ext cx="8229600" cy="1871662"/>
          </a:xfrm>
        </p:spPr>
        <p:txBody>
          <a:bodyPr/>
          <a:lstStyle/>
          <a:p>
            <a:pPr algn="just">
              <a:lnSpc>
                <a:spcPct val="120000"/>
              </a:lnSpc>
            </a:pPr>
            <a:r>
              <a:rPr lang="zh-CN" altLang="en-US" sz="2800" dirty="0">
                <a:latin typeface="Times New Roman" charset="0"/>
                <a:cs typeface="Times New Roman" charset="0"/>
              </a:rPr>
              <a:t>顶点的度</a:t>
            </a:r>
            <a:endParaRPr lang="en-US" altLang="zh-CN" sz="2800" dirty="0">
              <a:latin typeface="Times New Roman" charset="0"/>
              <a:cs typeface="Times New Roman" charset="0"/>
            </a:endParaRPr>
          </a:p>
          <a:p>
            <a:pPr lvl="1" algn="just">
              <a:lnSpc>
                <a:spcPct val="120000"/>
              </a:lnSpc>
              <a:buFont typeface="Wingdings" charset="0"/>
              <a:buChar char="p"/>
            </a:pPr>
            <a:r>
              <a:rPr lang="zh-CN" altLang="en-US" sz="2400" dirty="0">
                <a:latin typeface="Times New Roman" charset="0"/>
                <a:cs typeface="Times New Roman" charset="0"/>
              </a:rPr>
              <a:t>行中</a:t>
            </a:r>
            <a:r>
              <a:rPr lang="en-US" altLang="zh-CN" sz="2400" dirty="0">
                <a:latin typeface="Times New Roman" charset="0"/>
                <a:cs typeface="Times New Roman" charset="0"/>
              </a:rPr>
              <a:t>1</a:t>
            </a:r>
            <a:r>
              <a:rPr lang="zh-CN" altLang="en-US" sz="2400" dirty="0">
                <a:latin typeface="Times New Roman" charset="0"/>
                <a:cs typeface="Times New Roman" charset="0"/>
              </a:rPr>
              <a:t>的个数就是行中相应结点的出度</a:t>
            </a:r>
          </a:p>
          <a:p>
            <a:pPr lvl="1" algn="just">
              <a:lnSpc>
                <a:spcPct val="120000"/>
              </a:lnSpc>
              <a:buFont typeface="Wingdings" charset="0"/>
              <a:buChar char="p"/>
            </a:pPr>
            <a:r>
              <a:rPr lang="zh-CN" altLang="en-US" sz="2400" dirty="0">
                <a:latin typeface="Times New Roman" charset="0"/>
                <a:cs typeface="Times New Roman" charset="0"/>
              </a:rPr>
              <a:t>列中</a:t>
            </a:r>
            <a:r>
              <a:rPr lang="en-US" altLang="zh-CN" sz="2400" dirty="0">
                <a:latin typeface="Times New Roman" charset="0"/>
                <a:cs typeface="Times New Roman" charset="0"/>
              </a:rPr>
              <a:t>1</a:t>
            </a:r>
            <a:r>
              <a:rPr lang="zh-CN" altLang="en-US" sz="2400" dirty="0">
                <a:latin typeface="Times New Roman" charset="0"/>
                <a:cs typeface="Times New Roman" charset="0"/>
              </a:rPr>
              <a:t>的个数就是列中相应结点的入度</a:t>
            </a:r>
          </a:p>
          <a:p>
            <a:endParaRPr lang="zh-CN" altLang="en-US" dirty="0">
              <a:latin typeface="Arial" charset="0"/>
            </a:endParaRPr>
          </a:p>
        </p:txBody>
      </p:sp>
      <p:sp>
        <p:nvSpPr>
          <p:cNvPr id="139269" name="Rectangle 5"/>
          <p:cNvSpPr>
            <a:spLocks noChangeArrowheads="1"/>
          </p:cNvSpPr>
          <p:nvPr/>
        </p:nvSpPr>
        <p:spPr bwMode="auto">
          <a:xfrm>
            <a:off x="5580063" y="3789363"/>
            <a:ext cx="3124200" cy="1982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buSzPct val="80000"/>
              <a:buFont typeface="Wingdings" charset="0"/>
              <a:buNone/>
            </a:pPr>
            <a:r>
              <a:rPr kumimoji="1" lang="en-US" altLang="zh-CN" sz="2400" dirty="0" err="1">
                <a:latin typeface="Times New Roman" charset="0"/>
                <a:ea typeface="黑体"/>
                <a:cs typeface="华文仿宋"/>
              </a:rPr>
              <a:t>Deg</a:t>
            </a:r>
            <a:r>
              <a:rPr kumimoji="1" lang="en-US" altLang="zh-CN" sz="2400" baseline="30000" dirty="0">
                <a:latin typeface="Times New Roman" charset="0"/>
                <a:ea typeface="黑体"/>
                <a:cs typeface="华文仿宋"/>
              </a:rPr>
              <a:t>+</a:t>
            </a:r>
            <a:r>
              <a:rPr kumimoji="1" lang="en-US" altLang="zh-CN" sz="2400" dirty="0">
                <a:latin typeface="Times New Roman" charset="0"/>
                <a:ea typeface="黑体"/>
                <a:cs typeface="华文仿宋"/>
              </a:rPr>
              <a:t>(1)=1,Deg</a:t>
            </a:r>
            <a:r>
              <a:rPr kumimoji="1" lang="en-US" altLang="zh-CN" sz="2400" baseline="30000" dirty="0">
                <a:latin typeface="Times New Roman" charset="0"/>
                <a:ea typeface="黑体"/>
                <a:cs typeface="华文仿宋"/>
              </a:rPr>
              <a:t>-</a:t>
            </a:r>
            <a:r>
              <a:rPr kumimoji="1" lang="en-US" altLang="zh-CN" sz="2400" dirty="0">
                <a:latin typeface="Times New Roman" charset="0"/>
                <a:ea typeface="黑体"/>
                <a:cs typeface="华文仿宋"/>
              </a:rPr>
              <a:t>(1)=2 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buSzPct val="80000"/>
              <a:buFont typeface="Wingdings" charset="0"/>
              <a:buNone/>
            </a:pPr>
            <a:r>
              <a:rPr kumimoji="1" lang="en-US" altLang="zh-CN" sz="2400" dirty="0" err="1">
                <a:latin typeface="Times New Roman" charset="0"/>
                <a:ea typeface="黑体"/>
                <a:cs typeface="华文仿宋"/>
              </a:rPr>
              <a:t>Deg</a:t>
            </a:r>
            <a:r>
              <a:rPr kumimoji="1" lang="en-US" altLang="zh-CN" sz="2400" baseline="30000" dirty="0">
                <a:latin typeface="Times New Roman" charset="0"/>
                <a:ea typeface="黑体"/>
                <a:cs typeface="华文仿宋"/>
              </a:rPr>
              <a:t>+</a:t>
            </a:r>
            <a:r>
              <a:rPr kumimoji="1" lang="en-US" altLang="zh-CN" sz="2400" dirty="0">
                <a:latin typeface="Times New Roman" charset="0"/>
                <a:ea typeface="黑体"/>
                <a:cs typeface="华文仿宋"/>
              </a:rPr>
              <a:t>(2)=2,Deg</a:t>
            </a:r>
            <a:r>
              <a:rPr kumimoji="1" lang="en-US" altLang="zh-CN" sz="2400" baseline="30000" dirty="0">
                <a:latin typeface="Times New Roman" charset="0"/>
                <a:ea typeface="黑体"/>
                <a:cs typeface="华文仿宋"/>
              </a:rPr>
              <a:t>-</a:t>
            </a:r>
            <a:r>
              <a:rPr kumimoji="1" lang="en-US" altLang="zh-CN" sz="2400" dirty="0">
                <a:latin typeface="Times New Roman" charset="0"/>
                <a:ea typeface="黑体"/>
                <a:cs typeface="华文仿宋"/>
              </a:rPr>
              <a:t>(2)=2 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buSzPct val="80000"/>
              <a:buFont typeface="Wingdings" charset="0"/>
              <a:buNone/>
            </a:pPr>
            <a:r>
              <a:rPr kumimoji="1" lang="en-US" altLang="zh-CN" sz="2400" dirty="0" err="1">
                <a:latin typeface="Times New Roman" charset="0"/>
                <a:ea typeface="黑体"/>
                <a:cs typeface="华文仿宋"/>
              </a:rPr>
              <a:t>Deg</a:t>
            </a:r>
            <a:r>
              <a:rPr kumimoji="1" lang="en-US" altLang="zh-CN" sz="2400" baseline="30000" dirty="0">
                <a:latin typeface="Times New Roman" charset="0"/>
                <a:ea typeface="黑体"/>
                <a:cs typeface="华文仿宋"/>
              </a:rPr>
              <a:t>+</a:t>
            </a:r>
            <a:r>
              <a:rPr kumimoji="1" lang="en-US" altLang="zh-CN" sz="2400" dirty="0">
                <a:latin typeface="Times New Roman" charset="0"/>
                <a:ea typeface="黑体"/>
                <a:cs typeface="华文仿宋"/>
              </a:rPr>
              <a:t>(3)=3,Deg</a:t>
            </a:r>
            <a:r>
              <a:rPr kumimoji="1" lang="en-US" altLang="zh-CN" sz="2400" baseline="30000" dirty="0">
                <a:latin typeface="Times New Roman" charset="0"/>
                <a:ea typeface="黑体"/>
                <a:cs typeface="华文仿宋"/>
              </a:rPr>
              <a:t>-</a:t>
            </a:r>
            <a:r>
              <a:rPr kumimoji="1" lang="en-US" altLang="zh-CN" sz="2400" dirty="0">
                <a:latin typeface="Times New Roman" charset="0"/>
                <a:ea typeface="黑体"/>
                <a:cs typeface="华文仿宋"/>
              </a:rPr>
              <a:t>(3)=1 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buSzPct val="80000"/>
              <a:buFont typeface="Wingdings" charset="0"/>
              <a:buNone/>
            </a:pPr>
            <a:r>
              <a:rPr kumimoji="1" lang="en-US" altLang="zh-CN" sz="2400" dirty="0" err="1">
                <a:latin typeface="Times New Roman" charset="0"/>
                <a:ea typeface="黑体"/>
                <a:cs typeface="华文仿宋"/>
              </a:rPr>
              <a:t>Deg</a:t>
            </a:r>
            <a:r>
              <a:rPr kumimoji="1" lang="en-US" altLang="zh-CN" sz="2400" baseline="30000" dirty="0">
                <a:latin typeface="Times New Roman" charset="0"/>
                <a:ea typeface="黑体"/>
                <a:cs typeface="华文仿宋"/>
              </a:rPr>
              <a:t>+</a:t>
            </a:r>
            <a:r>
              <a:rPr kumimoji="1" lang="en-US" altLang="zh-CN" sz="2400" dirty="0">
                <a:latin typeface="Times New Roman" charset="0"/>
                <a:ea typeface="黑体"/>
                <a:cs typeface="华文仿宋"/>
              </a:rPr>
              <a:t>(4)=1,Deg</a:t>
            </a:r>
            <a:r>
              <a:rPr kumimoji="1" lang="en-US" altLang="zh-CN" sz="2400" baseline="30000" dirty="0">
                <a:latin typeface="Times New Roman" charset="0"/>
                <a:ea typeface="黑体"/>
                <a:cs typeface="华文仿宋"/>
              </a:rPr>
              <a:t>-</a:t>
            </a:r>
            <a:r>
              <a:rPr kumimoji="1" lang="en-US" altLang="zh-CN" sz="2400" dirty="0">
                <a:latin typeface="Times New Roman" charset="0"/>
                <a:ea typeface="黑体"/>
                <a:cs typeface="华文仿宋"/>
              </a:rPr>
              <a:t>(4)=2</a:t>
            </a:r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2835275" y="3917950"/>
          <a:ext cx="2127250" cy="179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1" name="公式" r:id="rId3" imgW="1371600" imgH="1054080" progId="Equation.3">
                  <p:embed/>
                </p:oleObj>
              </mc:Choice>
              <mc:Fallback>
                <p:oleObj name="公式" r:id="rId3" imgW="1371600" imgH="1054080" progId="Equation.3">
                  <p:embed/>
                  <p:pic>
                    <p:nvPicPr>
                      <p:cNvPr id="717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5275" y="3917950"/>
                        <a:ext cx="2127250" cy="1798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174" name="组合 28"/>
          <p:cNvGrpSpPr>
            <a:grpSpLocks/>
          </p:cNvGrpSpPr>
          <p:nvPr/>
        </p:nvGrpSpPr>
        <p:grpSpPr bwMode="auto">
          <a:xfrm>
            <a:off x="611188" y="3573463"/>
            <a:ext cx="1994118" cy="2427094"/>
            <a:chOff x="827584" y="2274934"/>
            <a:chExt cx="3171896" cy="3674357"/>
          </a:xfrm>
        </p:grpSpPr>
        <p:grpSp>
          <p:nvGrpSpPr>
            <p:cNvPr id="7175" name="组合 26"/>
            <p:cNvGrpSpPr>
              <a:grpSpLocks/>
            </p:cNvGrpSpPr>
            <p:nvPr/>
          </p:nvGrpSpPr>
          <p:grpSpPr bwMode="auto">
            <a:xfrm>
              <a:off x="827584" y="2274934"/>
              <a:ext cx="3171896" cy="3674357"/>
              <a:chOff x="841605" y="1880883"/>
              <a:chExt cx="3480732" cy="4105315"/>
            </a:xfrm>
          </p:grpSpPr>
          <p:sp>
            <p:nvSpPr>
              <p:cNvPr id="7182" name="Line 6"/>
              <p:cNvSpPr>
                <a:spLocks noChangeShapeType="1"/>
              </p:cNvSpPr>
              <p:nvPr/>
            </p:nvSpPr>
            <p:spPr bwMode="auto">
              <a:xfrm>
                <a:off x="1115616" y="2780927"/>
                <a:ext cx="2376264" cy="1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7183" name="Oval 7"/>
              <p:cNvSpPr>
                <a:spLocks noChangeArrowheads="1"/>
              </p:cNvSpPr>
              <p:nvPr/>
            </p:nvSpPr>
            <p:spPr bwMode="auto">
              <a:xfrm>
                <a:off x="977687" y="2696796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dirty="0">
                  <a:ea typeface="黑体"/>
                  <a:cs typeface="黑体"/>
                </a:endParaRPr>
              </a:p>
            </p:txBody>
          </p:sp>
          <p:sp>
            <p:nvSpPr>
              <p:cNvPr id="7184" name="Oval 8"/>
              <p:cNvSpPr>
                <a:spLocks noChangeArrowheads="1"/>
              </p:cNvSpPr>
              <p:nvPr/>
            </p:nvSpPr>
            <p:spPr bwMode="auto">
              <a:xfrm>
                <a:off x="977687" y="5144055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dirty="0">
                  <a:ea typeface="黑体"/>
                  <a:cs typeface="黑体"/>
                </a:endParaRPr>
              </a:p>
            </p:txBody>
          </p:sp>
          <p:sp>
            <p:nvSpPr>
              <p:cNvPr id="7185" name="Oval 9"/>
              <p:cNvSpPr>
                <a:spLocks noChangeArrowheads="1"/>
              </p:cNvSpPr>
              <p:nvPr/>
            </p:nvSpPr>
            <p:spPr bwMode="auto">
              <a:xfrm>
                <a:off x="3477702" y="2696796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dirty="0">
                  <a:ea typeface="黑体"/>
                  <a:cs typeface="黑体"/>
                </a:endParaRPr>
              </a:p>
            </p:txBody>
          </p:sp>
          <p:sp>
            <p:nvSpPr>
              <p:cNvPr id="7186" name="Oval 10"/>
              <p:cNvSpPr>
                <a:spLocks noChangeArrowheads="1"/>
              </p:cNvSpPr>
              <p:nvPr/>
            </p:nvSpPr>
            <p:spPr bwMode="auto">
              <a:xfrm>
                <a:off x="3477702" y="5144055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dirty="0">
                  <a:ea typeface="黑体"/>
                  <a:cs typeface="黑体"/>
                </a:endParaRPr>
              </a:p>
            </p:txBody>
          </p:sp>
          <p:sp>
            <p:nvSpPr>
              <p:cNvPr id="7187" name="Text Box 11"/>
              <p:cNvSpPr txBox="1">
                <a:spLocks noChangeArrowheads="1"/>
              </p:cNvSpPr>
              <p:nvPr/>
            </p:nvSpPr>
            <p:spPr bwMode="auto">
              <a:xfrm>
                <a:off x="967325" y="1880883"/>
                <a:ext cx="1052467" cy="884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dirty="0">
                    <a:latin typeface="Times New Roman" charset="0"/>
                    <a:ea typeface="黑体"/>
                    <a:cs typeface="黑体"/>
                  </a:rPr>
                  <a:t>v</a:t>
                </a:r>
                <a:r>
                  <a:rPr kumimoji="1" lang="en-US" altLang="zh-CN" sz="2800" b="1" baseline="-25000" dirty="0">
                    <a:latin typeface="Times New Roman" charset="0"/>
                    <a:ea typeface="黑体"/>
                    <a:cs typeface="黑体"/>
                  </a:rPr>
                  <a:t>1</a:t>
                </a:r>
              </a:p>
            </p:txBody>
          </p:sp>
          <p:sp>
            <p:nvSpPr>
              <p:cNvPr id="7188" name="Text Box 12"/>
              <p:cNvSpPr txBox="1">
                <a:spLocks noChangeArrowheads="1"/>
              </p:cNvSpPr>
              <p:nvPr/>
            </p:nvSpPr>
            <p:spPr bwMode="auto">
              <a:xfrm>
                <a:off x="3230292" y="1880883"/>
                <a:ext cx="1005763" cy="884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dirty="0">
                    <a:latin typeface="Times New Roman" charset="0"/>
                    <a:ea typeface="黑体"/>
                    <a:cs typeface="黑体"/>
                  </a:rPr>
                  <a:t>v</a:t>
                </a:r>
                <a:r>
                  <a:rPr kumimoji="1" lang="en-US" altLang="zh-CN" sz="2800" b="1" baseline="-25000" dirty="0">
                    <a:latin typeface="Times New Roman" charset="0"/>
                    <a:ea typeface="黑体"/>
                    <a:cs typeface="黑体"/>
                  </a:rPr>
                  <a:t>2</a:t>
                </a:r>
              </a:p>
            </p:txBody>
          </p:sp>
          <p:sp>
            <p:nvSpPr>
              <p:cNvPr id="7189" name="Text Box 13"/>
              <p:cNvSpPr txBox="1">
                <a:spLocks noChangeArrowheads="1"/>
              </p:cNvSpPr>
              <p:nvPr/>
            </p:nvSpPr>
            <p:spPr bwMode="auto">
              <a:xfrm>
                <a:off x="3477702" y="5077912"/>
                <a:ext cx="844635" cy="8850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dirty="0">
                    <a:latin typeface="Times New Roman" charset="0"/>
                    <a:ea typeface="黑体"/>
                    <a:cs typeface="黑体"/>
                  </a:rPr>
                  <a:t>v</a:t>
                </a:r>
                <a:r>
                  <a:rPr kumimoji="1" lang="en-US" altLang="zh-CN" sz="2800" b="1" baseline="-25000" dirty="0">
                    <a:latin typeface="Times New Roman" charset="0"/>
                    <a:ea typeface="黑体"/>
                    <a:cs typeface="黑体"/>
                  </a:rPr>
                  <a:t>3</a:t>
                </a:r>
              </a:p>
            </p:txBody>
          </p:sp>
          <p:sp>
            <p:nvSpPr>
              <p:cNvPr id="7190" name="Text Box 14"/>
              <p:cNvSpPr txBox="1">
                <a:spLocks noChangeArrowheads="1"/>
              </p:cNvSpPr>
              <p:nvPr/>
            </p:nvSpPr>
            <p:spPr bwMode="auto">
              <a:xfrm>
                <a:off x="841605" y="5101196"/>
                <a:ext cx="844635" cy="8850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dirty="0">
                    <a:latin typeface="Times New Roman" charset="0"/>
                    <a:ea typeface="黑体"/>
                    <a:cs typeface="黑体"/>
                  </a:rPr>
                  <a:t>v</a:t>
                </a:r>
                <a:r>
                  <a:rPr kumimoji="1" lang="en-US" altLang="zh-CN" sz="2800" b="1" baseline="-25000" dirty="0">
                    <a:latin typeface="Times New Roman" charset="0"/>
                    <a:ea typeface="黑体"/>
                    <a:cs typeface="黑体"/>
                  </a:rPr>
                  <a:t>4</a:t>
                </a:r>
              </a:p>
            </p:txBody>
          </p:sp>
        </p:grpSp>
        <p:sp>
          <p:nvSpPr>
            <p:cNvPr id="7176" name="Line 6"/>
            <p:cNvSpPr>
              <a:spLocks noChangeShapeType="1"/>
            </p:cNvSpPr>
            <p:nvPr/>
          </p:nvSpPr>
          <p:spPr bwMode="auto">
            <a:xfrm>
              <a:off x="1011664" y="3080495"/>
              <a:ext cx="2231044" cy="212681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7177" name="Line 6"/>
            <p:cNvSpPr>
              <a:spLocks noChangeShapeType="1"/>
            </p:cNvSpPr>
            <p:nvPr/>
          </p:nvSpPr>
          <p:spPr bwMode="auto">
            <a:xfrm flipH="1">
              <a:off x="1044870" y="3080494"/>
              <a:ext cx="2263456" cy="2179227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7178" name="Line 6"/>
            <p:cNvSpPr>
              <a:spLocks noChangeShapeType="1"/>
            </p:cNvSpPr>
            <p:nvPr/>
          </p:nvSpPr>
          <p:spPr bwMode="auto">
            <a:xfrm flipH="1" flipV="1">
              <a:off x="1011664" y="3133689"/>
              <a:ext cx="0" cy="2062365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7179" name="Line 6"/>
            <p:cNvSpPr>
              <a:spLocks noChangeShapeType="1"/>
            </p:cNvSpPr>
            <p:nvPr/>
          </p:nvSpPr>
          <p:spPr bwMode="auto">
            <a:xfrm flipH="1">
              <a:off x="1077283" y="5271758"/>
              <a:ext cx="2231044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7180" name="任意多边形 13"/>
            <p:cNvSpPr>
              <a:spLocks/>
            </p:cNvSpPr>
            <p:nvPr/>
          </p:nvSpPr>
          <p:spPr bwMode="auto">
            <a:xfrm>
              <a:off x="3291119" y="3092531"/>
              <a:ext cx="400604" cy="2015916"/>
            </a:xfrm>
            <a:custGeom>
              <a:avLst/>
              <a:gdLst>
                <a:gd name="T0" fmla="*/ 435 w 679076"/>
                <a:gd name="T1" fmla="*/ 0 h 2586318"/>
                <a:gd name="T2" fmla="*/ 3455 w 679076"/>
                <a:gd name="T3" fmla="*/ 95726 h 2586318"/>
                <a:gd name="T4" fmla="*/ 503 w 679076"/>
                <a:gd name="T5" fmla="*/ 197018 h 2586318"/>
                <a:gd name="T6" fmla="*/ 435 w 679076"/>
                <a:gd name="T7" fmla="*/ 198131 h 25863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9076"/>
                <a:gd name="T13" fmla="*/ 0 h 2586318"/>
                <a:gd name="T14" fmla="*/ 679076 w 679076"/>
                <a:gd name="T15" fmla="*/ 2586318 h 25863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9076" h="2586318">
                  <a:moveTo>
                    <a:pt x="85165" y="0"/>
                  </a:moveTo>
                  <a:cubicBezTo>
                    <a:pt x="379879" y="379879"/>
                    <a:pt x="674594" y="759759"/>
                    <a:pt x="676835" y="1156447"/>
                  </a:cubicBezTo>
                  <a:cubicBezTo>
                    <a:pt x="679076" y="1553135"/>
                    <a:pt x="197224" y="2173942"/>
                    <a:pt x="98612" y="2380130"/>
                  </a:cubicBezTo>
                  <a:cubicBezTo>
                    <a:pt x="0" y="2586318"/>
                    <a:pt x="42582" y="2489947"/>
                    <a:pt x="85165" y="2393577"/>
                  </a:cubicBezTo>
                </a:path>
              </a:pathLst>
            </a:custGeom>
            <a:noFill/>
            <a:ln w="34925" cap="flat" cmpd="sng">
              <a:solidFill>
                <a:schemeClr val="tx1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7181" name="任意多边形 14"/>
            <p:cNvSpPr>
              <a:spLocks/>
            </p:cNvSpPr>
            <p:nvPr/>
          </p:nvSpPr>
          <p:spPr bwMode="auto">
            <a:xfrm rot="10800000">
              <a:off x="3029243" y="3255764"/>
              <a:ext cx="318781" cy="1951544"/>
            </a:xfrm>
            <a:custGeom>
              <a:avLst/>
              <a:gdLst>
                <a:gd name="T0" fmla="*/ 44 w 679076"/>
                <a:gd name="T1" fmla="*/ 0 h 2586318"/>
                <a:gd name="T2" fmla="*/ 352 w 679076"/>
                <a:gd name="T3" fmla="*/ 69197 h 2586318"/>
                <a:gd name="T4" fmla="*/ 51 w 679076"/>
                <a:gd name="T5" fmla="*/ 142418 h 2586318"/>
                <a:gd name="T6" fmla="*/ 44 w 679076"/>
                <a:gd name="T7" fmla="*/ 143222 h 25863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9076"/>
                <a:gd name="T13" fmla="*/ 0 h 2586318"/>
                <a:gd name="T14" fmla="*/ 679076 w 679076"/>
                <a:gd name="T15" fmla="*/ 2586318 h 25863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9076" h="2586318">
                  <a:moveTo>
                    <a:pt x="85165" y="0"/>
                  </a:moveTo>
                  <a:cubicBezTo>
                    <a:pt x="379879" y="379879"/>
                    <a:pt x="674594" y="759759"/>
                    <a:pt x="676835" y="1156447"/>
                  </a:cubicBezTo>
                  <a:cubicBezTo>
                    <a:pt x="679076" y="1553135"/>
                    <a:pt x="197224" y="2173942"/>
                    <a:pt x="98612" y="2380130"/>
                  </a:cubicBezTo>
                  <a:cubicBezTo>
                    <a:pt x="0" y="2586318"/>
                    <a:pt x="42582" y="2489947"/>
                    <a:pt x="85165" y="2393577"/>
                  </a:cubicBezTo>
                </a:path>
              </a:pathLst>
            </a:custGeom>
            <a:noFill/>
            <a:ln w="34925" cap="flat" cmpd="sng">
              <a:solidFill>
                <a:schemeClr val="tx1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47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</a:rPr>
              <a:t>邻接矩阵的运算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48426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9" grpId="0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3"/>
          <p:cNvSpPr>
            <a:spLocks noGrp="1" noChangeArrowheads="1"/>
          </p:cNvSpPr>
          <p:nvPr>
            <p:ph idx="1"/>
          </p:nvPr>
        </p:nvSpPr>
        <p:spPr>
          <a:xfrm>
            <a:off x="508450" y="1700808"/>
            <a:ext cx="8229600" cy="1871662"/>
          </a:xfrm>
        </p:spPr>
        <p:txBody>
          <a:bodyPr/>
          <a:lstStyle/>
          <a:p>
            <a:pPr algn="just">
              <a:lnSpc>
                <a:spcPct val="120000"/>
              </a:lnSpc>
            </a:pPr>
            <a:r>
              <a:rPr lang="zh-CN" altLang="en-US" sz="2800" dirty="0">
                <a:latin typeface="Times New Roman" charset="0"/>
                <a:cs typeface="Times New Roman" charset="0"/>
              </a:rPr>
              <a:t>逆图（转置矩阵）</a:t>
            </a:r>
            <a:endParaRPr lang="en-US" altLang="zh-CN" sz="2800" dirty="0">
              <a:latin typeface="Times New Roman" charset="0"/>
              <a:cs typeface="Times New Roman" charset="0"/>
            </a:endParaRPr>
          </a:p>
          <a:p>
            <a:pPr lvl="1" algn="just">
              <a:lnSpc>
                <a:spcPct val="120000"/>
              </a:lnSpc>
              <a:buFont typeface="Wingdings" charset="0"/>
              <a:buChar char="p"/>
            </a:pPr>
            <a:r>
              <a:rPr lang="zh-CN" altLang="en-US" sz="2400" dirty="0">
                <a:latin typeface="Times New Roman" charset="0"/>
                <a:cs typeface="Times New Roman" charset="0"/>
              </a:rPr>
              <a:t>设Ｇ的邻接矩阵为</a:t>
            </a:r>
            <a:r>
              <a:rPr lang="en-US" altLang="zh-CN" sz="2400" dirty="0">
                <a:latin typeface="Times New Roman" charset="0"/>
                <a:cs typeface="Times New Roman" charset="0"/>
              </a:rPr>
              <a:t>A</a:t>
            </a:r>
            <a:r>
              <a:rPr lang="zh-CN" altLang="en-US" sz="2400" dirty="0">
                <a:latin typeface="Times New Roman" charset="0"/>
                <a:cs typeface="Times New Roman" charset="0"/>
              </a:rPr>
              <a:t>，则</a:t>
            </a:r>
            <a:r>
              <a:rPr lang="en-US" altLang="zh-CN" sz="2400" dirty="0">
                <a:latin typeface="Times New Roman" charset="0"/>
                <a:cs typeface="Times New Roman" charset="0"/>
              </a:rPr>
              <a:t>G</a:t>
            </a:r>
            <a:r>
              <a:rPr lang="zh-CN" altLang="en-US" sz="2400" dirty="0">
                <a:latin typeface="Times New Roman" charset="0"/>
                <a:cs typeface="Times New Roman" charset="0"/>
              </a:rPr>
              <a:t>的逆图的邻接矩阵是</a:t>
            </a:r>
            <a:r>
              <a:rPr lang="en-US" altLang="zh-CN" sz="2400" dirty="0">
                <a:latin typeface="Times New Roman" charset="0"/>
                <a:cs typeface="Times New Roman" charset="0"/>
              </a:rPr>
              <a:t>A</a:t>
            </a:r>
            <a:r>
              <a:rPr lang="zh-CN" altLang="en-US" sz="2400" dirty="0">
                <a:latin typeface="Times New Roman" charset="0"/>
                <a:cs typeface="Times New Roman" charset="0"/>
              </a:rPr>
              <a:t>的转置矩阵，用</a:t>
            </a:r>
            <a:r>
              <a:rPr lang="en-US" altLang="zh-CN" sz="2400" dirty="0">
                <a:latin typeface="Times New Roman" charset="0"/>
                <a:cs typeface="Times New Roman" charset="0"/>
              </a:rPr>
              <a:t>A</a:t>
            </a:r>
            <a:r>
              <a:rPr lang="en-US" altLang="zh-CN" sz="2400" baseline="30000" dirty="0">
                <a:latin typeface="Times New Roman" charset="0"/>
                <a:cs typeface="Times New Roman" charset="0"/>
              </a:rPr>
              <a:t>T</a:t>
            </a:r>
            <a:r>
              <a:rPr lang="zh-CN" altLang="en-US" sz="2400" dirty="0">
                <a:latin typeface="Times New Roman" charset="0"/>
                <a:cs typeface="Times New Roman" charset="0"/>
              </a:rPr>
              <a:t>表示。</a:t>
            </a:r>
            <a:endParaRPr lang="zh-CN" altLang="en-US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8194" name="Object 3"/>
          <p:cNvGraphicFramePr>
            <a:graphicFrameLocks noChangeAspect="1"/>
          </p:cNvGraphicFramePr>
          <p:nvPr/>
        </p:nvGraphicFramePr>
        <p:xfrm>
          <a:off x="971550" y="3716338"/>
          <a:ext cx="2447925" cy="2274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9" name="公式" r:id="rId3" imgW="1104840" imgH="1054080" progId="Equation.3">
                  <p:embed/>
                </p:oleObj>
              </mc:Choice>
              <mc:Fallback>
                <p:oleObj name="公式" r:id="rId3" imgW="1104840" imgH="1054080" progId="Equation.3">
                  <p:embed/>
                  <p:pic>
                    <p:nvPicPr>
                      <p:cNvPr id="819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3716338"/>
                        <a:ext cx="2447925" cy="2274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" name="Object 4"/>
          <p:cNvGraphicFramePr>
            <a:graphicFrameLocks noChangeAspect="1"/>
          </p:cNvGraphicFramePr>
          <p:nvPr/>
        </p:nvGraphicFramePr>
        <p:xfrm>
          <a:off x="4067175" y="3689350"/>
          <a:ext cx="2705100" cy="240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0" name="Microsoft 公式 3.0" r:id="rId5" imgW="1028700" imgH="914400" progId="Equation.3">
                  <p:embed/>
                </p:oleObj>
              </mc:Choice>
              <mc:Fallback>
                <p:oleObj name="Microsoft 公式 3.0" r:id="rId5" imgW="1028700" imgH="914400" progId="Equation.3">
                  <p:embed/>
                  <p:pic>
                    <p:nvPicPr>
                      <p:cNvPr id="819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3689350"/>
                        <a:ext cx="2705100" cy="2405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48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</a:rPr>
              <a:t>邻接矩阵的运算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347100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3"/>
          <p:cNvGraphicFramePr>
            <a:graphicFrameLocks noChangeAspect="1"/>
          </p:cNvGraphicFramePr>
          <p:nvPr/>
        </p:nvGraphicFramePr>
        <p:xfrm>
          <a:off x="900113" y="1773238"/>
          <a:ext cx="6978650" cy="197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8" name="公式" r:id="rId4" imgW="3454200" imgH="1002960" progId="Equation.3">
                  <p:embed/>
                </p:oleObj>
              </mc:Choice>
              <mc:Fallback>
                <p:oleObj name="公式" r:id="rId4" imgW="3454200" imgH="1002960" progId="Equation.3">
                  <p:embed/>
                  <p:pic>
                    <p:nvPicPr>
                      <p:cNvPr id="921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1773238"/>
                        <a:ext cx="6978650" cy="197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19" name="Picture 18" descr="16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357563"/>
            <a:ext cx="457517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67" name="Rectangle 19"/>
          <p:cNvSpPr>
            <a:spLocks noChangeArrowheads="1"/>
          </p:cNvSpPr>
          <p:nvPr/>
        </p:nvSpPr>
        <p:spPr bwMode="auto">
          <a:xfrm>
            <a:off x="827088" y="5157788"/>
            <a:ext cx="7848600" cy="115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80000"/>
              <a:buFont typeface="Wingdings" charset="0"/>
              <a:buChar char="p"/>
            </a:pPr>
            <a:r>
              <a:rPr kumimoji="1" lang="en-US" altLang="zh-CN" sz="2400" dirty="0">
                <a:latin typeface="Times New Roman" charset="0"/>
                <a:ea typeface="黑体"/>
                <a:cs typeface="Times New Roman" charset="0"/>
              </a:rPr>
              <a:t> </a:t>
            </a:r>
            <a:r>
              <a:rPr kumimoji="1" lang="en-US" altLang="zh-CN" sz="2400" dirty="0" err="1">
                <a:latin typeface="Times New Roman" charset="0"/>
                <a:ea typeface="黑体"/>
                <a:cs typeface="Times New Roman" charset="0"/>
              </a:rPr>
              <a:t>b</a:t>
            </a:r>
            <a:r>
              <a:rPr kumimoji="1" lang="en-US" altLang="zh-CN" sz="2400" baseline="-25000" dirty="0" err="1">
                <a:latin typeface="Times New Roman" charset="0"/>
                <a:ea typeface="黑体"/>
                <a:cs typeface="Times New Roman" charset="0"/>
              </a:rPr>
              <a:t>ij</a:t>
            </a:r>
            <a:r>
              <a:rPr kumimoji="1" lang="zh-CN" altLang="en-US" sz="2400" dirty="0">
                <a:latin typeface="Times New Roman" charset="0"/>
                <a:ea typeface="黑体"/>
                <a:cs typeface="Times New Roman" charset="0"/>
              </a:rPr>
              <a:t>表示结点</a:t>
            </a:r>
            <a:r>
              <a:rPr kumimoji="1" lang="en-US" altLang="zh-CN" sz="2400" dirty="0" err="1">
                <a:latin typeface="Times New Roman" charset="0"/>
                <a:ea typeface="黑体"/>
                <a:cs typeface="Times New Roman" charset="0"/>
              </a:rPr>
              <a:t>i</a:t>
            </a:r>
            <a:r>
              <a:rPr kumimoji="1" lang="zh-CN" altLang="en-US" sz="2400" dirty="0">
                <a:latin typeface="Times New Roman" charset="0"/>
                <a:ea typeface="黑体"/>
                <a:cs typeface="Times New Roman" charset="0"/>
              </a:rPr>
              <a:t>和结点</a:t>
            </a:r>
            <a:r>
              <a:rPr kumimoji="1" lang="en-US" altLang="zh-CN" sz="2400" dirty="0">
                <a:latin typeface="Times New Roman" charset="0"/>
                <a:ea typeface="黑体"/>
                <a:cs typeface="Times New Roman" charset="0"/>
              </a:rPr>
              <a:t>j</a:t>
            </a:r>
            <a:r>
              <a:rPr kumimoji="1" lang="zh-CN" altLang="en-US" sz="2400" dirty="0">
                <a:latin typeface="Times New Roman" charset="0"/>
                <a:ea typeface="黑体"/>
                <a:cs typeface="Times New Roman" charset="0"/>
              </a:rPr>
              <a:t>均有边指向的那些结点的个数；</a:t>
            </a:r>
          </a:p>
          <a:p>
            <a:pPr algn="just"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80000"/>
              <a:buFont typeface="Wingdings" charset="0"/>
              <a:buChar char="p"/>
            </a:pPr>
            <a:r>
              <a:rPr kumimoji="1" lang="zh-CN" altLang="en-US" sz="2400" dirty="0">
                <a:latin typeface="Times New Roman" charset="0"/>
                <a:ea typeface="黑体"/>
                <a:cs typeface="Times New Roman" charset="0"/>
              </a:rPr>
              <a:t> 若</a:t>
            </a:r>
            <a:r>
              <a:rPr kumimoji="1" lang="en-US" altLang="zh-CN" sz="2400" dirty="0" err="1">
                <a:latin typeface="Times New Roman" charset="0"/>
                <a:ea typeface="黑体"/>
                <a:cs typeface="Times New Roman" charset="0"/>
              </a:rPr>
              <a:t>i</a:t>
            </a:r>
            <a:r>
              <a:rPr kumimoji="1" lang="zh-CN" altLang="en-US" sz="2400" dirty="0">
                <a:latin typeface="Times New Roman" charset="0"/>
                <a:ea typeface="黑体"/>
                <a:cs typeface="Times New Roman" charset="0"/>
              </a:rPr>
              <a:t>＝</a:t>
            </a:r>
            <a:r>
              <a:rPr kumimoji="1" lang="en-US" altLang="zh-CN" sz="2400" dirty="0">
                <a:latin typeface="Times New Roman" charset="0"/>
                <a:ea typeface="黑体"/>
                <a:cs typeface="Times New Roman" charset="0"/>
              </a:rPr>
              <a:t>j</a:t>
            </a:r>
            <a:r>
              <a:rPr kumimoji="1" lang="zh-CN" altLang="en-US" sz="2400" dirty="0">
                <a:latin typeface="Times New Roman" charset="0"/>
                <a:ea typeface="黑体"/>
                <a:cs typeface="Times New Roman" charset="0"/>
              </a:rPr>
              <a:t>，则</a:t>
            </a:r>
            <a:r>
              <a:rPr kumimoji="1" lang="en-US" altLang="zh-CN" sz="2400" dirty="0" err="1">
                <a:latin typeface="Times New Roman" charset="0"/>
                <a:ea typeface="黑体"/>
                <a:cs typeface="Times New Roman" charset="0"/>
              </a:rPr>
              <a:t>b</a:t>
            </a:r>
            <a:r>
              <a:rPr kumimoji="1" lang="en-US" altLang="zh-CN" sz="2400" baseline="-25000" dirty="0" err="1">
                <a:latin typeface="Times New Roman" charset="0"/>
                <a:ea typeface="黑体"/>
                <a:cs typeface="Times New Roman" charset="0"/>
              </a:rPr>
              <a:t>ii</a:t>
            </a:r>
            <a:r>
              <a:rPr kumimoji="1" lang="zh-CN" altLang="en-US" sz="2400" dirty="0">
                <a:latin typeface="Times New Roman" charset="0"/>
                <a:ea typeface="黑体"/>
                <a:cs typeface="Times New Roman" charset="0"/>
              </a:rPr>
              <a:t>表示结点</a:t>
            </a:r>
            <a:r>
              <a:rPr kumimoji="1" lang="en-US" altLang="zh-CN" sz="2400" dirty="0" err="1">
                <a:latin typeface="Times New Roman" charset="0"/>
                <a:ea typeface="黑体"/>
                <a:cs typeface="Times New Roman" charset="0"/>
              </a:rPr>
              <a:t>i</a:t>
            </a:r>
            <a:r>
              <a:rPr kumimoji="1" lang="zh-CN" altLang="en-US" sz="2400" dirty="0">
                <a:latin typeface="Times New Roman" charset="0"/>
                <a:ea typeface="黑体"/>
                <a:cs typeface="Times New Roman" charset="0"/>
              </a:rPr>
              <a:t>的出度。</a:t>
            </a:r>
            <a:endParaRPr kumimoji="1" lang="en-US" altLang="zh-CN" sz="2400" dirty="0">
              <a:latin typeface="Times New Roman" charset="0"/>
              <a:ea typeface="黑体"/>
              <a:cs typeface="Times New Roman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49</a:t>
            </a:fld>
            <a:endParaRPr lang="en-US" altLang="zh-CN"/>
          </a:p>
        </p:txBody>
      </p:sp>
      <p:sp>
        <p:nvSpPr>
          <p:cNvPr id="7" name="标题 2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>
                <a:latin typeface="Arial" charset="0"/>
              </a:rPr>
              <a:t>邻接矩阵的运算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892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67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>
                <a:cs typeface="黑体" panose="02010609060101010101" pitchFamily="49" charset="-122"/>
              </a:rPr>
              <a:t>图的定义（续）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484313"/>
            <a:ext cx="8507412" cy="496887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图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G = (V, E, 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)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是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简单图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，如果</a:t>
            </a:r>
            <a:endParaRPr lang="en-US" altLang="zh-CN" sz="2800" b="1" dirty="0">
              <a:latin typeface="Times New Roman" panose="02020603050405020304" pitchFamily="18" charset="0"/>
              <a:cs typeface="黑体" panose="02010609060101010101" pitchFamily="49" charset="-122"/>
            </a:endParaRPr>
          </a:p>
          <a:p>
            <a:pPr lvl="1" algn="just" eaLnBrk="1" hangingPunct="1"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每条边有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个端点，即： 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e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 E. 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|(e)| = 2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，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并且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cs typeface="黑体" panose="02010609060101010101" pitchFamily="49" charset="-122"/>
              <a:sym typeface="Symbol" panose="05050102010706020507" pitchFamily="18" charset="2"/>
            </a:endParaRPr>
          </a:p>
          <a:p>
            <a:pPr lvl="1" algn="just" eaLnBrk="1" hangingPunct="1"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不同边有不同端点集，即：如果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e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1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 e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2 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，则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(e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1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)  (e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2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) </a:t>
            </a: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图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G = (V, E, 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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)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是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伪图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，如果</a:t>
            </a:r>
            <a:endParaRPr lang="en-US" altLang="zh-CN" sz="2800" b="1" dirty="0">
              <a:latin typeface="Times New Roman" panose="02020603050405020304" pitchFamily="18" charset="0"/>
              <a:cs typeface="黑体" panose="02010609060101010101" pitchFamily="49" charset="-122"/>
            </a:endParaRPr>
          </a:p>
          <a:p>
            <a:pPr lvl="1" algn="just" eaLnBrk="1" hangingPunct="1"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存在一条只有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1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个端点的边，即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:</a:t>
            </a:r>
            <a:r>
              <a:rPr lang="zh-CN" altLang="en-US" sz="2400" b="1" dirty="0">
                <a:latin typeface="Sylfaen" panose="010A0502050306030303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 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e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0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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E.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|(e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0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)| = 1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，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或者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cs typeface="黑体" panose="02010609060101010101" pitchFamily="49" charset="-122"/>
              <a:sym typeface="Symbol" panose="05050102010706020507" pitchFamily="18" charset="2"/>
            </a:endParaRPr>
          </a:p>
          <a:p>
            <a:pPr lvl="1" algn="just" eaLnBrk="1" hangingPunct="1"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有两条边具有相同的端点集，即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:</a:t>
            </a:r>
            <a:r>
              <a:rPr lang="zh-CN" altLang="en-US" sz="2400" b="1" dirty="0">
                <a:latin typeface="Sylfaen" panose="010A0502050306030303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 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e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1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 e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2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.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(e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1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)=(e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2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) </a:t>
            </a:r>
          </a:p>
          <a:p>
            <a:pPr algn="just" eaLnBrk="1" hangingPunct="1">
              <a:lnSpc>
                <a:spcPct val="150000"/>
              </a:lnSpc>
            </a:pPr>
            <a:endParaRPr lang="zh-CN" altLang="en-US" sz="2800" b="1" dirty="0">
              <a:latin typeface="Times New Roman" panose="02020603050405020304" pitchFamily="18" charset="0"/>
              <a:cs typeface="黑体" panose="02010609060101010101" pitchFamily="49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3458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6" descr="1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3429000"/>
            <a:ext cx="4586287" cy="178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42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1241425" y="1844675"/>
          <a:ext cx="6443663" cy="187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2" name="公式" r:id="rId4" imgW="3454200" imgH="1002960" progId="Equation.3">
                  <p:embed/>
                </p:oleObj>
              </mc:Choice>
              <mc:Fallback>
                <p:oleObj name="公式" r:id="rId4" imgW="3454200" imgH="1002960" progId="Equation.3">
                  <p:embed/>
                  <p:pic>
                    <p:nvPicPr>
                      <p:cNvPr id="1024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1425" y="1844675"/>
                        <a:ext cx="6443663" cy="1871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9"/>
          <p:cNvSpPr>
            <a:spLocks noChangeArrowheads="1"/>
          </p:cNvSpPr>
          <p:nvPr/>
        </p:nvSpPr>
        <p:spPr bwMode="auto">
          <a:xfrm>
            <a:off x="684213" y="5157788"/>
            <a:ext cx="7848600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80000"/>
              <a:buFont typeface="Wingdings" charset="0"/>
              <a:buChar char="p"/>
            </a:pPr>
            <a:r>
              <a:rPr kumimoji="1" lang="en-US" altLang="zh-CN" sz="2400" dirty="0">
                <a:latin typeface="Times New Roman" charset="0"/>
                <a:ea typeface="黑体"/>
                <a:cs typeface="Times New Roman" charset="0"/>
              </a:rPr>
              <a:t> </a:t>
            </a:r>
            <a:r>
              <a:rPr kumimoji="1" lang="en-US" altLang="zh-CN" sz="2400" dirty="0" err="1">
                <a:latin typeface="Times New Roman" charset="0"/>
                <a:ea typeface="黑体"/>
                <a:cs typeface="Times New Roman" charset="0"/>
              </a:rPr>
              <a:t>C</a:t>
            </a:r>
            <a:r>
              <a:rPr kumimoji="1" lang="en-US" altLang="zh-CN" sz="2400" baseline="-25000" dirty="0" err="1">
                <a:latin typeface="Times New Roman" charset="0"/>
                <a:ea typeface="黑体"/>
                <a:cs typeface="Times New Roman" charset="0"/>
              </a:rPr>
              <a:t>ij</a:t>
            </a:r>
            <a:r>
              <a:rPr kumimoji="1" lang="zh-CN" altLang="en-US" sz="2400" dirty="0">
                <a:latin typeface="Times New Roman" charset="0"/>
                <a:ea typeface="黑体"/>
                <a:cs typeface="Times New Roman" charset="0"/>
              </a:rPr>
              <a:t>表示同时有边指向结点</a:t>
            </a:r>
            <a:r>
              <a:rPr kumimoji="1" lang="en-US" altLang="zh-CN" sz="2400" dirty="0" err="1">
                <a:latin typeface="Times New Roman" charset="0"/>
                <a:ea typeface="黑体"/>
                <a:cs typeface="Times New Roman" charset="0"/>
              </a:rPr>
              <a:t>i</a:t>
            </a:r>
            <a:r>
              <a:rPr kumimoji="1" lang="zh-CN" altLang="en-US" sz="2400" dirty="0">
                <a:latin typeface="Times New Roman" charset="0"/>
                <a:ea typeface="黑体"/>
                <a:cs typeface="Times New Roman" charset="0"/>
              </a:rPr>
              <a:t>和结点</a:t>
            </a:r>
            <a:r>
              <a:rPr kumimoji="1" lang="en-US" altLang="zh-CN" sz="2400" dirty="0">
                <a:latin typeface="Times New Roman" charset="0"/>
                <a:ea typeface="黑体"/>
                <a:cs typeface="Times New Roman" charset="0"/>
              </a:rPr>
              <a:t>j</a:t>
            </a:r>
            <a:r>
              <a:rPr kumimoji="1" lang="zh-CN" altLang="en-US" sz="2400" dirty="0">
                <a:latin typeface="Times New Roman" charset="0"/>
                <a:ea typeface="黑体"/>
                <a:cs typeface="Times New Roman" charset="0"/>
              </a:rPr>
              <a:t>的那些结点的个数；</a:t>
            </a:r>
          </a:p>
          <a:p>
            <a:pPr algn="just"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80000"/>
              <a:buFont typeface="Wingdings" charset="0"/>
              <a:buChar char="p"/>
            </a:pPr>
            <a:r>
              <a:rPr kumimoji="1" lang="zh-CN" altLang="en-US" sz="2400" dirty="0">
                <a:latin typeface="Times New Roman" charset="0"/>
                <a:ea typeface="黑体"/>
                <a:cs typeface="Times New Roman" charset="0"/>
              </a:rPr>
              <a:t> 若</a:t>
            </a:r>
            <a:r>
              <a:rPr kumimoji="1" lang="en-US" altLang="zh-CN" sz="2400" dirty="0" err="1">
                <a:latin typeface="Times New Roman" charset="0"/>
                <a:ea typeface="黑体"/>
                <a:cs typeface="Times New Roman" charset="0"/>
              </a:rPr>
              <a:t>i</a:t>
            </a:r>
            <a:r>
              <a:rPr kumimoji="1" lang="zh-CN" altLang="en-US" sz="2400" dirty="0">
                <a:latin typeface="Times New Roman" charset="0"/>
                <a:ea typeface="黑体"/>
                <a:cs typeface="Times New Roman" charset="0"/>
              </a:rPr>
              <a:t>＝</a:t>
            </a:r>
            <a:r>
              <a:rPr kumimoji="1" lang="en-US" altLang="zh-CN" sz="2400" dirty="0">
                <a:latin typeface="Times New Roman" charset="0"/>
                <a:ea typeface="黑体"/>
                <a:cs typeface="Times New Roman" charset="0"/>
              </a:rPr>
              <a:t>j</a:t>
            </a:r>
            <a:r>
              <a:rPr kumimoji="1" lang="zh-CN" altLang="en-US" sz="2400" dirty="0">
                <a:latin typeface="Times New Roman" charset="0"/>
                <a:ea typeface="黑体"/>
                <a:cs typeface="Times New Roman" charset="0"/>
              </a:rPr>
              <a:t>，则</a:t>
            </a:r>
            <a:r>
              <a:rPr kumimoji="1" lang="en-US" altLang="zh-CN" sz="2400" dirty="0" err="1">
                <a:latin typeface="Times New Roman" charset="0"/>
                <a:ea typeface="黑体"/>
                <a:cs typeface="Times New Roman" charset="0"/>
              </a:rPr>
              <a:t>C</a:t>
            </a:r>
            <a:r>
              <a:rPr kumimoji="1" lang="en-US" altLang="zh-CN" sz="2400" baseline="-25000" dirty="0" err="1">
                <a:latin typeface="Times New Roman" charset="0"/>
                <a:ea typeface="黑体"/>
                <a:cs typeface="Times New Roman" charset="0"/>
              </a:rPr>
              <a:t>ii</a:t>
            </a:r>
            <a:r>
              <a:rPr kumimoji="1" lang="zh-CN" altLang="en-US" sz="2400" dirty="0">
                <a:latin typeface="Times New Roman" charset="0"/>
                <a:ea typeface="黑体"/>
                <a:cs typeface="Times New Roman" charset="0"/>
              </a:rPr>
              <a:t>表示结点</a:t>
            </a:r>
            <a:r>
              <a:rPr kumimoji="1" lang="en-US" altLang="zh-CN" sz="2400" dirty="0" err="1">
                <a:latin typeface="Times New Roman" charset="0"/>
                <a:ea typeface="黑体"/>
                <a:cs typeface="Times New Roman" charset="0"/>
              </a:rPr>
              <a:t>i</a:t>
            </a:r>
            <a:r>
              <a:rPr kumimoji="1" lang="zh-CN" altLang="en-US" sz="2400" dirty="0">
                <a:latin typeface="Times New Roman" charset="0"/>
                <a:ea typeface="黑体"/>
                <a:cs typeface="Times New Roman" charset="0"/>
              </a:rPr>
              <a:t>的入度。</a:t>
            </a:r>
            <a:endParaRPr kumimoji="1" lang="en-US" altLang="zh-CN" sz="2400" dirty="0">
              <a:latin typeface="Times New Roman" charset="0"/>
              <a:ea typeface="黑体"/>
              <a:cs typeface="Times New Roman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50</a:t>
            </a:fld>
            <a:endParaRPr lang="en-US" altLang="zh-CN"/>
          </a:p>
        </p:txBody>
      </p:sp>
      <p:sp>
        <p:nvSpPr>
          <p:cNvPr id="7" name="标题 2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>
                <a:latin typeface="Arial" charset="0"/>
              </a:rPr>
              <a:t>邻接矩阵的运算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04615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098550" y="4076700"/>
          <a:ext cx="2954338" cy="212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6" name="Microsoft 公式 3.0" r:id="rId3" imgW="1270000" imgH="914400" progId="Equation.3">
                  <p:embed/>
                </p:oleObj>
              </mc:Choice>
              <mc:Fallback>
                <p:oleObj name="Microsoft 公式 3.0" r:id="rId3" imgW="1270000" imgH="914400" progId="Equation.3">
                  <p:embed/>
                  <p:pic>
                    <p:nvPicPr>
                      <p:cNvPr id="1126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8550" y="4076700"/>
                        <a:ext cx="2954338" cy="212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7" name="Object 3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699000" y="4149725"/>
          <a:ext cx="2878138" cy="2071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7" name="Microsoft 公式 3.0" r:id="rId5" imgW="1270000" imgH="914400" progId="Equation.3">
                  <p:embed/>
                </p:oleObj>
              </mc:Choice>
              <mc:Fallback>
                <p:oleObj name="Microsoft 公式 3.0" r:id="rId5" imgW="1270000" imgH="914400" progId="Equation.3">
                  <p:embed/>
                  <p:pic>
                    <p:nvPicPr>
                      <p:cNvPr id="1126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9000" y="4149725"/>
                        <a:ext cx="2878138" cy="2071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269" name="组合 7"/>
          <p:cNvGrpSpPr>
            <a:grpSpLocks/>
          </p:cNvGrpSpPr>
          <p:nvPr/>
        </p:nvGrpSpPr>
        <p:grpSpPr bwMode="auto">
          <a:xfrm>
            <a:off x="2268538" y="1484313"/>
            <a:ext cx="4349750" cy="2428438"/>
            <a:chOff x="827585" y="1635425"/>
            <a:chExt cx="6922232" cy="3507813"/>
          </a:xfrm>
        </p:grpSpPr>
        <p:graphicFrame>
          <p:nvGraphicFramePr>
            <p:cNvPr id="11268" name="Object 2"/>
            <p:cNvGraphicFramePr>
              <a:graphicFrameLocks noChangeAspect="1"/>
            </p:cNvGraphicFramePr>
            <p:nvPr/>
          </p:nvGraphicFramePr>
          <p:xfrm>
            <a:off x="4365340" y="2133129"/>
            <a:ext cx="3384477" cy="25991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28" name="公式" r:id="rId7" imgW="1371600" imgH="1054080" progId="Equation.3">
                    <p:embed/>
                  </p:oleObj>
                </mc:Choice>
                <mc:Fallback>
                  <p:oleObj name="公式" r:id="rId7" imgW="1371600" imgH="1054080" progId="Equation.3">
                    <p:embed/>
                    <p:pic>
                      <p:nvPicPr>
                        <p:cNvPr id="11268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65340" y="2133129"/>
                          <a:ext cx="3384477" cy="259917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1274" name="组合 28"/>
            <p:cNvGrpSpPr>
              <a:grpSpLocks/>
            </p:cNvGrpSpPr>
            <p:nvPr/>
          </p:nvGrpSpPr>
          <p:grpSpPr bwMode="auto">
            <a:xfrm>
              <a:off x="827585" y="1635425"/>
              <a:ext cx="3172274" cy="3507813"/>
              <a:chOff x="827584" y="2274934"/>
              <a:chExt cx="3172276" cy="3673800"/>
            </a:xfrm>
          </p:grpSpPr>
          <p:grpSp>
            <p:nvGrpSpPr>
              <p:cNvPr id="11275" name="组合 26"/>
              <p:cNvGrpSpPr>
                <a:grpSpLocks/>
              </p:cNvGrpSpPr>
              <p:nvPr/>
            </p:nvGrpSpPr>
            <p:grpSpPr bwMode="auto">
              <a:xfrm>
                <a:off x="827584" y="2274934"/>
                <a:ext cx="3172276" cy="3673800"/>
                <a:chOff x="841605" y="1880883"/>
                <a:chExt cx="3481148" cy="4104692"/>
              </a:xfrm>
            </p:grpSpPr>
            <p:sp>
              <p:nvSpPr>
                <p:cNvPr id="11282" name="Line 6"/>
                <p:cNvSpPr>
                  <a:spLocks noChangeShapeType="1"/>
                </p:cNvSpPr>
                <p:nvPr/>
              </p:nvSpPr>
              <p:spPr bwMode="auto">
                <a:xfrm>
                  <a:off x="1115616" y="2780927"/>
                  <a:ext cx="2376264" cy="1"/>
                </a:xfrm>
                <a:prstGeom prst="line">
                  <a:avLst/>
                </a:prstGeom>
                <a:noFill/>
                <a:ln w="349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 dirty="0">
                    <a:ea typeface="黑体"/>
                    <a:cs typeface="黑体"/>
                  </a:endParaRPr>
                </a:p>
              </p:txBody>
            </p:sp>
            <p:sp>
              <p:nvSpPr>
                <p:cNvPr id="11283" name="Oval 7"/>
                <p:cNvSpPr>
                  <a:spLocks noChangeArrowheads="1"/>
                </p:cNvSpPr>
                <p:nvPr/>
              </p:nvSpPr>
              <p:spPr bwMode="auto">
                <a:xfrm>
                  <a:off x="977687" y="2696796"/>
                  <a:ext cx="147060" cy="13228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dirty="0">
                    <a:ea typeface="黑体"/>
                    <a:cs typeface="黑体"/>
                  </a:endParaRPr>
                </a:p>
              </p:txBody>
            </p:sp>
            <p:sp>
              <p:nvSpPr>
                <p:cNvPr id="11284" name="Oval 8"/>
                <p:cNvSpPr>
                  <a:spLocks noChangeArrowheads="1"/>
                </p:cNvSpPr>
                <p:nvPr/>
              </p:nvSpPr>
              <p:spPr bwMode="auto">
                <a:xfrm>
                  <a:off x="977687" y="5144055"/>
                  <a:ext cx="147060" cy="13228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dirty="0">
                    <a:ea typeface="黑体"/>
                    <a:cs typeface="黑体"/>
                  </a:endParaRPr>
                </a:p>
              </p:txBody>
            </p:sp>
            <p:sp>
              <p:nvSpPr>
                <p:cNvPr id="11285" name="Oval 9"/>
                <p:cNvSpPr>
                  <a:spLocks noChangeArrowheads="1"/>
                </p:cNvSpPr>
                <p:nvPr/>
              </p:nvSpPr>
              <p:spPr bwMode="auto">
                <a:xfrm>
                  <a:off x="3477702" y="2696796"/>
                  <a:ext cx="147060" cy="13228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dirty="0">
                    <a:ea typeface="黑体"/>
                    <a:cs typeface="黑体"/>
                  </a:endParaRPr>
                </a:p>
              </p:txBody>
            </p:sp>
            <p:sp>
              <p:nvSpPr>
                <p:cNvPr id="11286" name="Oval 10"/>
                <p:cNvSpPr>
                  <a:spLocks noChangeArrowheads="1"/>
                </p:cNvSpPr>
                <p:nvPr/>
              </p:nvSpPr>
              <p:spPr bwMode="auto">
                <a:xfrm>
                  <a:off x="3477702" y="5144055"/>
                  <a:ext cx="147060" cy="13228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dirty="0">
                    <a:ea typeface="黑体"/>
                    <a:cs typeface="黑体"/>
                  </a:endParaRPr>
                </a:p>
              </p:txBody>
            </p:sp>
            <p:sp>
              <p:nvSpPr>
                <p:cNvPr id="11287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967325" y="1880883"/>
                  <a:ext cx="1052467" cy="8847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9pPr>
                </a:lstStyle>
                <a:p>
                  <a:pPr eaLnBrk="1" hangingPunct="1"/>
                  <a:r>
                    <a:rPr kumimoji="1" lang="en-US" altLang="zh-CN" sz="2800" b="1" dirty="0">
                      <a:latin typeface="Times New Roman" charset="0"/>
                      <a:ea typeface="黑体"/>
                      <a:cs typeface="黑体"/>
                    </a:rPr>
                    <a:t>v</a:t>
                  </a:r>
                  <a:r>
                    <a:rPr kumimoji="1" lang="en-US" altLang="zh-CN" sz="2800" b="1" baseline="-25000" dirty="0">
                      <a:latin typeface="Times New Roman" charset="0"/>
                      <a:ea typeface="黑体"/>
                      <a:cs typeface="黑体"/>
                    </a:rPr>
                    <a:t>1</a:t>
                  </a:r>
                </a:p>
              </p:txBody>
            </p:sp>
            <p:sp>
              <p:nvSpPr>
                <p:cNvPr id="11288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3230292" y="1880883"/>
                  <a:ext cx="1005763" cy="8847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9pPr>
                </a:lstStyle>
                <a:p>
                  <a:pPr eaLnBrk="1" hangingPunct="1"/>
                  <a:r>
                    <a:rPr kumimoji="1" lang="en-US" altLang="zh-CN" sz="2800" b="1" dirty="0">
                      <a:latin typeface="Times New Roman" charset="0"/>
                      <a:ea typeface="黑体"/>
                      <a:cs typeface="黑体"/>
                    </a:rPr>
                    <a:t>v</a:t>
                  </a:r>
                  <a:r>
                    <a:rPr kumimoji="1" lang="en-US" altLang="zh-CN" sz="2800" b="1" baseline="-25000" dirty="0">
                      <a:latin typeface="Times New Roman" charset="0"/>
                      <a:ea typeface="黑体"/>
                      <a:cs typeface="黑体"/>
                    </a:rPr>
                    <a:t>2</a:t>
                  </a:r>
                </a:p>
              </p:txBody>
            </p:sp>
            <p:sp>
              <p:nvSpPr>
                <p:cNvPr id="11289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477702" y="5077913"/>
                  <a:ext cx="845051" cy="8843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9pPr>
                </a:lstStyle>
                <a:p>
                  <a:pPr eaLnBrk="1" hangingPunct="1"/>
                  <a:r>
                    <a:rPr kumimoji="1" lang="en-US" altLang="zh-CN" sz="2800" b="1" dirty="0">
                      <a:latin typeface="Times New Roman" charset="0"/>
                      <a:ea typeface="黑体"/>
                      <a:cs typeface="黑体"/>
                    </a:rPr>
                    <a:t>v</a:t>
                  </a:r>
                  <a:r>
                    <a:rPr kumimoji="1" lang="en-US" altLang="zh-CN" sz="2800" b="1" baseline="-25000" dirty="0">
                      <a:latin typeface="Times New Roman" charset="0"/>
                      <a:ea typeface="黑体"/>
                      <a:cs typeface="黑体"/>
                    </a:rPr>
                    <a:t>3</a:t>
                  </a:r>
                </a:p>
              </p:txBody>
            </p:sp>
            <p:sp>
              <p:nvSpPr>
                <p:cNvPr id="11290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841605" y="5101197"/>
                  <a:ext cx="845051" cy="8843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9pPr>
                </a:lstStyle>
                <a:p>
                  <a:pPr eaLnBrk="1" hangingPunct="1"/>
                  <a:r>
                    <a:rPr kumimoji="1" lang="en-US" altLang="zh-CN" sz="2800" b="1" dirty="0">
                      <a:latin typeface="Times New Roman" charset="0"/>
                      <a:ea typeface="黑体"/>
                      <a:cs typeface="黑体"/>
                    </a:rPr>
                    <a:t>v</a:t>
                  </a:r>
                  <a:r>
                    <a:rPr kumimoji="1" lang="en-US" altLang="zh-CN" sz="2800" b="1" baseline="-25000" dirty="0">
                      <a:latin typeface="Times New Roman" charset="0"/>
                      <a:ea typeface="黑体"/>
                      <a:cs typeface="黑体"/>
                    </a:rPr>
                    <a:t>4</a:t>
                  </a:r>
                </a:p>
              </p:txBody>
            </p:sp>
          </p:grpSp>
          <p:sp>
            <p:nvSpPr>
              <p:cNvPr id="11276" name="Line 6"/>
              <p:cNvSpPr>
                <a:spLocks noChangeShapeType="1"/>
              </p:cNvSpPr>
              <p:nvPr/>
            </p:nvSpPr>
            <p:spPr bwMode="auto">
              <a:xfrm>
                <a:off x="1011664" y="3080495"/>
                <a:ext cx="2231044" cy="2126814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11277" name="Line 6"/>
              <p:cNvSpPr>
                <a:spLocks noChangeShapeType="1"/>
              </p:cNvSpPr>
              <p:nvPr/>
            </p:nvSpPr>
            <p:spPr bwMode="auto">
              <a:xfrm flipH="1">
                <a:off x="1044870" y="3080494"/>
                <a:ext cx="2263456" cy="2179227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11278" name="Line 6"/>
              <p:cNvSpPr>
                <a:spLocks noChangeShapeType="1"/>
              </p:cNvSpPr>
              <p:nvPr/>
            </p:nvSpPr>
            <p:spPr bwMode="auto">
              <a:xfrm flipH="1" flipV="1">
                <a:off x="1011664" y="3133689"/>
                <a:ext cx="0" cy="2062365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11279" name="Line 6"/>
              <p:cNvSpPr>
                <a:spLocks noChangeShapeType="1"/>
              </p:cNvSpPr>
              <p:nvPr/>
            </p:nvSpPr>
            <p:spPr bwMode="auto">
              <a:xfrm flipH="1">
                <a:off x="1077283" y="5271758"/>
                <a:ext cx="2231044" cy="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11280" name="任意多边形 15"/>
              <p:cNvSpPr>
                <a:spLocks/>
              </p:cNvSpPr>
              <p:nvPr/>
            </p:nvSpPr>
            <p:spPr bwMode="auto">
              <a:xfrm>
                <a:off x="3291119" y="3092531"/>
                <a:ext cx="400604" cy="2015916"/>
              </a:xfrm>
              <a:custGeom>
                <a:avLst/>
                <a:gdLst>
                  <a:gd name="T0" fmla="*/ 435 w 679076"/>
                  <a:gd name="T1" fmla="*/ 0 h 2586318"/>
                  <a:gd name="T2" fmla="*/ 3455 w 679076"/>
                  <a:gd name="T3" fmla="*/ 95726 h 2586318"/>
                  <a:gd name="T4" fmla="*/ 503 w 679076"/>
                  <a:gd name="T5" fmla="*/ 197018 h 2586318"/>
                  <a:gd name="T6" fmla="*/ 435 w 679076"/>
                  <a:gd name="T7" fmla="*/ 198131 h 25863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9076"/>
                  <a:gd name="T13" fmla="*/ 0 h 2586318"/>
                  <a:gd name="T14" fmla="*/ 679076 w 679076"/>
                  <a:gd name="T15" fmla="*/ 2586318 h 25863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9076" h="2586318">
                    <a:moveTo>
                      <a:pt x="85165" y="0"/>
                    </a:moveTo>
                    <a:cubicBezTo>
                      <a:pt x="379879" y="379879"/>
                      <a:pt x="674594" y="759759"/>
                      <a:pt x="676835" y="1156447"/>
                    </a:cubicBezTo>
                    <a:cubicBezTo>
                      <a:pt x="679076" y="1553135"/>
                      <a:pt x="197224" y="2173942"/>
                      <a:pt x="98612" y="2380130"/>
                    </a:cubicBezTo>
                    <a:cubicBezTo>
                      <a:pt x="0" y="2586318"/>
                      <a:pt x="42582" y="2489947"/>
                      <a:pt x="85165" y="2393577"/>
                    </a:cubicBezTo>
                  </a:path>
                </a:pathLst>
              </a:custGeom>
              <a:noFill/>
              <a:ln w="34925" cap="flat" cmpd="sng">
                <a:solidFill>
                  <a:schemeClr val="tx1"/>
                </a:solidFill>
                <a:prstDash val="solid"/>
                <a:miter lim="800000"/>
                <a:headEnd type="triangl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11281" name="任意多边形 16"/>
              <p:cNvSpPr>
                <a:spLocks/>
              </p:cNvSpPr>
              <p:nvPr/>
            </p:nvSpPr>
            <p:spPr bwMode="auto">
              <a:xfrm rot="10800000">
                <a:off x="3029243" y="3255764"/>
                <a:ext cx="318781" cy="1951544"/>
              </a:xfrm>
              <a:custGeom>
                <a:avLst/>
                <a:gdLst>
                  <a:gd name="T0" fmla="*/ 44 w 679076"/>
                  <a:gd name="T1" fmla="*/ 0 h 2586318"/>
                  <a:gd name="T2" fmla="*/ 352 w 679076"/>
                  <a:gd name="T3" fmla="*/ 69197 h 2586318"/>
                  <a:gd name="T4" fmla="*/ 51 w 679076"/>
                  <a:gd name="T5" fmla="*/ 142418 h 2586318"/>
                  <a:gd name="T6" fmla="*/ 44 w 679076"/>
                  <a:gd name="T7" fmla="*/ 143222 h 25863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9076"/>
                  <a:gd name="T13" fmla="*/ 0 h 2586318"/>
                  <a:gd name="T14" fmla="*/ 679076 w 679076"/>
                  <a:gd name="T15" fmla="*/ 2586318 h 25863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9076" h="2586318">
                    <a:moveTo>
                      <a:pt x="85165" y="0"/>
                    </a:moveTo>
                    <a:cubicBezTo>
                      <a:pt x="379879" y="379879"/>
                      <a:pt x="674594" y="759759"/>
                      <a:pt x="676835" y="1156447"/>
                    </a:cubicBezTo>
                    <a:cubicBezTo>
                      <a:pt x="679076" y="1553135"/>
                      <a:pt x="197224" y="2173942"/>
                      <a:pt x="98612" y="2380130"/>
                    </a:cubicBezTo>
                    <a:cubicBezTo>
                      <a:pt x="0" y="2586318"/>
                      <a:pt x="42582" y="2489947"/>
                      <a:pt x="85165" y="2393577"/>
                    </a:cubicBezTo>
                  </a:path>
                </a:pathLst>
              </a:custGeom>
              <a:noFill/>
              <a:ln w="34925" cap="flat" cmpd="sng">
                <a:solidFill>
                  <a:schemeClr val="tx1"/>
                </a:solidFill>
                <a:prstDash val="solid"/>
                <a:miter lim="800000"/>
                <a:headEnd type="triangl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</p:grpSp>
      </p:grpSp>
      <p:cxnSp>
        <p:nvCxnSpPr>
          <p:cNvPr id="11271" name="直接连接符 30"/>
          <p:cNvCxnSpPr>
            <a:cxnSpLocks noChangeShapeType="1"/>
          </p:cNvCxnSpPr>
          <p:nvPr/>
        </p:nvCxnSpPr>
        <p:spPr bwMode="auto">
          <a:xfrm>
            <a:off x="2538413" y="4076700"/>
            <a:ext cx="1439862" cy="2232025"/>
          </a:xfrm>
          <a:prstGeom prst="line">
            <a:avLst/>
          </a:prstGeom>
          <a:noFill/>
          <a:ln w="25400">
            <a:solidFill>
              <a:srgbClr val="0000CC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1272" name="直接连接符 31"/>
          <p:cNvCxnSpPr>
            <a:cxnSpLocks noChangeShapeType="1"/>
          </p:cNvCxnSpPr>
          <p:nvPr/>
        </p:nvCxnSpPr>
        <p:spPr bwMode="auto">
          <a:xfrm>
            <a:off x="6067425" y="4005263"/>
            <a:ext cx="1439863" cy="2232025"/>
          </a:xfrm>
          <a:prstGeom prst="line">
            <a:avLst/>
          </a:prstGeom>
          <a:noFill/>
          <a:ln w="25400">
            <a:solidFill>
              <a:srgbClr val="0000CC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3" name="椭圆 32"/>
          <p:cNvSpPr>
            <a:spLocks noChangeArrowheads="1"/>
          </p:cNvSpPr>
          <p:nvPr/>
        </p:nvSpPr>
        <p:spPr bwMode="auto">
          <a:xfrm rot="5400000">
            <a:off x="3214688" y="4624388"/>
            <a:ext cx="374650" cy="431800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 dirty="0">
              <a:ea typeface="黑体"/>
              <a:cs typeface="黑体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AFE8-7B5E-DB42-9B8D-36CFD6C8F039}" type="slidenum">
              <a:rPr lang="zh-CN" altLang="en-US" smtClean="0"/>
              <a:pPr/>
              <a:t>51</a:t>
            </a:fld>
            <a:endParaRPr lang="en-US" altLang="zh-CN"/>
          </a:p>
        </p:txBody>
      </p:sp>
      <p:sp>
        <p:nvSpPr>
          <p:cNvPr id="29" name="标题 2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>
                <a:latin typeface="Arial" charset="0"/>
              </a:rPr>
              <a:t>邻接矩阵的运算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15466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1835150" y="1700213"/>
          <a:ext cx="5400675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0" name="公式" r:id="rId3" imgW="2730240" imgH="723600" progId="Equation.3">
                  <p:embed/>
                </p:oleObj>
              </mc:Choice>
              <mc:Fallback>
                <p:oleObj name="公式" r:id="rId3" imgW="2730240" imgH="723600" progId="Equation.3">
                  <p:embed/>
                  <p:pic>
                    <p:nvPicPr>
                      <p:cNvPr id="1229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1700213"/>
                        <a:ext cx="5400675" cy="1368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291" name="Picture 6" descr="16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3141663"/>
            <a:ext cx="3352800" cy="223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7"/>
          <p:cNvSpPr>
            <a:spLocks noChangeArrowheads="1"/>
          </p:cNvSpPr>
          <p:nvPr/>
        </p:nvSpPr>
        <p:spPr bwMode="auto">
          <a:xfrm>
            <a:off x="539750" y="5373688"/>
            <a:ext cx="8353425" cy="94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80000"/>
              <a:buFont typeface="Wingdings" charset="0"/>
              <a:buChar char="p"/>
            </a:pPr>
            <a:r>
              <a:rPr kumimoji="1" lang="zh-CN" altLang="en-US" sz="2400" dirty="0">
                <a:latin typeface="黑体"/>
                <a:ea typeface="黑体"/>
                <a:cs typeface="Times New Roman" charset="0"/>
              </a:rPr>
              <a:t> 若</a:t>
            </a:r>
            <a:r>
              <a:rPr kumimoji="1" lang="en-US" altLang="zh-CN" sz="2400" dirty="0" err="1">
                <a:latin typeface="黑体"/>
                <a:ea typeface="黑体"/>
                <a:cs typeface="Times New Roman" charset="0"/>
              </a:rPr>
              <a:t>a</a:t>
            </a:r>
            <a:r>
              <a:rPr kumimoji="1" lang="en-US" altLang="zh-CN" sz="2400" baseline="-25000" dirty="0" err="1">
                <a:latin typeface="黑体"/>
                <a:ea typeface="黑体"/>
                <a:cs typeface="Times New Roman" charset="0"/>
              </a:rPr>
              <a:t>ik</a:t>
            </a:r>
            <a:r>
              <a:rPr kumimoji="1" lang="en-US" altLang="zh-CN" sz="2400" dirty="0" err="1">
                <a:latin typeface="黑体"/>
                <a:ea typeface="黑体"/>
                <a:cs typeface="Times New Roman" charset="0"/>
              </a:rPr>
              <a:t>×a</a:t>
            </a:r>
            <a:r>
              <a:rPr kumimoji="1" lang="en-US" altLang="zh-CN" sz="2400" baseline="-25000" dirty="0" err="1">
                <a:latin typeface="黑体"/>
                <a:ea typeface="黑体"/>
                <a:cs typeface="Times New Roman" charset="0"/>
              </a:rPr>
              <a:t>kj</a:t>
            </a:r>
            <a:r>
              <a:rPr kumimoji="1" lang="zh-CN" altLang="en-US" sz="2400" dirty="0">
                <a:latin typeface="黑体"/>
                <a:ea typeface="黑体"/>
                <a:cs typeface="Times New Roman" charset="0"/>
              </a:rPr>
              <a:t>＝</a:t>
            </a:r>
            <a:r>
              <a:rPr kumimoji="1" lang="en-US" altLang="zh-CN" sz="2400" dirty="0">
                <a:latin typeface="黑体"/>
                <a:ea typeface="黑体"/>
                <a:cs typeface="Times New Roman" charset="0"/>
              </a:rPr>
              <a:t>1</a:t>
            </a:r>
            <a:r>
              <a:rPr kumimoji="1" lang="zh-CN" altLang="en-US" sz="2400" dirty="0">
                <a:latin typeface="黑体"/>
                <a:ea typeface="黑体"/>
                <a:cs typeface="Times New Roman" charset="0"/>
              </a:rPr>
              <a:t>，则表示有</a:t>
            </a:r>
            <a:r>
              <a:rPr kumimoji="1" lang="en-US" altLang="zh-CN" sz="2400" dirty="0" err="1">
                <a:latin typeface="黑体"/>
                <a:ea typeface="黑体"/>
                <a:cs typeface="Times New Roman" charset="0"/>
              </a:rPr>
              <a:t>i→k→j</a:t>
            </a:r>
            <a:r>
              <a:rPr kumimoji="1" lang="zh-CN" altLang="en-US" sz="2400" dirty="0">
                <a:latin typeface="黑体"/>
                <a:ea typeface="黑体"/>
                <a:cs typeface="Times New Roman" charset="0"/>
              </a:rPr>
              <a:t>长度为</a:t>
            </a:r>
            <a:r>
              <a:rPr kumimoji="1" lang="en-US" altLang="zh-CN" sz="2400" dirty="0">
                <a:latin typeface="黑体"/>
                <a:ea typeface="黑体"/>
                <a:cs typeface="Times New Roman" charset="0"/>
              </a:rPr>
              <a:t>2</a:t>
            </a:r>
            <a:r>
              <a:rPr kumimoji="1" lang="zh-CN" altLang="en-US" sz="2400" dirty="0">
                <a:latin typeface="黑体"/>
                <a:ea typeface="黑体"/>
                <a:cs typeface="Times New Roman" charset="0"/>
              </a:rPr>
              <a:t>的有向边；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80000"/>
              <a:buFont typeface="Wingdings" charset="0"/>
              <a:buChar char="p"/>
            </a:pPr>
            <a:r>
              <a:rPr kumimoji="1" lang="en-US" altLang="zh-CN" sz="2400" dirty="0">
                <a:latin typeface="黑体"/>
                <a:ea typeface="黑体"/>
                <a:cs typeface="Times New Roman" charset="0"/>
              </a:rPr>
              <a:t> </a:t>
            </a:r>
            <a:r>
              <a:rPr kumimoji="1" lang="en-US" altLang="zh-CN" sz="2400" dirty="0" err="1">
                <a:latin typeface="黑体"/>
                <a:ea typeface="黑体"/>
                <a:cs typeface="Times New Roman" charset="0"/>
              </a:rPr>
              <a:t>d</a:t>
            </a:r>
            <a:r>
              <a:rPr kumimoji="1" lang="en-US" altLang="zh-CN" sz="2400" baseline="-25000" dirty="0" err="1">
                <a:latin typeface="黑体"/>
                <a:ea typeface="黑体"/>
                <a:cs typeface="Times New Roman" charset="0"/>
              </a:rPr>
              <a:t>ij</a:t>
            </a:r>
            <a:r>
              <a:rPr kumimoji="1" lang="zh-CN" altLang="en-US" sz="2400" dirty="0">
                <a:latin typeface="黑体"/>
                <a:ea typeface="黑体"/>
                <a:cs typeface="Times New Roman" charset="0"/>
              </a:rPr>
              <a:t>表示</a:t>
            </a:r>
            <a:r>
              <a:rPr kumimoji="1" lang="en-US" altLang="zh-CN" sz="2400" dirty="0" err="1">
                <a:latin typeface="黑体"/>
                <a:ea typeface="黑体"/>
                <a:cs typeface="Times New Roman" charset="0"/>
              </a:rPr>
              <a:t>i</a:t>
            </a:r>
            <a:r>
              <a:rPr kumimoji="1" lang="zh-CN" altLang="en-US" sz="2400" dirty="0">
                <a:latin typeface="黑体"/>
                <a:ea typeface="黑体"/>
                <a:cs typeface="Times New Roman" charset="0"/>
              </a:rPr>
              <a:t>和</a:t>
            </a:r>
            <a:r>
              <a:rPr kumimoji="1" lang="en-US" altLang="zh-CN" sz="2400" dirty="0">
                <a:latin typeface="黑体"/>
                <a:ea typeface="黑体"/>
                <a:cs typeface="Times New Roman" charset="0"/>
              </a:rPr>
              <a:t>j</a:t>
            </a:r>
            <a:r>
              <a:rPr kumimoji="1" lang="zh-CN" altLang="en-US" sz="2400" dirty="0">
                <a:latin typeface="黑体"/>
                <a:ea typeface="黑体"/>
                <a:cs typeface="Times New Roman" charset="0"/>
              </a:rPr>
              <a:t>之间具有长度为</a:t>
            </a:r>
            <a:r>
              <a:rPr kumimoji="1" lang="en-US" altLang="zh-CN" sz="2400" dirty="0">
                <a:latin typeface="黑体"/>
                <a:ea typeface="黑体"/>
                <a:cs typeface="Times New Roman" charset="0"/>
              </a:rPr>
              <a:t>2</a:t>
            </a:r>
            <a:r>
              <a:rPr kumimoji="1" lang="zh-CN" altLang="en-US" sz="2400" dirty="0">
                <a:latin typeface="黑体"/>
                <a:ea typeface="黑体"/>
                <a:cs typeface="Times New Roman" charset="0"/>
              </a:rPr>
              <a:t>的通路个数。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52</a:t>
            </a:fld>
            <a:endParaRPr lang="en-US" altLang="zh-CN"/>
          </a:p>
        </p:txBody>
      </p:sp>
      <p:sp>
        <p:nvSpPr>
          <p:cNvPr id="7" name="标题 2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>
                <a:latin typeface="Arial" charset="0"/>
              </a:rPr>
              <a:t>邻接矩阵的运算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135981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2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120775" y="4005263"/>
          <a:ext cx="2643188" cy="161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74" name="公式" r:id="rId3" imgW="1726920" imgH="1054080" progId="Equation.3">
                  <p:embed/>
                </p:oleObj>
              </mc:Choice>
              <mc:Fallback>
                <p:oleObj name="公式" r:id="rId3" imgW="1726920" imgH="1054080" progId="Equation.3">
                  <p:embed/>
                  <p:pic>
                    <p:nvPicPr>
                      <p:cNvPr id="1331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0775" y="4005263"/>
                        <a:ext cx="2643188" cy="161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5" name="Object 3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643438" y="3860800"/>
          <a:ext cx="2990850" cy="173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75" name="Microsoft 公式 3.0" r:id="rId5" imgW="1574800" imgH="914400" progId="Equation.3">
                  <p:embed/>
                </p:oleObj>
              </mc:Choice>
              <mc:Fallback>
                <p:oleObj name="Microsoft 公式 3.0" r:id="rId5" imgW="1574800" imgH="914400" progId="Equation.3">
                  <p:embed/>
                  <p:pic>
                    <p:nvPicPr>
                      <p:cNvPr id="1331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3860800"/>
                        <a:ext cx="2990850" cy="173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6" name="Object 2"/>
          <p:cNvGraphicFramePr>
            <a:graphicFrameLocks noChangeAspect="1"/>
          </p:cNvGraphicFramePr>
          <p:nvPr/>
        </p:nvGraphicFramePr>
        <p:xfrm>
          <a:off x="4564063" y="1655763"/>
          <a:ext cx="2127250" cy="179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76" name="公式" r:id="rId7" imgW="1371600" imgH="1054080" progId="Equation.3">
                  <p:embed/>
                </p:oleObj>
              </mc:Choice>
              <mc:Fallback>
                <p:oleObj name="公式" r:id="rId7" imgW="1371600" imgH="1054080" progId="Equation.3">
                  <p:embed/>
                  <p:pic>
                    <p:nvPicPr>
                      <p:cNvPr id="1331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4063" y="1655763"/>
                        <a:ext cx="2127250" cy="1798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318" name="组合 28"/>
          <p:cNvGrpSpPr>
            <a:grpSpLocks/>
          </p:cNvGrpSpPr>
          <p:nvPr/>
        </p:nvGrpSpPr>
        <p:grpSpPr bwMode="auto">
          <a:xfrm>
            <a:off x="2339975" y="1311275"/>
            <a:ext cx="1994119" cy="2427096"/>
            <a:chOff x="827584" y="2274934"/>
            <a:chExt cx="3171896" cy="3674359"/>
          </a:xfrm>
        </p:grpSpPr>
        <p:grpSp>
          <p:nvGrpSpPr>
            <p:cNvPr id="13324" name="组合 26"/>
            <p:cNvGrpSpPr>
              <a:grpSpLocks/>
            </p:cNvGrpSpPr>
            <p:nvPr/>
          </p:nvGrpSpPr>
          <p:grpSpPr bwMode="auto">
            <a:xfrm>
              <a:off x="827584" y="2274934"/>
              <a:ext cx="3171896" cy="3674359"/>
              <a:chOff x="841605" y="1880883"/>
              <a:chExt cx="3480732" cy="4105317"/>
            </a:xfrm>
          </p:grpSpPr>
          <p:sp>
            <p:nvSpPr>
              <p:cNvPr id="13331" name="Line 6"/>
              <p:cNvSpPr>
                <a:spLocks noChangeShapeType="1"/>
              </p:cNvSpPr>
              <p:nvPr/>
            </p:nvSpPr>
            <p:spPr bwMode="auto">
              <a:xfrm>
                <a:off x="1115616" y="2780927"/>
                <a:ext cx="2376264" cy="1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13332" name="Oval 7"/>
              <p:cNvSpPr>
                <a:spLocks noChangeArrowheads="1"/>
              </p:cNvSpPr>
              <p:nvPr/>
            </p:nvSpPr>
            <p:spPr bwMode="auto">
              <a:xfrm>
                <a:off x="977687" y="2696796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dirty="0">
                  <a:ea typeface="黑体"/>
                  <a:cs typeface="黑体"/>
                </a:endParaRPr>
              </a:p>
            </p:txBody>
          </p:sp>
          <p:sp>
            <p:nvSpPr>
              <p:cNvPr id="13333" name="Oval 8"/>
              <p:cNvSpPr>
                <a:spLocks noChangeArrowheads="1"/>
              </p:cNvSpPr>
              <p:nvPr/>
            </p:nvSpPr>
            <p:spPr bwMode="auto">
              <a:xfrm>
                <a:off x="977687" y="5144055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dirty="0">
                  <a:ea typeface="黑体"/>
                  <a:cs typeface="黑体"/>
                </a:endParaRPr>
              </a:p>
            </p:txBody>
          </p:sp>
          <p:sp>
            <p:nvSpPr>
              <p:cNvPr id="13334" name="Oval 9"/>
              <p:cNvSpPr>
                <a:spLocks noChangeArrowheads="1"/>
              </p:cNvSpPr>
              <p:nvPr/>
            </p:nvSpPr>
            <p:spPr bwMode="auto">
              <a:xfrm>
                <a:off x="3477702" y="2696796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dirty="0">
                  <a:ea typeface="黑体"/>
                  <a:cs typeface="黑体"/>
                </a:endParaRPr>
              </a:p>
            </p:txBody>
          </p:sp>
          <p:sp>
            <p:nvSpPr>
              <p:cNvPr id="13335" name="Oval 10"/>
              <p:cNvSpPr>
                <a:spLocks noChangeArrowheads="1"/>
              </p:cNvSpPr>
              <p:nvPr/>
            </p:nvSpPr>
            <p:spPr bwMode="auto">
              <a:xfrm>
                <a:off x="3477702" y="5144055"/>
                <a:ext cx="147060" cy="13228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dirty="0">
                  <a:ea typeface="黑体"/>
                  <a:cs typeface="黑体"/>
                </a:endParaRPr>
              </a:p>
            </p:txBody>
          </p:sp>
          <p:sp>
            <p:nvSpPr>
              <p:cNvPr id="13336" name="Text Box 11"/>
              <p:cNvSpPr txBox="1">
                <a:spLocks noChangeArrowheads="1"/>
              </p:cNvSpPr>
              <p:nvPr/>
            </p:nvSpPr>
            <p:spPr bwMode="auto">
              <a:xfrm>
                <a:off x="967325" y="1880883"/>
                <a:ext cx="1052467" cy="884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dirty="0">
                    <a:latin typeface="Times New Roman" charset="0"/>
                    <a:ea typeface="黑体"/>
                    <a:cs typeface="黑体"/>
                  </a:rPr>
                  <a:t>v</a:t>
                </a:r>
                <a:r>
                  <a:rPr kumimoji="1" lang="en-US" altLang="zh-CN" sz="2800" b="1" baseline="-25000" dirty="0">
                    <a:latin typeface="Times New Roman" charset="0"/>
                    <a:ea typeface="黑体"/>
                    <a:cs typeface="黑体"/>
                  </a:rPr>
                  <a:t>1</a:t>
                </a:r>
              </a:p>
            </p:txBody>
          </p:sp>
          <p:sp>
            <p:nvSpPr>
              <p:cNvPr id="13337" name="Text Box 12"/>
              <p:cNvSpPr txBox="1">
                <a:spLocks noChangeArrowheads="1"/>
              </p:cNvSpPr>
              <p:nvPr/>
            </p:nvSpPr>
            <p:spPr bwMode="auto">
              <a:xfrm>
                <a:off x="3230292" y="1880883"/>
                <a:ext cx="1005763" cy="884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dirty="0">
                    <a:latin typeface="Times New Roman" charset="0"/>
                    <a:ea typeface="黑体"/>
                    <a:cs typeface="黑体"/>
                  </a:rPr>
                  <a:t>v</a:t>
                </a:r>
                <a:r>
                  <a:rPr kumimoji="1" lang="en-US" altLang="zh-CN" sz="2800" b="1" baseline="-25000" dirty="0">
                    <a:latin typeface="Times New Roman" charset="0"/>
                    <a:ea typeface="黑体"/>
                    <a:cs typeface="黑体"/>
                  </a:rPr>
                  <a:t>2</a:t>
                </a:r>
              </a:p>
            </p:txBody>
          </p:sp>
          <p:sp>
            <p:nvSpPr>
              <p:cNvPr id="13338" name="Text Box 13"/>
              <p:cNvSpPr txBox="1">
                <a:spLocks noChangeArrowheads="1"/>
              </p:cNvSpPr>
              <p:nvPr/>
            </p:nvSpPr>
            <p:spPr bwMode="auto">
              <a:xfrm>
                <a:off x="3477702" y="5077913"/>
                <a:ext cx="844635" cy="8850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dirty="0">
                    <a:latin typeface="Times New Roman" charset="0"/>
                    <a:ea typeface="黑体"/>
                    <a:cs typeface="黑体"/>
                  </a:rPr>
                  <a:t>v</a:t>
                </a:r>
                <a:r>
                  <a:rPr kumimoji="1" lang="en-US" altLang="zh-CN" sz="2800" b="1" baseline="-25000" dirty="0">
                    <a:latin typeface="Times New Roman" charset="0"/>
                    <a:ea typeface="黑体"/>
                    <a:cs typeface="黑体"/>
                  </a:rPr>
                  <a:t>3</a:t>
                </a:r>
              </a:p>
            </p:txBody>
          </p:sp>
          <p:sp>
            <p:nvSpPr>
              <p:cNvPr id="13339" name="Text Box 14"/>
              <p:cNvSpPr txBox="1">
                <a:spLocks noChangeArrowheads="1"/>
              </p:cNvSpPr>
              <p:nvPr/>
            </p:nvSpPr>
            <p:spPr bwMode="auto">
              <a:xfrm>
                <a:off x="841605" y="5101198"/>
                <a:ext cx="844635" cy="8850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800" b="1" dirty="0">
                    <a:latin typeface="Times New Roman" charset="0"/>
                    <a:ea typeface="黑体"/>
                    <a:cs typeface="黑体"/>
                  </a:rPr>
                  <a:t>v</a:t>
                </a:r>
                <a:r>
                  <a:rPr kumimoji="1" lang="en-US" altLang="zh-CN" sz="2800" b="1" baseline="-25000" dirty="0">
                    <a:latin typeface="Times New Roman" charset="0"/>
                    <a:ea typeface="黑体"/>
                    <a:cs typeface="黑体"/>
                  </a:rPr>
                  <a:t>4</a:t>
                </a:r>
              </a:p>
            </p:txBody>
          </p:sp>
        </p:grpSp>
        <p:sp>
          <p:nvSpPr>
            <p:cNvPr id="13325" name="Line 6"/>
            <p:cNvSpPr>
              <a:spLocks noChangeShapeType="1"/>
            </p:cNvSpPr>
            <p:nvPr/>
          </p:nvSpPr>
          <p:spPr bwMode="auto">
            <a:xfrm>
              <a:off x="1011664" y="3080495"/>
              <a:ext cx="2231044" cy="212681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13326" name="Line 6"/>
            <p:cNvSpPr>
              <a:spLocks noChangeShapeType="1"/>
            </p:cNvSpPr>
            <p:nvPr/>
          </p:nvSpPr>
          <p:spPr bwMode="auto">
            <a:xfrm flipH="1">
              <a:off x="1044870" y="3080494"/>
              <a:ext cx="2263456" cy="2179227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13327" name="Line 6"/>
            <p:cNvSpPr>
              <a:spLocks noChangeShapeType="1"/>
            </p:cNvSpPr>
            <p:nvPr/>
          </p:nvSpPr>
          <p:spPr bwMode="auto">
            <a:xfrm flipH="1" flipV="1">
              <a:off x="1011664" y="3133689"/>
              <a:ext cx="0" cy="2062365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13328" name="Line 6"/>
            <p:cNvSpPr>
              <a:spLocks noChangeShapeType="1"/>
            </p:cNvSpPr>
            <p:nvPr/>
          </p:nvSpPr>
          <p:spPr bwMode="auto">
            <a:xfrm flipH="1">
              <a:off x="1077283" y="5271758"/>
              <a:ext cx="2231044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13329" name="任意多边形 19"/>
            <p:cNvSpPr>
              <a:spLocks/>
            </p:cNvSpPr>
            <p:nvPr/>
          </p:nvSpPr>
          <p:spPr bwMode="auto">
            <a:xfrm>
              <a:off x="3291119" y="3092531"/>
              <a:ext cx="400604" cy="2015916"/>
            </a:xfrm>
            <a:custGeom>
              <a:avLst/>
              <a:gdLst>
                <a:gd name="T0" fmla="*/ 435 w 679076"/>
                <a:gd name="T1" fmla="*/ 0 h 2586318"/>
                <a:gd name="T2" fmla="*/ 3455 w 679076"/>
                <a:gd name="T3" fmla="*/ 95726 h 2586318"/>
                <a:gd name="T4" fmla="*/ 503 w 679076"/>
                <a:gd name="T5" fmla="*/ 197018 h 2586318"/>
                <a:gd name="T6" fmla="*/ 435 w 679076"/>
                <a:gd name="T7" fmla="*/ 198131 h 25863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9076"/>
                <a:gd name="T13" fmla="*/ 0 h 2586318"/>
                <a:gd name="T14" fmla="*/ 679076 w 679076"/>
                <a:gd name="T15" fmla="*/ 2586318 h 25863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9076" h="2586318">
                  <a:moveTo>
                    <a:pt x="85165" y="0"/>
                  </a:moveTo>
                  <a:cubicBezTo>
                    <a:pt x="379879" y="379879"/>
                    <a:pt x="674594" y="759759"/>
                    <a:pt x="676835" y="1156447"/>
                  </a:cubicBezTo>
                  <a:cubicBezTo>
                    <a:pt x="679076" y="1553135"/>
                    <a:pt x="197224" y="2173942"/>
                    <a:pt x="98612" y="2380130"/>
                  </a:cubicBezTo>
                  <a:cubicBezTo>
                    <a:pt x="0" y="2586318"/>
                    <a:pt x="42582" y="2489947"/>
                    <a:pt x="85165" y="2393577"/>
                  </a:cubicBezTo>
                </a:path>
              </a:pathLst>
            </a:custGeom>
            <a:noFill/>
            <a:ln w="34925" cap="flat" cmpd="sng">
              <a:solidFill>
                <a:schemeClr val="tx1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13330" name="任意多边形 20"/>
            <p:cNvSpPr>
              <a:spLocks/>
            </p:cNvSpPr>
            <p:nvPr/>
          </p:nvSpPr>
          <p:spPr bwMode="auto">
            <a:xfrm rot="10800000">
              <a:off x="3029243" y="3255764"/>
              <a:ext cx="318781" cy="1951544"/>
            </a:xfrm>
            <a:custGeom>
              <a:avLst/>
              <a:gdLst>
                <a:gd name="T0" fmla="*/ 44 w 679076"/>
                <a:gd name="T1" fmla="*/ 0 h 2586318"/>
                <a:gd name="T2" fmla="*/ 352 w 679076"/>
                <a:gd name="T3" fmla="*/ 69197 h 2586318"/>
                <a:gd name="T4" fmla="*/ 51 w 679076"/>
                <a:gd name="T5" fmla="*/ 142418 h 2586318"/>
                <a:gd name="T6" fmla="*/ 44 w 679076"/>
                <a:gd name="T7" fmla="*/ 143222 h 25863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9076"/>
                <a:gd name="T13" fmla="*/ 0 h 2586318"/>
                <a:gd name="T14" fmla="*/ 679076 w 679076"/>
                <a:gd name="T15" fmla="*/ 2586318 h 25863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9076" h="2586318">
                  <a:moveTo>
                    <a:pt x="85165" y="0"/>
                  </a:moveTo>
                  <a:cubicBezTo>
                    <a:pt x="379879" y="379879"/>
                    <a:pt x="674594" y="759759"/>
                    <a:pt x="676835" y="1156447"/>
                  </a:cubicBezTo>
                  <a:cubicBezTo>
                    <a:pt x="679076" y="1553135"/>
                    <a:pt x="197224" y="2173942"/>
                    <a:pt x="98612" y="2380130"/>
                  </a:cubicBezTo>
                  <a:cubicBezTo>
                    <a:pt x="0" y="2586318"/>
                    <a:pt x="42582" y="2489947"/>
                    <a:pt x="85165" y="2393577"/>
                  </a:cubicBezTo>
                </a:path>
              </a:pathLst>
            </a:custGeom>
            <a:noFill/>
            <a:ln w="34925" cap="flat" cmpd="sng">
              <a:solidFill>
                <a:schemeClr val="tx1"/>
              </a:solidFill>
              <a:prstDash val="solid"/>
              <a:miter lim="800000"/>
              <a:headEnd type="triangl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</p:grpSp>
      <p:sp>
        <p:nvSpPr>
          <p:cNvPr id="13319" name="Rectangle 15"/>
          <p:cNvSpPr>
            <a:spLocks noChangeArrowheads="1"/>
          </p:cNvSpPr>
          <p:nvPr/>
        </p:nvSpPr>
        <p:spPr bwMode="auto">
          <a:xfrm>
            <a:off x="323850" y="5732463"/>
            <a:ext cx="8424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SzPct val="80000"/>
              <a:buFont typeface="Wingdings" charset="0"/>
              <a:buChar char="p"/>
            </a:pPr>
            <a:r>
              <a:rPr kumimoji="1" lang="zh-CN" altLang="en-US" sz="2400" dirty="0">
                <a:latin typeface="Times New Roman" charset="0"/>
                <a:ea typeface="黑体"/>
                <a:cs typeface="华文仿宋"/>
              </a:rPr>
              <a:t> </a:t>
            </a:r>
            <a:r>
              <a:rPr kumimoji="1" lang="zh-CN" altLang="en-US" sz="2400" dirty="0">
                <a:latin typeface="Times New Roman" charset="0"/>
                <a:ea typeface="黑体"/>
                <a:cs typeface="Times New Roman" charset="0"/>
              </a:rPr>
              <a:t>从</a:t>
            </a:r>
            <a:r>
              <a:rPr kumimoji="1" lang="en-US" altLang="zh-CN" sz="2400" dirty="0">
                <a:latin typeface="Times New Roman" charset="0"/>
                <a:ea typeface="黑体"/>
                <a:cs typeface="Times New Roman" charset="0"/>
              </a:rPr>
              <a:t>v</a:t>
            </a:r>
            <a:r>
              <a:rPr kumimoji="1" lang="en-US" altLang="zh-CN" sz="2400" baseline="-25000" dirty="0">
                <a:latin typeface="Times New Roman" charset="0"/>
                <a:ea typeface="黑体"/>
                <a:cs typeface="Times New Roman" charset="0"/>
              </a:rPr>
              <a:t>2</a:t>
            </a:r>
            <a:r>
              <a:rPr kumimoji="1" lang="en-US" altLang="zh-CN" sz="2400" dirty="0">
                <a:latin typeface="Times New Roman" charset="0"/>
                <a:ea typeface="黑体"/>
                <a:cs typeface="Times New Roman" charset="0"/>
              </a:rPr>
              <a:t>→v</a:t>
            </a:r>
            <a:r>
              <a:rPr kumimoji="1" lang="en-US" altLang="zh-CN" sz="2400" baseline="-25000" dirty="0">
                <a:latin typeface="Times New Roman" charset="0"/>
                <a:ea typeface="黑体"/>
                <a:cs typeface="Times New Roman" charset="0"/>
              </a:rPr>
              <a:t>1</a:t>
            </a:r>
            <a:r>
              <a:rPr kumimoji="1" lang="zh-CN" altLang="en-US" sz="2400" dirty="0">
                <a:latin typeface="Times New Roman" charset="0"/>
                <a:ea typeface="黑体"/>
                <a:cs typeface="Times New Roman" charset="0"/>
              </a:rPr>
              <a:t>，有</a:t>
            </a:r>
            <a:r>
              <a:rPr kumimoji="1" lang="zh-CN" altLang="en-US" sz="2400" dirty="0">
                <a:solidFill>
                  <a:srgbClr val="0000CC"/>
                </a:solidFill>
                <a:latin typeface="Times New Roman" charset="0"/>
                <a:ea typeface="黑体"/>
                <a:cs typeface="Times New Roman" charset="0"/>
              </a:rPr>
              <a:t>二条</a:t>
            </a:r>
            <a:r>
              <a:rPr kumimoji="1" lang="zh-CN" altLang="en-US" sz="2400" dirty="0">
                <a:latin typeface="Times New Roman" charset="0"/>
                <a:ea typeface="黑体"/>
                <a:cs typeface="Times New Roman" charset="0"/>
              </a:rPr>
              <a:t>长度为</a:t>
            </a:r>
            <a:r>
              <a:rPr kumimoji="1" lang="en-US" altLang="zh-CN" sz="2400" dirty="0">
                <a:latin typeface="Times New Roman" charset="0"/>
                <a:ea typeface="黑体"/>
                <a:cs typeface="Times New Roman" charset="0"/>
              </a:rPr>
              <a:t>2</a:t>
            </a:r>
            <a:r>
              <a:rPr kumimoji="1" lang="zh-CN" altLang="en-US" sz="2400" dirty="0">
                <a:latin typeface="Times New Roman" charset="0"/>
                <a:ea typeface="黑体"/>
                <a:cs typeface="Times New Roman" charset="0"/>
              </a:rPr>
              <a:t>的通路；有</a:t>
            </a:r>
            <a:r>
              <a:rPr kumimoji="1" lang="zh-CN" altLang="en-US" sz="2400" dirty="0">
                <a:solidFill>
                  <a:srgbClr val="0000CC"/>
                </a:solidFill>
                <a:latin typeface="Times New Roman" charset="0"/>
                <a:ea typeface="黑体"/>
                <a:cs typeface="Times New Roman" charset="0"/>
              </a:rPr>
              <a:t>一条</a:t>
            </a:r>
            <a:r>
              <a:rPr kumimoji="1" lang="zh-CN" altLang="en-US" sz="2400" dirty="0">
                <a:latin typeface="Times New Roman" charset="0"/>
                <a:ea typeface="黑体"/>
                <a:cs typeface="Times New Roman" charset="0"/>
              </a:rPr>
              <a:t>长度为</a:t>
            </a:r>
            <a:r>
              <a:rPr kumimoji="1" lang="en-US" altLang="zh-CN" sz="2400" dirty="0">
                <a:latin typeface="Times New Roman" charset="0"/>
                <a:ea typeface="黑体"/>
                <a:cs typeface="Times New Roman" charset="0"/>
              </a:rPr>
              <a:t>3</a:t>
            </a:r>
            <a:r>
              <a:rPr kumimoji="1" lang="zh-CN" altLang="en-US" sz="2400" dirty="0">
                <a:latin typeface="Times New Roman" charset="0"/>
                <a:ea typeface="黑体"/>
                <a:cs typeface="Times New Roman" charset="0"/>
              </a:rPr>
              <a:t>的通路</a:t>
            </a:r>
          </a:p>
        </p:txBody>
      </p:sp>
      <p:sp>
        <p:nvSpPr>
          <p:cNvPr id="13320" name="椭圆 31"/>
          <p:cNvSpPr>
            <a:spLocks noChangeArrowheads="1"/>
          </p:cNvSpPr>
          <p:nvPr/>
        </p:nvSpPr>
        <p:spPr bwMode="auto">
          <a:xfrm rot="5400000">
            <a:off x="2585243" y="4336257"/>
            <a:ext cx="373063" cy="431800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 dirty="0">
              <a:ea typeface="黑体"/>
              <a:cs typeface="黑体"/>
            </a:endParaRPr>
          </a:p>
        </p:txBody>
      </p:sp>
      <p:sp>
        <p:nvSpPr>
          <p:cNvPr id="13321" name="椭圆 32"/>
          <p:cNvSpPr>
            <a:spLocks noChangeArrowheads="1"/>
          </p:cNvSpPr>
          <p:nvPr/>
        </p:nvSpPr>
        <p:spPr bwMode="auto">
          <a:xfrm rot="5400000">
            <a:off x="6329363" y="4283075"/>
            <a:ext cx="374650" cy="431800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 dirty="0">
              <a:ea typeface="黑体"/>
              <a:cs typeface="黑体"/>
            </a:endParaRPr>
          </a:p>
        </p:txBody>
      </p:sp>
      <p:sp>
        <p:nvSpPr>
          <p:cNvPr id="13322" name="椭圆 33"/>
          <p:cNvSpPr>
            <a:spLocks noChangeArrowheads="1"/>
          </p:cNvSpPr>
          <p:nvPr/>
        </p:nvSpPr>
        <p:spPr bwMode="auto">
          <a:xfrm rot="5400000">
            <a:off x="5106193" y="2104232"/>
            <a:ext cx="373063" cy="431800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 dirty="0">
              <a:ea typeface="黑体"/>
              <a:cs typeface="黑体"/>
            </a:endParaRPr>
          </a:p>
        </p:txBody>
      </p:sp>
      <p:sp>
        <p:nvSpPr>
          <p:cNvPr id="13323" name="椭圆 32"/>
          <p:cNvSpPr>
            <a:spLocks noChangeArrowheads="1"/>
          </p:cNvSpPr>
          <p:nvPr/>
        </p:nvSpPr>
        <p:spPr bwMode="auto">
          <a:xfrm rot="5400000">
            <a:off x="7192963" y="5129213"/>
            <a:ext cx="374650" cy="431800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 dirty="0">
              <a:ea typeface="黑体"/>
              <a:cs typeface="黑体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AFE8-7B5E-DB42-9B8D-36CFD6C8F039}" type="slidenum">
              <a:rPr lang="zh-CN" altLang="en-US" smtClean="0"/>
              <a:pPr/>
              <a:t>53</a:t>
            </a:fld>
            <a:endParaRPr lang="en-US" altLang="zh-CN"/>
          </a:p>
        </p:txBody>
      </p:sp>
      <p:sp>
        <p:nvSpPr>
          <p:cNvPr id="30" name="标题 2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>
                <a:latin typeface="Arial" charset="0"/>
              </a:rPr>
              <a:t>邻接矩阵的运算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8505924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文本占位符 7"/>
          <p:cNvSpPr>
            <a:spLocks noGrp="1"/>
          </p:cNvSpPr>
          <p:nvPr>
            <p:ph type="body" sz="half" idx="1"/>
          </p:nvPr>
        </p:nvSpPr>
        <p:spPr>
          <a:xfrm>
            <a:off x="2051050" y="5876925"/>
            <a:ext cx="5329238" cy="720725"/>
          </a:xfrm>
        </p:spPr>
        <p:txBody>
          <a:bodyPr/>
          <a:lstStyle/>
          <a:p>
            <a:pPr>
              <a:buFont typeface="Wingdings" charset="0"/>
              <a:buChar char="p"/>
            </a:pPr>
            <a:r>
              <a:rPr lang="zh-CN" altLang="en-US" sz="2400" dirty="0">
                <a:latin typeface="Times New Roman" charset="0"/>
                <a:cs typeface="Times New Roman" charset="0"/>
              </a:rPr>
              <a:t>长度不大于</a:t>
            </a:r>
            <a:r>
              <a:rPr lang="en-US" altLang="zh-CN" sz="2400" dirty="0">
                <a:latin typeface="Times New Roman" charset="0"/>
                <a:cs typeface="Times New Roman" charset="0"/>
              </a:rPr>
              <a:t>k</a:t>
            </a:r>
            <a:r>
              <a:rPr lang="zh-CN" altLang="en-US" sz="2400" dirty="0">
                <a:latin typeface="Times New Roman" charset="0"/>
                <a:cs typeface="Times New Roman" charset="0"/>
              </a:rPr>
              <a:t>的通路个数</a:t>
            </a:r>
          </a:p>
        </p:txBody>
      </p:sp>
      <p:graphicFrame>
        <p:nvGraphicFramePr>
          <p:cNvPr id="14338" name="Object 2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124075" y="3846513"/>
          <a:ext cx="5038725" cy="203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3" name="Microsoft 公式 3.0" r:id="rId4" imgW="2260600" imgH="914400" progId="Equation.3">
                  <p:embed/>
                </p:oleObj>
              </mc:Choice>
              <mc:Fallback>
                <p:oleObj name="Microsoft 公式 3.0" r:id="rId4" imgW="2260600" imgH="914400" progId="Equation.3">
                  <p:embed/>
                  <p:pic>
                    <p:nvPicPr>
                      <p:cNvPr id="1433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3846513"/>
                        <a:ext cx="5038725" cy="2038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342" name="组合 27"/>
          <p:cNvGrpSpPr>
            <a:grpSpLocks/>
          </p:cNvGrpSpPr>
          <p:nvPr/>
        </p:nvGrpSpPr>
        <p:grpSpPr bwMode="auto">
          <a:xfrm>
            <a:off x="2192338" y="1484313"/>
            <a:ext cx="4251325" cy="2280643"/>
            <a:chOff x="2191835" y="1310845"/>
            <a:chExt cx="4350840" cy="2471400"/>
          </a:xfrm>
        </p:grpSpPr>
        <p:graphicFrame>
          <p:nvGraphicFramePr>
            <p:cNvPr id="14339" name="Object 2"/>
            <p:cNvGraphicFramePr>
              <a:graphicFrameLocks noChangeAspect="1"/>
            </p:cNvGraphicFramePr>
            <p:nvPr/>
          </p:nvGraphicFramePr>
          <p:xfrm>
            <a:off x="4415425" y="1655258"/>
            <a:ext cx="2127250" cy="17986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54" name="公式" r:id="rId6" imgW="1371600" imgH="1054080" progId="Equation.3">
                    <p:embed/>
                  </p:oleObj>
                </mc:Choice>
                <mc:Fallback>
                  <p:oleObj name="公式" r:id="rId6" imgW="1371600" imgH="1054080" progId="Equation.3">
                    <p:embed/>
                    <p:pic>
                      <p:nvPicPr>
                        <p:cNvPr id="14339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15425" y="1655258"/>
                          <a:ext cx="2127250" cy="17986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4345" name="组合 28"/>
            <p:cNvGrpSpPr>
              <a:grpSpLocks/>
            </p:cNvGrpSpPr>
            <p:nvPr/>
          </p:nvGrpSpPr>
          <p:grpSpPr bwMode="auto">
            <a:xfrm>
              <a:off x="2191835" y="1310845"/>
              <a:ext cx="2005079" cy="2471400"/>
              <a:chOff x="827584" y="2274934"/>
              <a:chExt cx="3190104" cy="3740366"/>
            </a:xfrm>
          </p:grpSpPr>
          <p:grpSp>
            <p:nvGrpSpPr>
              <p:cNvPr id="14346" name="组合 26"/>
              <p:cNvGrpSpPr>
                <a:grpSpLocks/>
              </p:cNvGrpSpPr>
              <p:nvPr/>
            </p:nvGrpSpPr>
            <p:grpSpPr bwMode="auto">
              <a:xfrm>
                <a:off x="827584" y="2274934"/>
                <a:ext cx="3190104" cy="3740366"/>
                <a:chOff x="841605" y="1880883"/>
                <a:chExt cx="3500712" cy="4179066"/>
              </a:xfrm>
            </p:grpSpPr>
            <p:sp>
              <p:nvSpPr>
                <p:cNvPr id="14353" name="Line 6"/>
                <p:cNvSpPr>
                  <a:spLocks noChangeShapeType="1"/>
                </p:cNvSpPr>
                <p:nvPr/>
              </p:nvSpPr>
              <p:spPr bwMode="auto">
                <a:xfrm>
                  <a:off x="1115616" y="2780927"/>
                  <a:ext cx="2376264" cy="1"/>
                </a:xfrm>
                <a:prstGeom prst="line">
                  <a:avLst/>
                </a:prstGeom>
                <a:noFill/>
                <a:ln w="349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 dirty="0">
                    <a:ea typeface="黑体"/>
                    <a:cs typeface="黑体"/>
                  </a:endParaRPr>
                </a:p>
              </p:txBody>
            </p:sp>
            <p:sp>
              <p:nvSpPr>
                <p:cNvPr id="14354" name="Oval 7"/>
                <p:cNvSpPr>
                  <a:spLocks noChangeArrowheads="1"/>
                </p:cNvSpPr>
                <p:nvPr/>
              </p:nvSpPr>
              <p:spPr bwMode="auto">
                <a:xfrm>
                  <a:off x="977687" y="2696796"/>
                  <a:ext cx="147060" cy="13228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dirty="0">
                    <a:ea typeface="黑体"/>
                    <a:cs typeface="黑体"/>
                  </a:endParaRPr>
                </a:p>
              </p:txBody>
            </p:sp>
            <p:sp>
              <p:nvSpPr>
                <p:cNvPr id="14355" name="Oval 8"/>
                <p:cNvSpPr>
                  <a:spLocks noChangeArrowheads="1"/>
                </p:cNvSpPr>
                <p:nvPr/>
              </p:nvSpPr>
              <p:spPr bwMode="auto">
                <a:xfrm>
                  <a:off x="977687" y="5144055"/>
                  <a:ext cx="147060" cy="13228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dirty="0">
                    <a:ea typeface="黑体"/>
                    <a:cs typeface="黑体"/>
                  </a:endParaRPr>
                </a:p>
              </p:txBody>
            </p:sp>
            <p:sp>
              <p:nvSpPr>
                <p:cNvPr id="14356" name="Oval 9"/>
                <p:cNvSpPr>
                  <a:spLocks noChangeArrowheads="1"/>
                </p:cNvSpPr>
                <p:nvPr/>
              </p:nvSpPr>
              <p:spPr bwMode="auto">
                <a:xfrm>
                  <a:off x="3477702" y="2696796"/>
                  <a:ext cx="147060" cy="13228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dirty="0">
                    <a:ea typeface="黑体"/>
                    <a:cs typeface="黑体"/>
                  </a:endParaRPr>
                </a:p>
              </p:txBody>
            </p:sp>
            <p:sp>
              <p:nvSpPr>
                <p:cNvPr id="14357" name="Oval 10"/>
                <p:cNvSpPr>
                  <a:spLocks noChangeArrowheads="1"/>
                </p:cNvSpPr>
                <p:nvPr/>
              </p:nvSpPr>
              <p:spPr bwMode="auto">
                <a:xfrm>
                  <a:off x="3477702" y="5144055"/>
                  <a:ext cx="147060" cy="13228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dirty="0">
                    <a:ea typeface="黑体"/>
                    <a:cs typeface="黑体"/>
                  </a:endParaRPr>
                </a:p>
              </p:txBody>
            </p:sp>
            <p:sp>
              <p:nvSpPr>
                <p:cNvPr id="14358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967325" y="1880883"/>
                  <a:ext cx="1052468" cy="9587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9pPr>
                </a:lstStyle>
                <a:p>
                  <a:pPr eaLnBrk="1" hangingPunct="1"/>
                  <a:r>
                    <a:rPr kumimoji="1" lang="en-US" altLang="zh-CN" sz="2800" b="1" dirty="0">
                      <a:latin typeface="Times New Roman" charset="0"/>
                      <a:ea typeface="黑体"/>
                      <a:cs typeface="黑体"/>
                    </a:rPr>
                    <a:t>v</a:t>
                  </a:r>
                  <a:r>
                    <a:rPr kumimoji="1" lang="en-US" altLang="zh-CN" sz="2800" b="1" baseline="-25000" dirty="0">
                      <a:latin typeface="Times New Roman" charset="0"/>
                      <a:ea typeface="黑体"/>
                      <a:cs typeface="黑体"/>
                    </a:rPr>
                    <a:t>1</a:t>
                  </a:r>
                </a:p>
              </p:txBody>
            </p:sp>
            <p:sp>
              <p:nvSpPr>
                <p:cNvPr id="14359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3230292" y="1880883"/>
                  <a:ext cx="1005763" cy="9587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9pPr>
                </a:lstStyle>
                <a:p>
                  <a:pPr eaLnBrk="1" hangingPunct="1"/>
                  <a:r>
                    <a:rPr kumimoji="1" lang="en-US" altLang="zh-CN" sz="2800" b="1" dirty="0">
                      <a:latin typeface="Times New Roman" charset="0"/>
                      <a:ea typeface="黑体"/>
                      <a:cs typeface="黑体"/>
                    </a:rPr>
                    <a:t>v</a:t>
                  </a:r>
                  <a:r>
                    <a:rPr kumimoji="1" lang="en-US" altLang="zh-CN" sz="2800" b="1" baseline="-25000" dirty="0">
                      <a:latin typeface="Times New Roman" charset="0"/>
                      <a:ea typeface="黑体"/>
                      <a:cs typeface="黑体"/>
                    </a:rPr>
                    <a:t>2</a:t>
                  </a:r>
                </a:p>
              </p:txBody>
            </p:sp>
            <p:sp>
              <p:nvSpPr>
                <p:cNvPr id="14360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477702" y="5077913"/>
                  <a:ext cx="864615" cy="9587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9pPr>
                </a:lstStyle>
                <a:p>
                  <a:pPr eaLnBrk="1" hangingPunct="1"/>
                  <a:r>
                    <a:rPr kumimoji="1" lang="en-US" altLang="zh-CN" sz="2800" b="1" dirty="0">
                      <a:latin typeface="Times New Roman" charset="0"/>
                      <a:ea typeface="黑体"/>
                      <a:cs typeface="黑体"/>
                    </a:rPr>
                    <a:t>v</a:t>
                  </a:r>
                  <a:r>
                    <a:rPr kumimoji="1" lang="en-US" altLang="zh-CN" sz="2800" b="1" baseline="-25000" dirty="0">
                      <a:latin typeface="Times New Roman" charset="0"/>
                      <a:ea typeface="黑体"/>
                      <a:cs typeface="黑体"/>
                    </a:rPr>
                    <a:t>3</a:t>
                  </a:r>
                </a:p>
              </p:txBody>
            </p:sp>
            <p:sp>
              <p:nvSpPr>
                <p:cNvPr id="14361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841605" y="5101197"/>
                  <a:ext cx="864615" cy="9587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9pPr>
                </a:lstStyle>
                <a:p>
                  <a:pPr eaLnBrk="1" hangingPunct="1"/>
                  <a:r>
                    <a:rPr kumimoji="1" lang="en-US" altLang="zh-CN" sz="2800" b="1" dirty="0">
                      <a:latin typeface="Times New Roman" charset="0"/>
                      <a:ea typeface="黑体"/>
                      <a:cs typeface="黑体"/>
                    </a:rPr>
                    <a:t>v</a:t>
                  </a:r>
                  <a:r>
                    <a:rPr kumimoji="1" lang="en-US" altLang="zh-CN" sz="2800" b="1" baseline="-25000" dirty="0">
                      <a:latin typeface="Times New Roman" charset="0"/>
                      <a:ea typeface="黑体"/>
                      <a:cs typeface="黑体"/>
                    </a:rPr>
                    <a:t>4</a:t>
                  </a:r>
                </a:p>
              </p:txBody>
            </p:sp>
          </p:grpSp>
          <p:sp>
            <p:nvSpPr>
              <p:cNvPr id="14347" name="Line 6"/>
              <p:cNvSpPr>
                <a:spLocks noChangeShapeType="1"/>
              </p:cNvSpPr>
              <p:nvPr/>
            </p:nvSpPr>
            <p:spPr bwMode="auto">
              <a:xfrm>
                <a:off x="1011664" y="3080495"/>
                <a:ext cx="2231044" cy="2126814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14348" name="Line 6"/>
              <p:cNvSpPr>
                <a:spLocks noChangeShapeType="1"/>
              </p:cNvSpPr>
              <p:nvPr/>
            </p:nvSpPr>
            <p:spPr bwMode="auto">
              <a:xfrm flipH="1">
                <a:off x="1044870" y="3080494"/>
                <a:ext cx="2263456" cy="2179227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14349" name="Line 6"/>
              <p:cNvSpPr>
                <a:spLocks noChangeShapeType="1"/>
              </p:cNvSpPr>
              <p:nvPr/>
            </p:nvSpPr>
            <p:spPr bwMode="auto">
              <a:xfrm flipH="1" flipV="1">
                <a:off x="1011664" y="3133689"/>
                <a:ext cx="0" cy="2062365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14350" name="Line 6"/>
              <p:cNvSpPr>
                <a:spLocks noChangeShapeType="1"/>
              </p:cNvSpPr>
              <p:nvPr/>
            </p:nvSpPr>
            <p:spPr bwMode="auto">
              <a:xfrm flipH="1">
                <a:off x="1077283" y="5271758"/>
                <a:ext cx="2231044" cy="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14351" name="任意多边形 16"/>
              <p:cNvSpPr>
                <a:spLocks/>
              </p:cNvSpPr>
              <p:nvPr/>
            </p:nvSpPr>
            <p:spPr bwMode="auto">
              <a:xfrm>
                <a:off x="3291119" y="3092531"/>
                <a:ext cx="400604" cy="2015916"/>
              </a:xfrm>
              <a:custGeom>
                <a:avLst/>
                <a:gdLst>
                  <a:gd name="T0" fmla="*/ 435 w 679076"/>
                  <a:gd name="T1" fmla="*/ 0 h 2586318"/>
                  <a:gd name="T2" fmla="*/ 3455 w 679076"/>
                  <a:gd name="T3" fmla="*/ 95726 h 2586318"/>
                  <a:gd name="T4" fmla="*/ 503 w 679076"/>
                  <a:gd name="T5" fmla="*/ 197018 h 2586318"/>
                  <a:gd name="T6" fmla="*/ 435 w 679076"/>
                  <a:gd name="T7" fmla="*/ 198131 h 25863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9076"/>
                  <a:gd name="T13" fmla="*/ 0 h 2586318"/>
                  <a:gd name="T14" fmla="*/ 679076 w 679076"/>
                  <a:gd name="T15" fmla="*/ 2586318 h 25863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9076" h="2586318">
                    <a:moveTo>
                      <a:pt x="85165" y="0"/>
                    </a:moveTo>
                    <a:cubicBezTo>
                      <a:pt x="379879" y="379879"/>
                      <a:pt x="674594" y="759759"/>
                      <a:pt x="676835" y="1156447"/>
                    </a:cubicBezTo>
                    <a:cubicBezTo>
                      <a:pt x="679076" y="1553135"/>
                      <a:pt x="197224" y="2173942"/>
                      <a:pt x="98612" y="2380130"/>
                    </a:cubicBezTo>
                    <a:cubicBezTo>
                      <a:pt x="0" y="2586318"/>
                      <a:pt x="42582" y="2489947"/>
                      <a:pt x="85165" y="2393577"/>
                    </a:cubicBezTo>
                  </a:path>
                </a:pathLst>
              </a:custGeom>
              <a:noFill/>
              <a:ln w="34925" cap="flat" cmpd="sng">
                <a:solidFill>
                  <a:schemeClr val="tx1"/>
                </a:solidFill>
                <a:prstDash val="solid"/>
                <a:miter lim="800000"/>
                <a:headEnd type="triangl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14352" name="任意多边形 17"/>
              <p:cNvSpPr>
                <a:spLocks/>
              </p:cNvSpPr>
              <p:nvPr/>
            </p:nvSpPr>
            <p:spPr bwMode="auto">
              <a:xfrm rot="10800000">
                <a:off x="3029243" y="3255764"/>
                <a:ext cx="318781" cy="1951544"/>
              </a:xfrm>
              <a:custGeom>
                <a:avLst/>
                <a:gdLst>
                  <a:gd name="T0" fmla="*/ 44 w 679076"/>
                  <a:gd name="T1" fmla="*/ 0 h 2586318"/>
                  <a:gd name="T2" fmla="*/ 352 w 679076"/>
                  <a:gd name="T3" fmla="*/ 69197 h 2586318"/>
                  <a:gd name="T4" fmla="*/ 51 w 679076"/>
                  <a:gd name="T5" fmla="*/ 142418 h 2586318"/>
                  <a:gd name="T6" fmla="*/ 44 w 679076"/>
                  <a:gd name="T7" fmla="*/ 143222 h 25863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9076"/>
                  <a:gd name="T13" fmla="*/ 0 h 2586318"/>
                  <a:gd name="T14" fmla="*/ 679076 w 679076"/>
                  <a:gd name="T15" fmla="*/ 2586318 h 25863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9076" h="2586318">
                    <a:moveTo>
                      <a:pt x="85165" y="0"/>
                    </a:moveTo>
                    <a:cubicBezTo>
                      <a:pt x="379879" y="379879"/>
                      <a:pt x="674594" y="759759"/>
                      <a:pt x="676835" y="1156447"/>
                    </a:cubicBezTo>
                    <a:cubicBezTo>
                      <a:pt x="679076" y="1553135"/>
                      <a:pt x="197224" y="2173942"/>
                      <a:pt x="98612" y="2380130"/>
                    </a:cubicBezTo>
                    <a:cubicBezTo>
                      <a:pt x="0" y="2586318"/>
                      <a:pt x="42582" y="2489947"/>
                      <a:pt x="85165" y="2393577"/>
                    </a:cubicBezTo>
                  </a:path>
                </a:pathLst>
              </a:custGeom>
              <a:noFill/>
              <a:ln w="34925" cap="flat" cmpd="sng">
                <a:solidFill>
                  <a:schemeClr val="tx1"/>
                </a:solidFill>
                <a:prstDash val="solid"/>
                <a:miter lim="800000"/>
                <a:headEnd type="triangl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</p:grpSp>
      </p:grpSp>
      <p:sp>
        <p:nvSpPr>
          <p:cNvPr id="14343" name="椭圆 28"/>
          <p:cNvSpPr>
            <a:spLocks noChangeArrowheads="1"/>
          </p:cNvSpPr>
          <p:nvPr/>
        </p:nvSpPr>
        <p:spPr bwMode="auto">
          <a:xfrm rot="5400000">
            <a:off x="5609431" y="4336257"/>
            <a:ext cx="373063" cy="431800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 dirty="0">
              <a:ea typeface="黑体"/>
              <a:cs typeface="黑体"/>
            </a:endParaRPr>
          </a:p>
        </p:txBody>
      </p:sp>
      <p:sp>
        <p:nvSpPr>
          <p:cNvPr id="14344" name="椭圆 28"/>
          <p:cNvSpPr>
            <a:spLocks noChangeArrowheads="1"/>
          </p:cNvSpPr>
          <p:nvPr/>
        </p:nvSpPr>
        <p:spPr bwMode="auto">
          <a:xfrm rot="5400000">
            <a:off x="6617493" y="5415757"/>
            <a:ext cx="373063" cy="431800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 dirty="0">
              <a:ea typeface="黑体"/>
              <a:cs typeface="黑体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AFE8-7B5E-DB42-9B8D-36CFD6C8F039}" type="slidenum">
              <a:rPr lang="zh-CN" altLang="en-US" smtClean="0"/>
              <a:pPr/>
              <a:t>54</a:t>
            </a:fld>
            <a:endParaRPr lang="en-US" altLang="zh-CN"/>
          </a:p>
        </p:txBody>
      </p:sp>
      <p:sp>
        <p:nvSpPr>
          <p:cNvPr id="28" name="标题 2"/>
          <p:cNvSpPr txBox="1">
            <a:spLocks/>
          </p:cNvSpPr>
          <p:nvPr/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latin typeface="Arial" charset="0"/>
              </a:rPr>
              <a:t>邻接矩阵的运算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251406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/>
              <a:t>内容</a:t>
            </a:r>
            <a:r>
              <a:rPr lang="en-US" altLang="zh-CN" sz="3200" dirty="0"/>
              <a:t>1</a:t>
            </a:r>
            <a:r>
              <a:rPr lang="zh-CN" altLang="en-US" sz="3200" dirty="0"/>
              <a:t>：图的定义</a:t>
            </a:r>
          </a:p>
          <a:p>
            <a:r>
              <a:rPr lang="zh-CN" altLang="en-US" sz="3200" dirty="0"/>
              <a:t>内容</a:t>
            </a:r>
            <a:r>
              <a:rPr lang="en-US" altLang="zh-CN" sz="3200" dirty="0"/>
              <a:t>2</a:t>
            </a:r>
            <a:r>
              <a:rPr lang="zh-CN" altLang="en-US" sz="3200" dirty="0"/>
              <a:t>：图的应用</a:t>
            </a:r>
            <a:endParaRPr lang="en-US" altLang="zh-CN" sz="3200" dirty="0"/>
          </a:p>
          <a:p>
            <a:r>
              <a:rPr lang="zh-CN" altLang="en-US" sz="3200" dirty="0"/>
              <a:t>内容</a:t>
            </a:r>
            <a:r>
              <a:rPr lang="en-US" altLang="zh-CN" sz="3200" dirty="0"/>
              <a:t>3</a:t>
            </a:r>
            <a:r>
              <a:rPr lang="zh-CN" altLang="en-US" sz="3200" dirty="0"/>
              <a:t>：图的表示</a:t>
            </a:r>
            <a:endParaRPr lang="en-US" altLang="zh-CN" sz="3200" dirty="0"/>
          </a:p>
          <a:p>
            <a:r>
              <a:rPr lang="zh-CN" altLang="en-US" sz="3200" dirty="0">
                <a:solidFill>
                  <a:srgbClr val="FF0000"/>
                </a:solidFill>
              </a:rPr>
              <a:t>内容</a:t>
            </a:r>
            <a:r>
              <a:rPr lang="en-US" altLang="zh-CN" sz="3200" dirty="0">
                <a:solidFill>
                  <a:srgbClr val="FF0000"/>
                </a:solidFill>
              </a:rPr>
              <a:t>4</a:t>
            </a:r>
            <a:r>
              <a:rPr lang="zh-CN" altLang="en-US" sz="3200" dirty="0">
                <a:solidFill>
                  <a:srgbClr val="FF0000"/>
                </a:solidFill>
              </a:rPr>
              <a:t>：图的同构</a:t>
            </a:r>
            <a:endParaRPr lang="en-US" altLang="zh-CN" sz="3200" dirty="0">
              <a:solidFill>
                <a:srgbClr val="FF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55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5794425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557338"/>
            <a:ext cx="8642350" cy="4967287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lang="zh-CN" altLang="en-US" dirty="0">
                <a:latin typeface="Times New Roman" charset="0"/>
              </a:rPr>
              <a:t>图同构的定义</a:t>
            </a:r>
          </a:p>
          <a:p>
            <a:pPr lvl="1" algn="just" eaLnBrk="1" hangingPunct="1">
              <a:lnSpc>
                <a:spcPct val="120000"/>
              </a:lnSpc>
            </a:pPr>
            <a:r>
              <a:rPr lang="zh-CN" altLang="en-US" dirty="0">
                <a:latin typeface="Times New Roman" charset="0"/>
              </a:rPr>
              <a:t>设</a:t>
            </a:r>
            <a:r>
              <a:rPr lang="en-US" altLang="zh-CN" dirty="0">
                <a:latin typeface="Times New Roman" charset="0"/>
              </a:rPr>
              <a:t>G</a:t>
            </a:r>
            <a:r>
              <a:rPr lang="en-US" altLang="zh-CN" baseline="-30000" dirty="0">
                <a:latin typeface="Times New Roman" charset="0"/>
              </a:rPr>
              <a:t>1</a:t>
            </a:r>
            <a:r>
              <a:rPr lang="en-US" altLang="zh-CN" dirty="0">
                <a:latin typeface="Times New Roman" charset="0"/>
              </a:rPr>
              <a:t>=(V</a:t>
            </a:r>
            <a:r>
              <a:rPr lang="en-US" altLang="zh-CN" baseline="-30000" dirty="0">
                <a:latin typeface="Times New Roman" charset="0"/>
              </a:rPr>
              <a:t>1</a:t>
            </a:r>
            <a:r>
              <a:rPr lang="en-US" altLang="zh-CN" dirty="0">
                <a:latin typeface="Times New Roman" charset="0"/>
              </a:rPr>
              <a:t>, E</a:t>
            </a:r>
            <a:r>
              <a:rPr lang="en-US" altLang="zh-CN" baseline="-30000" dirty="0">
                <a:latin typeface="Times New Roman" charset="0"/>
              </a:rPr>
              <a:t>1</a:t>
            </a:r>
            <a:r>
              <a:rPr lang="en-US" altLang="zh-CN" dirty="0">
                <a:latin typeface="Times New Roman" charset="0"/>
              </a:rPr>
              <a:t>, </a:t>
            </a:r>
            <a:r>
              <a:rPr lang="en-US" altLang="zh-CN" dirty="0">
                <a:latin typeface="Times New Roman" charset="0"/>
                <a:sym typeface="Symbol" charset="0"/>
              </a:rPr>
              <a:t></a:t>
            </a:r>
            <a:r>
              <a:rPr lang="en-US" altLang="zh-CN" baseline="-30000" dirty="0">
                <a:latin typeface="Times New Roman" charset="0"/>
              </a:rPr>
              <a:t>1</a:t>
            </a:r>
            <a:r>
              <a:rPr lang="en-US" altLang="zh-CN" dirty="0">
                <a:latin typeface="Times New Roman" charset="0"/>
              </a:rPr>
              <a:t>)</a:t>
            </a:r>
            <a:r>
              <a:rPr lang="zh-CN" altLang="en-US" dirty="0">
                <a:latin typeface="Times New Roman" charset="0"/>
              </a:rPr>
              <a:t>和</a:t>
            </a:r>
            <a:r>
              <a:rPr lang="en-US" altLang="zh-CN" dirty="0">
                <a:latin typeface="Times New Roman" charset="0"/>
              </a:rPr>
              <a:t>G</a:t>
            </a:r>
            <a:r>
              <a:rPr lang="en-US" altLang="zh-CN" baseline="-30000" dirty="0">
                <a:latin typeface="Times New Roman" charset="0"/>
              </a:rPr>
              <a:t>2</a:t>
            </a:r>
            <a:r>
              <a:rPr lang="en-US" altLang="zh-CN" dirty="0">
                <a:latin typeface="Times New Roman" charset="0"/>
              </a:rPr>
              <a:t>=(V</a:t>
            </a:r>
            <a:r>
              <a:rPr lang="en-US" altLang="zh-CN" baseline="-30000" dirty="0">
                <a:latin typeface="Times New Roman" charset="0"/>
              </a:rPr>
              <a:t>2</a:t>
            </a:r>
            <a:r>
              <a:rPr lang="en-US" altLang="zh-CN" dirty="0">
                <a:latin typeface="Times New Roman" charset="0"/>
              </a:rPr>
              <a:t>, E</a:t>
            </a:r>
            <a:r>
              <a:rPr lang="en-US" altLang="zh-CN" baseline="-30000" dirty="0">
                <a:latin typeface="Times New Roman" charset="0"/>
              </a:rPr>
              <a:t>2</a:t>
            </a:r>
            <a:r>
              <a:rPr lang="en-US" altLang="zh-CN" dirty="0">
                <a:latin typeface="Times New Roman" charset="0"/>
              </a:rPr>
              <a:t>, </a:t>
            </a:r>
            <a:r>
              <a:rPr lang="en-US" altLang="zh-CN" dirty="0">
                <a:latin typeface="Times New Roman" charset="0"/>
                <a:sym typeface="Symbol" charset="0"/>
              </a:rPr>
              <a:t></a:t>
            </a:r>
            <a:r>
              <a:rPr lang="en-US" altLang="zh-CN" baseline="-30000" dirty="0">
                <a:latin typeface="Times New Roman" charset="0"/>
              </a:rPr>
              <a:t>2</a:t>
            </a:r>
            <a:r>
              <a:rPr lang="en-US" altLang="zh-CN" dirty="0">
                <a:latin typeface="Times New Roman" charset="0"/>
              </a:rPr>
              <a:t>)</a:t>
            </a:r>
            <a:r>
              <a:rPr lang="zh-CN" altLang="en-US" dirty="0">
                <a:latin typeface="Times New Roman" charset="0"/>
              </a:rPr>
              <a:t>是两个</a:t>
            </a:r>
            <a:r>
              <a:rPr lang="zh-CN" altLang="en-US" u="sng" dirty="0">
                <a:solidFill>
                  <a:srgbClr val="FF0000"/>
                </a:solidFill>
                <a:latin typeface="Times New Roman" charset="0"/>
              </a:rPr>
              <a:t>简单无向图</a:t>
            </a:r>
            <a:r>
              <a:rPr lang="zh-CN" altLang="en-US" dirty="0">
                <a:latin typeface="Times New Roman" charset="0"/>
              </a:rPr>
              <a:t>。若存在双射</a:t>
            </a:r>
            <a:r>
              <a:rPr lang="en-US" altLang="zh-CN" i="1" dirty="0">
                <a:latin typeface="Times New Roman" charset="0"/>
              </a:rPr>
              <a:t>f</a:t>
            </a:r>
            <a:r>
              <a:rPr lang="en-US" altLang="zh-CN" dirty="0">
                <a:latin typeface="Times New Roman" charset="0"/>
              </a:rPr>
              <a:t>: V</a:t>
            </a:r>
            <a:r>
              <a:rPr lang="en-US" altLang="zh-CN" baseline="-30000" dirty="0">
                <a:latin typeface="Times New Roman" charset="0"/>
              </a:rPr>
              <a:t>1</a:t>
            </a:r>
            <a:r>
              <a:rPr lang="en-US" altLang="zh-CN" dirty="0">
                <a:latin typeface="Times New Roman" charset="0"/>
                <a:sym typeface="Wingdings" charset="0"/>
              </a:rPr>
              <a:t></a:t>
            </a:r>
            <a:r>
              <a:rPr lang="en-US" altLang="zh-CN" dirty="0">
                <a:latin typeface="Times New Roman" charset="0"/>
              </a:rPr>
              <a:t>V</a:t>
            </a:r>
            <a:r>
              <a:rPr lang="en-US" altLang="zh-CN" baseline="-30000" dirty="0">
                <a:latin typeface="Times New Roman" charset="0"/>
              </a:rPr>
              <a:t>2</a:t>
            </a:r>
            <a:r>
              <a:rPr lang="en-US" altLang="zh-CN" dirty="0">
                <a:latin typeface="Times New Roman" charset="0"/>
              </a:rPr>
              <a:t>, u</a:t>
            </a:r>
            <a:r>
              <a:rPr lang="zh-CN" altLang="en-US" dirty="0">
                <a:latin typeface="Times New Roman" charset="0"/>
              </a:rPr>
              <a:t>和</a:t>
            </a:r>
            <a:r>
              <a:rPr lang="en-US" altLang="zh-CN" dirty="0">
                <a:latin typeface="Times New Roman" charset="0"/>
              </a:rPr>
              <a:t>v</a:t>
            </a:r>
            <a:r>
              <a:rPr lang="zh-CN" altLang="en-US" dirty="0">
                <a:latin typeface="Times New Roman" charset="0"/>
              </a:rPr>
              <a:t>在</a:t>
            </a:r>
            <a:r>
              <a:rPr lang="en-US" altLang="zh-CN" dirty="0">
                <a:latin typeface="Times New Roman" charset="0"/>
              </a:rPr>
              <a:t>G</a:t>
            </a:r>
            <a:r>
              <a:rPr lang="en-US" altLang="zh-CN" baseline="-30000" dirty="0">
                <a:latin typeface="Times New Roman" charset="0"/>
              </a:rPr>
              <a:t>1</a:t>
            </a:r>
            <a:r>
              <a:rPr lang="zh-CN" altLang="en-US" dirty="0">
                <a:latin typeface="Times New Roman" charset="0"/>
              </a:rPr>
              <a:t>中相邻当且仅当 </a:t>
            </a:r>
            <a:r>
              <a:rPr lang="en-US" altLang="zh-CN" i="1" dirty="0">
                <a:latin typeface="Times New Roman" charset="0"/>
              </a:rPr>
              <a:t>f</a:t>
            </a:r>
            <a:r>
              <a:rPr lang="en-US" altLang="zh-CN" dirty="0">
                <a:latin typeface="Times New Roman" charset="0"/>
              </a:rPr>
              <a:t>(u)</a:t>
            </a:r>
            <a:r>
              <a:rPr lang="zh-CN" altLang="en-US" dirty="0">
                <a:latin typeface="Times New Roman" charset="0"/>
              </a:rPr>
              <a:t>和</a:t>
            </a:r>
            <a:r>
              <a:rPr lang="en-US" altLang="zh-CN" i="1" dirty="0">
                <a:latin typeface="Times New Roman" charset="0"/>
              </a:rPr>
              <a:t>f</a:t>
            </a:r>
            <a:r>
              <a:rPr lang="en-US" altLang="zh-CN" dirty="0">
                <a:latin typeface="Times New Roman" charset="0"/>
              </a:rPr>
              <a:t>(v)</a:t>
            </a:r>
            <a:r>
              <a:rPr lang="zh-CN" altLang="en-US" dirty="0">
                <a:latin typeface="Times New Roman" charset="0"/>
              </a:rPr>
              <a:t>在</a:t>
            </a:r>
            <a:r>
              <a:rPr lang="en-US" altLang="zh-CN" dirty="0">
                <a:latin typeface="Times New Roman" charset="0"/>
              </a:rPr>
              <a:t>G</a:t>
            </a:r>
            <a:r>
              <a:rPr lang="en-US" altLang="zh-CN" baseline="-30000" dirty="0">
                <a:latin typeface="Times New Roman" charset="0"/>
              </a:rPr>
              <a:t>2</a:t>
            </a:r>
            <a:r>
              <a:rPr lang="zh-CN" altLang="en-US" dirty="0">
                <a:latin typeface="Times New Roman" charset="0"/>
              </a:rPr>
              <a:t>中相邻。此时称</a:t>
            </a:r>
            <a:r>
              <a:rPr lang="en-US" altLang="zh-CN" i="1" dirty="0">
                <a:latin typeface="Times New Roman" charset="0"/>
              </a:rPr>
              <a:t>f</a:t>
            </a:r>
            <a:r>
              <a:rPr lang="zh-CN" altLang="en-US" dirty="0">
                <a:latin typeface="Times New Roman" charset="0"/>
              </a:rPr>
              <a:t>是一个同构函数。</a:t>
            </a:r>
            <a:endParaRPr lang="en-US" altLang="zh-CN" dirty="0">
              <a:latin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lang="zh-CN" altLang="en-US" dirty="0">
                <a:latin typeface="Times New Roman" charset="0"/>
              </a:rPr>
              <a:t>设</a:t>
            </a:r>
            <a:r>
              <a:rPr lang="en-US" altLang="zh-CN" dirty="0">
                <a:latin typeface="Times New Roman" charset="0"/>
              </a:rPr>
              <a:t>G</a:t>
            </a:r>
            <a:r>
              <a:rPr lang="en-US" altLang="zh-CN" baseline="-30000" dirty="0">
                <a:latin typeface="Times New Roman" charset="0"/>
              </a:rPr>
              <a:t>1</a:t>
            </a:r>
            <a:r>
              <a:rPr lang="en-US" altLang="zh-CN" dirty="0">
                <a:latin typeface="Times New Roman" charset="0"/>
              </a:rPr>
              <a:t>=(V</a:t>
            </a:r>
            <a:r>
              <a:rPr lang="en-US" altLang="zh-CN" baseline="-30000" dirty="0">
                <a:latin typeface="Times New Roman" charset="0"/>
              </a:rPr>
              <a:t>1</a:t>
            </a:r>
            <a:r>
              <a:rPr lang="en-US" altLang="zh-CN" dirty="0">
                <a:latin typeface="Times New Roman" charset="0"/>
              </a:rPr>
              <a:t>, E</a:t>
            </a:r>
            <a:r>
              <a:rPr lang="en-US" altLang="zh-CN" baseline="-30000" dirty="0">
                <a:latin typeface="Times New Roman" charset="0"/>
              </a:rPr>
              <a:t>1</a:t>
            </a:r>
            <a:r>
              <a:rPr lang="en-US" altLang="zh-CN" dirty="0">
                <a:latin typeface="Times New Roman" charset="0"/>
              </a:rPr>
              <a:t>, </a:t>
            </a:r>
            <a:r>
              <a:rPr lang="en-US" altLang="zh-CN" dirty="0">
                <a:latin typeface="Times New Roman" charset="0"/>
                <a:sym typeface="Symbol" charset="0"/>
              </a:rPr>
              <a:t></a:t>
            </a:r>
            <a:r>
              <a:rPr lang="en-US" altLang="zh-CN" baseline="-30000" dirty="0">
                <a:latin typeface="Times New Roman" charset="0"/>
              </a:rPr>
              <a:t>1</a:t>
            </a:r>
            <a:r>
              <a:rPr lang="en-US" altLang="zh-CN" dirty="0">
                <a:latin typeface="Times New Roman" charset="0"/>
              </a:rPr>
              <a:t>)</a:t>
            </a:r>
            <a:r>
              <a:rPr lang="zh-CN" altLang="en-US" dirty="0">
                <a:latin typeface="Times New Roman" charset="0"/>
              </a:rPr>
              <a:t>和</a:t>
            </a:r>
            <a:r>
              <a:rPr lang="en-US" altLang="zh-CN" dirty="0">
                <a:latin typeface="Times New Roman" charset="0"/>
              </a:rPr>
              <a:t>G</a:t>
            </a:r>
            <a:r>
              <a:rPr lang="en-US" altLang="zh-CN" baseline="-30000" dirty="0">
                <a:latin typeface="Times New Roman" charset="0"/>
              </a:rPr>
              <a:t>2</a:t>
            </a:r>
            <a:r>
              <a:rPr lang="en-US" altLang="zh-CN" dirty="0">
                <a:latin typeface="Times New Roman" charset="0"/>
              </a:rPr>
              <a:t>=(V</a:t>
            </a:r>
            <a:r>
              <a:rPr lang="en-US" altLang="zh-CN" baseline="-30000" dirty="0">
                <a:latin typeface="Times New Roman" charset="0"/>
              </a:rPr>
              <a:t>2</a:t>
            </a:r>
            <a:r>
              <a:rPr lang="en-US" altLang="zh-CN" dirty="0">
                <a:latin typeface="Times New Roman" charset="0"/>
              </a:rPr>
              <a:t>, E</a:t>
            </a:r>
            <a:r>
              <a:rPr lang="en-US" altLang="zh-CN" baseline="-30000" dirty="0">
                <a:latin typeface="Times New Roman" charset="0"/>
              </a:rPr>
              <a:t>2</a:t>
            </a:r>
            <a:r>
              <a:rPr lang="en-US" altLang="zh-CN" dirty="0">
                <a:latin typeface="Times New Roman" charset="0"/>
              </a:rPr>
              <a:t>, </a:t>
            </a:r>
            <a:r>
              <a:rPr lang="en-US" altLang="zh-CN" dirty="0">
                <a:latin typeface="Times New Roman" charset="0"/>
                <a:sym typeface="Symbol" charset="0"/>
              </a:rPr>
              <a:t></a:t>
            </a:r>
            <a:r>
              <a:rPr lang="en-US" altLang="zh-CN" baseline="-30000" dirty="0">
                <a:latin typeface="Times New Roman" charset="0"/>
              </a:rPr>
              <a:t>2</a:t>
            </a:r>
            <a:r>
              <a:rPr lang="en-US" altLang="zh-CN" dirty="0">
                <a:latin typeface="Times New Roman" charset="0"/>
              </a:rPr>
              <a:t>)</a:t>
            </a:r>
            <a:r>
              <a:rPr lang="zh-CN" altLang="en-US" dirty="0">
                <a:latin typeface="Times New Roman" charset="0"/>
              </a:rPr>
              <a:t>是两个</a:t>
            </a:r>
            <a:r>
              <a:rPr lang="zh-CN" altLang="en-US" u="sng" dirty="0">
                <a:solidFill>
                  <a:srgbClr val="FF0000"/>
                </a:solidFill>
                <a:latin typeface="Times New Roman" charset="0"/>
              </a:rPr>
              <a:t>无向图</a:t>
            </a:r>
            <a:r>
              <a:rPr lang="zh-CN" altLang="en-US" dirty="0">
                <a:latin typeface="Times New Roman" charset="0"/>
              </a:rPr>
              <a:t>。若存在双射</a:t>
            </a:r>
            <a:r>
              <a:rPr lang="en-US" altLang="zh-CN" i="1" dirty="0">
                <a:latin typeface="Times New Roman" charset="0"/>
              </a:rPr>
              <a:t>f</a:t>
            </a:r>
            <a:r>
              <a:rPr lang="en-US" altLang="zh-CN" dirty="0">
                <a:latin typeface="Times New Roman" charset="0"/>
              </a:rPr>
              <a:t>: V</a:t>
            </a:r>
            <a:r>
              <a:rPr lang="en-US" altLang="zh-CN" baseline="-30000" dirty="0">
                <a:latin typeface="Times New Roman" charset="0"/>
              </a:rPr>
              <a:t>1</a:t>
            </a:r>
            <a:r>
              <a:rPr lang="en-US" altLang="zh-CN" dirty="0">
                <a:latin typeface="Times New Roman" charset="0"/>
                <a:sym typeface="Wingdings" charset="0"/>
              </a:rPr>
              <a:t></a:t>
            </a:r>
            <a:r>
              <a:rPr lang="en-US" altLang="zh-CN" dirty="0">
                <a:latin typeface="Times New Roman" charset="0"/>
              </a:rPr>
              <a:t>V</a:t>
            </a:r>
            <a:r>
              <a:rPr lang="en-US" altLang="zh-CN" baseline="-30000" dirty="0">
                <a:latin typeface="Times New Roman" charset="0"/>
              </a:rPr>
              <a:t>2</a:t>
            </a:r>
            <a:r>
              <a:rPr lang="en-US" altLang="zh-CN" dirty="0">
                <a:latin typeface="Times New Roman" charset="0"/>
              </a:rPr>
              <a:t>, </a:t>
            </a:r>
            <a:r>
              <a:rPr lang="en-US" altLang="zh-CN" i="1" dirty="0">
                <a:latin typeface="Times New Roman" charset="0"/>
              </a:rPr>
              <a:t>g</a:t>
            </a:r>
            <a:r>
              <a:rPr lang="en-US" altLang="zh-CN" dirty="0">
                <a:latin typeface="Times New Roman" charset="0"/>
              </a:rPr>
              <a:t>: E</a:t>
            </a:r>
            <a:r>
              <a:rPr lang="en-US" altLang="zh-CN" baseline="-30000" dirty="0">
                <a:latin typeface="Times New Roman" charset="0"/>
              </a:rPr>
              <a:t>1</a:t>
            </a:r>
            <a:r>
              <a:rPr lang="en-US" altLang="zh-CN" dirty="0">
                <a:latin typeface="Times New Roman" charset="0"/>
                <a:sym typeface="Wingdings" charset="0"/>
              </a:rPr>
              <a:t></a:t>
            </a:r>
            <a:r>
              <a:rPr lang="en-US" altLang="zh-CN" dirty="0">
                <a:latin typeface="Times New Roman" charset="0"/>
              </a:rPr>
              <a:t>E</a:t>
            </a:r>
            <a:r>
              <a:rPr lang="en-US" altLang="zh-CN" baseline="-30000" dirty="0">
                <a:latin typeface="Times New Roman" charset="0"/>
              </a:rPr>
              <a:t>2</a:t>
            </a:r>
            <a:r>
              <a:rPr lang="en-US" altLang="zh-CN" dirty="0">
                <a:latin typeface="Times New Roman" charset="0"/>
              </a:rPr>
              <a:t>, </a:t>
            </a:r>
            <a:r>
              <a:rPr lang="en-US" altLang="zh-CN" dirty="0">
                <a:latin typeface="Times New Roman" charset="0"/>
                <a:sym typeface="Symbol" charset="0"/>
              </a:rPr>
              <a:t></a:t>
            </a:r>
            <a:r>
              <a:rPr lang="en-US" altLang="zh-CN" dirty="0">
                <a:latin typeface="Times New Roman" charset="0"/>
              </a:rPr>
              <a:t>e</a:t>
            </a:r>
            <a:r>
              <a:rPr lang="en-US" altLang="zh-CN" dirty="0">
                <a:latin typeface="Arial Unicode MS" charset="0"/>
                <a:cs typeface="Arial Unicode MS" charset="0"/>
              </a:rPr>
              <a:t>∈</a:t>
            </a:r>
            <a:r>
              <a:rPr lang="en-US" altLang="zh-CN" dirty="0">
                <a:latin typeface="Times New Roman" charset="0"/>
              </a:rPr>
              <a:t>E</a:t>
            </a:r>
            <a:r>
              <a:rPr lang="en-US" altLang="zh-CN" baseline="-30000" dirty="0">
                <a:latin typeface="Times New Roman" charset="0"/>
              </a:rPr>
              <a:t>1</a:t>
            </a:r>
            <a:r>
              <a:rPr lang="en-US" altLang="zh-CN" dirty="0">
                <a:latin typeface="Times New Roman" charset="0"/>
              </a:rPr>
              <a:t>, </a:t>
            </a:r>
            <a:r>
              <a:rPr lang="en-US" altLang="zh-CN" dirty="0">
                <a:latin typeface="Times New Roman" charset="0"/>
                <a:sym typeface="Symbol" charset="0"/>
              </a:rPr>
              <a:t></a:t>
            </a:r>
            <a:r>
              <a:rPr lang="en-US" altLang="zh-CN" baseline="-30000" dirty="0">
                <a:latin typeface="Times New Roman" charset="0"/>
              </a:rPr>
              <a:t>1</a:t>
            </a:r>
            <a:r>
              <a:rPr lang="en-US" altLang="zh-CN" dirty="0">
                <a:latin typeface="Times New Roman" charset="0"/>
              </a:rPr>
              <a:t>(e)={</a:t>
            </a:r>
            <a:r>
              <a:rPr lang="en-US" altLang="zh-CN" dirty="0" err="1">
                <a:latin typeface="Times New Roman" charset="0"/>
              </a:rPr>
              <a:t>u,v</a:t>
            </a:r>
            <a:r>
              <a:rPr lang="en-US" altLang="zh-CN" dirty="0">
                <a:latin typeface="Times New Roman" charset="0"/>
              </a:rPr>
              <a:t>}, </a:t>
            </a:r>
            <a:r>
              <a:rPr lang="zh-CN" altLang="en-US" dirty="0">
                <a:latin typeface="Times New Roman" charset="0"/>
              </a:rPr>
              <a:t>当且仅当 </a:t>
            </a:r>
            <a:r>
              <a:rPr lang="en-US" altLang="zh-CN" i="1" dirty="0">
                <a:latin typeface="Times New Roman" charset="0"/>
              </a:rPr>
              <a:t>g</a:t>
            </a:r>
            <a:r>
              <a:rPr lang="en-US" altLang="zh-CN" dirty="0">
                <a:latin typeface="Times New Roman" charset="0"/>
              </a:rPr>
              <a:t>(e)</a:t>
            </a:r>
            <a:r>
              <a:rPr lang="en-US" altLang="zh-CN" dirty="0">
                <a:latin typeface="Arial Unicode MS" charset="0"/>
                <a:cs typeface="Arial Unicode MS" charset="0"/>
              </a:rPr>
              <a:t>∈</a:t>
            </a:r>
            <a:r>
              <a:rPr lang="en-US" altLang="zh-CN" dirty="0">
                <a:latin typeface="Times New Roman" charset="0"/>
              </a:rPr>
              <a:t>E</a:t>
            </a:r>
            <a:r>
              <a:rPr lang="en-US" altLang="zh-CN" baseline="-30000" dirty="0">
                <a:latin typeface="Times New Roman" charset="0"/>
              </a:rPr>
              <a:t>2</a:t>
            </a:r>
            <a:r>
              <a:rPr lang="en-US" altLang="zh-CN" dirty="0">
                <a:latin typeface="Times New Roman" charset="0"/>
              </a:rPr>
              <a:t>, </a:t>
            </a:r>
            <a:r>
              <a:rPr lang="zh-CN" altLang="en-US" dirty="0">
                <a:latin typeface="Times New Roman" charset="0"/>
              </a:rPr>
              <a:t>且</a:t>
            </a:r>
            <a:r>
              <a:rPr lang="zh-CN" altLang="en-US" dirty="0">
                <a:latin typeface="Times New Roman" charset="0"/>
                <a:sym typeface="Symbol" charset="0"/>
              </a:rPr>
              <a:t></a:t>
            </a:r>
            <a:r>
              <a:rPr lang="en-US" altLang="zh-CN" baseline="-30000" dirty="0">
                <a:latin typeface="Times New Roman" charset="0"/>
              </a:rPr>
              <a:t>2</a:t>
            </a:r>
            <a:r>
              <a:rPr lang="en-US" altLang="zh-CN" dirty="0">
                <a:latin typeface="Times New Roman" charset="0"/>
              </a:rPr>
              <a:t>(</a:t>
            </a:r>
            <a:r>
              <a:rPr lang="en-US" altLang="zh-CN" i="1" dirty="0">
                <a:latin typeface="Times New Roman" charset="0"/>
              </a:rPr>
              <a:t>g</a:t>
            </a:r>
            <a:r>
              <a:rPr lang="en-US" altLang="zh-CN" dirty="0">
                <a:latin typeface="Times New Roman" charset="0"/>
              </a:rPr>
              <a:t>(e))={</a:t>
            </a:r>
            <a:r>
              <a:rPr lang="en-US" altLang="zh-CN" i="1" dirty="0">
                <a:latin typeface="Times New Roman" charset="0"/>
              </a:rPr>
              <a:t>f</a:t>
            </a:r>
            <a:r>
              <a:rPr lang="en-US" altLang="zh-CN" dirty="0">
                <a:latin typeface="Times New Roman" charset="0"/>
              </a:rPr>
              <a:t>(u),</a:t>
            </a:r>
            <a:r>
              <a:rPr lang="en-US" altLang="zh-CN" i="1" dirty="0">
                <a:latin typeface="Times New Roman" charset="0"/>
              </a:rPr>
              <a:t>f</a:t>
            </a:r>
            <a:r>
              <a:rPr lang="en-US" altLang="zh-CN" dirty="0">
                <a:latin typeface="Times New Roman" charset="0"/>
              </a:rPr>
              <a:t>(v)}</a:t>
            </a:r>
            <a:r>
              <a:rPr lang="zh-CN" altLang="en-US" dirty="0">
                <a:latin typeface="Times New Roman" charset="0"/>
              </a:rPr>
              <a:t>。 </a:t>
            </a:r>
            <a:endParaRPr lang="en-US" altLang="zh-CN" dirty="0">
              <a:latin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endParaRPr lang="zh-CN" altLang="en-US" dirty="0">
              <a:latin typeface="Arial" charset="0"/>
            </a:endParaRPr>
          </a:p>
          <a:p>
            <a:pPr eaLnBrk="1" hangingPunct="1">
              <a:lnSpc>
                <a:spcPct val="120000"/>
              </a:lnSpc>
            </a:pPr>
            <a:endParaRPr lang="zh-CN" altLang="en-US" dirty="0">
              <a:latin typeface="Arial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56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</a:rPr>
              <a:t>图的同构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6675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Arial" charset="0"/>
              </a:rPr>
              <a:t>图同构的例子</a:t>
            </a:r>
          </a:p>
        </p:txBody>
      </p:sp>
      <p:pic>
        <p:nvPicPr>
          <p:cNvPr id="25603" name="Picture 6" descr="http://www.cs.sunysb.edu/~algorith/files/hamiltonian-cycle-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628775"/>
            <a:ext cx="223202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04" name="Group 4"/>
          <p:cNvGrpSpPr>
            <a:grpSpLocks/>
          </p:cNvGrpSpPr>
          <p:nvPr/>
        </p:nvGrpSpPr>
        <p:grpSpPr bwMode="auto">
          <a:xfrm>
            <a:off x="1692275" y="1773238"/>
            <a:ext cx="2303463" cy="2146300"/>
            <a:chOff x="528" y="1740"/>
            <a:chExt cx="1824" cy="1830"/>
          </a:xfrm>
        </p:grpSpPr>
        <p:sp>
          <p:nvSpPr>
            <p:cNvPr id="25606" name="Line 5"/>
            <p:cNvSpPr>
              <a:spLocks noChangeShapeType="1"/>
            </p:cNvSpPr>
            <p:nvPr/>
          </p:nvSpPr>
          <p:spPr bwMode="auto">
            <a:xfrm>
              <a:off x="1401" y="3358"/>
              <a:ext cx="0" cy="149"/>
            </a:xfrm>
            <a:prstGeom prst="line">
              <a:avLst/>
            </a:prstGeom>
            <a:noFill/>
            <a:ln w="38100" cap="rnd">
              <a:solidFill>
                <a:schemeClr val="accent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07" name="Line 6"/>
            <p:cNvSpPr>
              <a:spLocks noChangeShapeType="1"/>
            </p:cNvSpPr>
            <p:nvPr/>
          </p:nvSpPr>
          <p:spPr bwMode="auto">
            <a:xfrm>
              <a:off x="1085" y="2512"/>
              <a:ext cx="594" cy="0"/>
            </a:xfrm>
            <a:prstGeom prst="line">
              <a:avLst/>
            </a:prstGeom>
            <a:noFill/>
            <a:ln w="38100" cap="rnd">
              <a:solidFill>
                <a:schemeClr val="accent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08" name="Line 7"/>
            <p:cNvSpPr>
              <a:spLocks noChangeShapeType="1"/>
            </p:cNvSpPr>
            <p:nvPr/>
          </p:nvSpPr>
          <p:spPr bwMode="auto">
            <a:xfrm flipH="1">
              <a:off x="950" y="2521"/>
              <a:ext cx="135" cy="558"/>
            </a:xfrm>
            <a:prstGeom prst="line">
              <a:avLst/>
            </a:prstGeom>
            <a:noFill/>
            <a:ln w="38100" cap="rnd">
              <a:solidFill>
                <a:schemeClr val="accent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09" name="Line 8"/>
            <p:cNvSpPr>
              <a:spLocks noChangeShapeType="1"/>
            </p:cNvSpPr>
            <p:nvPr/>
          </p:nvSpPr>
          <p:spPr bwMode="auto">
            <a:xfrm>
              <a:off x="1699" y="2521"/>
              <a:ext cx="201" cy="558"/>
            </a:xfrm>
            <a:prstGeom prst="line">
              <a:avLst/>
            </a:prstGeom>
            <a:noFill/>
            <a:ln w="38100" cap="rnd">
              <a:solidFill>
                <a:schemeClr val="accent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10" name="Line 9"/>
            <p:cNvSpPr>
              <a:spLocks noChangeShapeType="1"/>
            </p:cNvSpPr>
            <p:nvPr/>
          </p:nvSpPr>
          <p:spPr bwMode="auto">
            <a:xfrm>
              <a:off x="950" y="3088"/>
              <a:ext cx="442" cy="252"/>
            </a:xfrm>
            <a:prstGeom prst="line">
              <a:avLst/>
            </a:prstGeom>
            <a:noFill/>
            <a:ln w="38100" cap="rnd">
              <a:solidFill>
                <a:schemeClr val="accent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11" name="Line 10"/>
            <p:cNvSpPr>
              <a:spLocks noChangeShapeType="1"/>
            </p:cNvSpPr>
            <p:nvPr/>
          </p:nvSpPr>
          <p:spPr bwMode="auto">
            <a:xfrm flipH="1">
              <a:off x="1420" y="3070"/>
              <a:ext cx="461" cy="270"/>
            </a:xfrm>
            <a:prstGeom prst="line">
              <a:avLst/>
            </a:prstGeom>
            <a:noFill/>
            <a:ln w="38100" cap="rnd">
              <a:solidFill>
                <a:schemeClr val="accent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12" name="Line 11"/>
            <p:cNvSpPr>
              <a:spLocks noChangeShapeType="1"/>
            </p:cNvSpPr>
            <p:nvPr/>
          </p:nvSpPr>
          <p:spPr bwMode="auto">
            <a:xfrm>
              <a:off x="1440" y="1786"/>
              <a:ext cx="457" cy="139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13" name="Line 12"/>
            <p:cNvSpPr>
              <a:spLocks noChangeShapeType="1"/>
            </p:cNvSpPr>
            <p:nvPr/>
          </p:nvSpPr>
          <p:spPr bwMode="auto">
            <a:xfrm flipV="1">
              <a:off x="941" y="1786"/>
              <a:ext cx="451" cy="139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14" name="Line 13"/>
            <p:cNvSpPr>
              <a:spLocks noChangeShapeType="1"/>
            </p:cNvSpPr>
            <p:nvPr/>
          </p:nvSpPr>
          <p:spPr bwMode="auto">
            <a:xfrm flipV="1">
              <a:off x="1689" y="1936"/>
              <a:ext cx="211" cy="557"/>
            </a:xfrm>
            <a:prstGeom prst="line">
              <a:avLst/>
            </a:prstGeom>
            <a:noFill/>
            <a:ln w="38100" cap="rnd">
              <a:solidFill>
                <a:schemeClr val="accent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15" name="Line 14"/>
            <p:cNvSpPr>
              <a:spLocks noChangeShapeType="1"/>
            </p:cNvSpPr>
            <p:nvPr/>
          </p:nvSpPr>
          <p:spPr bwMode="auto">
            <a:xfrm flipH="1" flipV="1">
              <a:off x="950" y="1953"/>
              <a:ext cx="144" cy="531"/>
            </a:xfrm>
            <a:prstGeom prst="line">
              <a:avLst/>
            </a:prstGeom>
            <a:noFill/>
            <a:ln w="38100" cap="rnd">
              <a:solidFill>
                <a:schemeClr val="accent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16" name="Line 15"/>
            <p:cNvSpPr>
              <a:spLocks noChangeShapeType="1"/>
            </p:cNvSpPr>
            <p:nvPr/>
          </p:nvSpPr>
          <p:spPr bwMode="auto">
            <a:xfrm>
              <a:off x="576" y="2298"/>
              <a:ext cx="0" cy="6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17" name="Line 16"/>
            <p:cNvSpPr>
              <a:spLocks noChangeShapeType="1"/>
            </p:cNvSpPr>
            <p:nvPr/>
          </p:nvSpPr>
          <p:spPr bwMode="auto">
            <a:xfrm>
              <a:off x="2303" y="2298"/>
              <a:ext cx="0" cy="60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18" name="Line 17"/>
            <p:cNvSpPr>
              <a:spLocks noChangeShapeType="1"/>
            </p:cNvSpPr>
            <p:nvPr/>
          </p:nvSpPr>
          <p:spPr bwMode="auto">
            <a:xfrm flipH="1">
              <a:off x="1910" y="2912"/>
              <a:ext cx="374" cy="139"/>
            </a:xfrm>
            <a:prstGeom prst="line">
              <a:avLst/>
            </a:prstGeom>
            <a:noFill/>
            <a:ln w="38100" cap="rnd">
              <a:solidFill>
                <a:schemeClr val="accent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19" name="Line 18"/>
            <p:cNvSpPr>
              <a:spLocks noChangeShapeType="1"/>
            </p:cNvSpPr>
            <p:nvPr/>
          </p:nvSpPr>
          <p:spPr bwMode="auto">
            <a:xfrm flipH="1">
              <a:off x="1939" y="2921"/>
              <a:ext cx="355" cy="39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20" name="Line 19"/>
            <p:cNvSpPr>
              <a:spLocks noChangeShapeType="1"/>
            </p:cNvSpPr>
            <p:nvPr/>
          </p:nvSpPr>
          <p:spPr bwMode="auto">
            <a:xfrm flipV="1">
              <a:off x="1420" y="3321"/>
              <a:ext cx="490" cy="177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21" name="Line 20"/>
            <p:cNvSpPr>
              <a:spLocks noChangeShapeType="1"/>
            </p:cNvSpPr>
            <p:nvPr/>
          </p:nvSpPr>
          <p:spPr bwMode="auto">
            <a:xfrm>
              <a:off x="941" y="3340"/>
              <a:ext cx="451" cy="167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22" name="Line 21"/>
            <p:cNvSpPr>
              <a:spLocks noChangeShapeType="1"/>
            </p:cNvSpPr>
            <p:nvPr/>
          </p:nvSpPr>
          <p:spPr bwMode="auto">
            <a:xfrm>
              <a:off x="586" y="2921"/>
              <a:ext cx="326" cy="4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23" name="Line 22"/>
            <p:cNvSpPr>
              <a:spLocks noChangeShapeType="1"/>
            </p:cNvSpPr>
            <p:nvPr/>
          </p:nvSpPr>
          <p:spPr bwMode="auto">
            <a:xfrm flipV="1">
              <a:off x="586" y="1953"/>
              <a:ext cx="335" cy="32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24" name="Line 23"/>
            <p:cNvSpPr>
              <a:spLocks noChangeShapeType="1"/>
            </p:cNvSpPr>
            <p:nvPr/>
          </p:nvSpPr>
          <p:spPr bwMode="auto">
            <a:xfrm>
              <a:off x="586" y="2902"/>
              <a:ext cx="364" cy="177"/>
            </a:xfrm>
            <a:prstGeom prst="line">
              <a:avLst/>
            </a:prstGeom>
            <a:noFill/>
            <a:ln w="38100" cap="rnd">
              <a:solidFill>
                <a:schemeClr val="accent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25" name="Line 24"/>
            <p:cNvSpPr>
              <a:spLocks noChangeShapeType="1"/>
            </p:cNvSpPr>
            <p:nvPr/>
          </p:nvSpPr>
          <p:spPr bwMode="auto">
            <a:xfrm>
              <a:off x="1689" y="2744"/>
              <a:ext cx="230" cy="55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26" name="Line 25"/>
            <p:cNvSpPr>
              <a:spLocks noChangeShapeType="1"/>
            </p:cNvSpPr>
            <p:nvPr/>
          </p:nvSpPr>
          <p:spPr bwMode="auto">
            <a:xfrm>
              <a:off x="1123" y="2726"/>
              <a:ext cx="547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27" name="Line 26"/>
            <p:cNvSpPr>
              <a:spLocks noChangeShapeType="1"/>
            </p:cNvSpPr>
            <p:nvPr/>
          </p:nvSpPr>
          <p:spPr bwMode="auto">
            <a:xfrm flipH="1">
              <a:off x="931" y="2735"/>
              <a:ext cx="182" cy="59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28" name="Line 27"/>
            <p:cNvSpPr>
              <a:spLocks noChangeShapeType="1"/>
            </p:cNvSpPr>
            <p:nvPr/>
          </p:nvSpPr>
          <p:spPr bwMode="auto">
            <a:xfrm>
              <a:off x="921" y="2205"/>
              <a:ext cx="183" cy="5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29" name="Line 28"/>
            <p:cNvSpPr>
              <a:spLocks noChangeShapeType="1"/>
            </p:cNvSpPr>
            <p:nvPr/>
          </p:nvSpPr>
          <p:spPr bwMode="auto">
            <a:xfrm>
              <a:off x="1440" y="1972"/>
              <a:ext cx="451" cy="19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30" name="Line 29"/>
            <p:cNvSpPr>
              <a:spLocks noChangeShapeType="1"/>
            </p:cNvSpPr>
            <p:nvPr/>
          </p:nvSpPr>
          <p:spPr bwMode="auto">
            <a:xfrm flipV="1">
              <a:off x="586" y="2186"/>
              <a:ext cx="326" cy="10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31" name="Line 30"/>
            <p:cNvSpPr>
              <a:spLocks noChangeShapeType="1"/>
            </p:cNvSpPr>
            <p:nvPr/>
          </p:nvSpPr>
          <p:spPr bwMode="auto">
            <a:xfrm flipV="1">
              <a:off x="931" y="1981"/>
              <a:ext cx="470" cy="19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32" name="Line 31"/>
            <p:cNvSpPr>
              <a:spLocks noChangeShapeType="1"/>
            </p:cNvSpPr>
            <p:nvPr/>
          </p:nvSpPr>
          <p:spPr bwMode="auto">
            <a:xfrm>
              <a:off x="1910" y="2177"/>
              <a:ext cx="384" cy="9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33" name="Line 32"/>
            <p:cNvSpPr>
              <a:spLocks noChangeShapeType="1"/>
            </p:cNvSpPr>
            <p:nvPr/>
          </p:nvSpPr>
          <p:spPr bwMode="auto">
            <a:xfrm>
              <a:off x="1413" y="1788"/>
              <a:ext cx="0" cy="19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34" name="Freeform 33"/>
            <p:cNvSpPr>
              <a:spLocks/>
            </p:cNvSpPr>
            <p:nvPr/>
          </p:nvSpPr>
          <p:spPr bwMode="auto">
            <a:xfrm>
              <a:off x="1920" y="1950"/>
              <a:ext cx="408" cy="329"/>
            </a:xfrm>
            <a:custGeom>
              <a:avLst/>
              <a:gdLst>
                <a:gd name="T0" fmla="*/ 0 w 408"/>
                <a:gd name="T1" fmla="*/ 0 h 329"/>
                <a:gd name="T2" fmla="*/ 408 w 408"/>
                <a:gd name="T3" fmla="*/ 329 h 329"/>
                <a:gd name="T4" fmla="*/ 0 60000 65536"/>
                <a:gd name="T5" fmla="*/ 0 60000 65536"/>
                <a:gd name="T6" fmla="*/ 0 w 408"/>
                <a:gd name="T7" fmla="*/ 0 h 329"/>
                <a:gd name="T8" fmla="*/ 408 w 408"/>
                <a:gd name="T9" fmla="*/ 329 h 32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08" h="329">
                  <a:moveTo>
                    <a:pt x="0" y="0"/>
                  </a:moveTo>
                  <a:lnTo>
                    <a:pt x="408" y="329"/>
                  </a:lnTo>
                </a:path>
              </a:pathLst>
            </a:custGeom>
            <a:noFill/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35" name="Line 34"/>
            <p:cNvSpPr>
              <a:spLocks noChangeShapeType="1"/>
            </p:cNvSpPr>
            <p:nvPr/>
          </p:nvSpPr>
          <p:spPr bwMode="auto">
            <a:xfrm flipH="1">
              <a:off x="1680" y="2142"/>
              <a:ext cx="192" cy="57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5636" name="Oval 35"/>
            <p:cNvSpPr>
              <a:spLocks noChangeArrowheads="1"/>
            </p:cNvSpPr>
            <p:nvPr/>
          </p:nvSpPr>
          <p:spPr bwMode="auto">
            <a:xfrm>
              <a:off x="2247" y="2238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5637" name="Oval 36"/>
            <p:cNvSpPr>
              <a:spLocks noChangeArrowheads="1"/>
            </p:cNvSpPr>
            <p:nvPr/>
          </p:nvSpPr>
          <p:spPr bwMode="auto">
            <a:xfrm>
              <a:off x="1821" y="2133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5638" name="Oval 37"/>
            <p:cNvSpPr>
              <a:spLocks noChangeArrowheads="1"/>
            </p:cNvSpPr>
            <p:nvPr/>
          </p:nvSpPr>
          <p:spPr bwMode="auto">
            <a:xfrm>
              <a:off x="2256" y="2862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5639" name="Oval 38"/>
            <p:cNvSpPr>
              <a:spLocks noChangeArrowheads="1"/>
            </p:cNvSpPr>
            <p:nvPr/>
          </p:nvSpPr>
          <p:spPr bwMode="auto">
            <a:xfrm>
              <a:off x="1872" y="1902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5640" name="Oval 39"/>
            <p:cNvSpPr>
              <a:spLocks noChangeArrowheads="1"/>
            </p:cNvSpPr>
            <p:nvPr/>
          </p:nvSpPr>
          <p:spPr bwMode="auto">
            <a:xfrm>
              <a:off x="1371" y="1740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5641" name="Oval 40"/>
            <p:cNvSpPr>
              <a:spLocks noChangeArrowheads="1"/>
            </p:cNvSpPr>
            <p:nvPr/>
          </p:nvSpPr>
          <p:spPr bwMode="auto">
            <a:xfrm>
              <a:off x="1374" y="1923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5642" name="Oval 41"/>
            <p:cNvSpPr>
              <a:spLocks noChangeArrowheads="1"/>
            </p:cNvSpPr>
            <p:nvPr/>
          </p:nvSpPr>
          <p:spPr bwMode="auto">
            <a:xfrm>
              <a:off x="1047" y="2442"/>
              <a:ext cx="96" cy="9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dirty="0">
                <a:solidFill>
                  <a:srgbClr val="4D4D4D"/>
                </a:solidFill>
                <a:ea typeface="黑体"/>
                <a:cs typeface="黑体"/>
              </a:endParaRPr>
            </a:p>
          </p:txBody>
        </p:sp>
        <p:sp>
          <p:nvSpPr>
            <p:cNvPr id="25643" name="Oval 42"/>
            <p:cNvSpPr>
              <a:spLocks noChangeArrowheads="1"/>
            </p:cNvSpPr>
            <p:nvPr/>
          </p:nvSpPr>
          <p:spPr bwMode="auto">
            <a:xfrm>
              <a:off x="1632" y="2460"/>
              <a:ext cx="96" cy="9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dirty="0">
                <a:solidFill>
                  <a:srgbClr val="4D4D4D"/>
                </a:solidFill>
                <a:ea typeface="黑体"/>
                <a:cs typeface="黑体"/>
              </a:endParaRPr>
            </a:p>
          </p:txBody>
        </p:sp>
        <p:sp>
          <p:nvSpPr>
            <p:cNvPr id="25644" name="Oval 43"/>
            <p:cNvSpPr>
              <a:spLocks noChangeArrowheads="1"/>
            </p:cNvSpPr>
            <p:nvPr/>
          </p:nvSpPr>
          <p:spPr bwMode="auto">
            <a:xfrm>
              <a:off x="1851" y="2997"/>
              <a:ext cx="96" cy="9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dirty="0">
                <a:solidFill>
                  <a:srgbClr val="4D4D4D"/>
                </a:solidFill>
                <a:ea typeface="黑体"/>
                <a:cs typeface="黑体"/>
              </a:endParaRPr>
            </a:p>
          </p:txBody>
        </p:sp>
        <p:sp>
          <p:nvSpPr>
            <p:cNvPr id="25645" name="Oval 44"/>
            <p:cNvSpPr>
              <a:spLocks noChangeArrowheads="1"/>
            </p:cNvSpPr>
            <p:nvPr/>
          </p:nvSpPr>
          <p:spPr bwMode="auto">
            <a:xfrm>
              <a:off x="1632" y="2679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5646" name="Oval 45"/>
            <p:cNvSpPr>
              <a:spLocks noChangeArrowheads="1"/>
            </p:cNvSpPr>
            <p:nvPr/>
          </p:nvSpPr>
          <p:spPr bwMode="auto">
            <a:xfrm>
              <a:off x="1881" y="3276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5647" name="Oval 46"/>
            <p:cNvSpPr>
              <a:spLocks noChangeArrowheads="1"/>
            </p:cNvSpPr>
            <p:nvPr/>
          </p:nvSpPr>
          <p:spPr bwMode="auto">
            <a:xfrm>
              <a:off x="894" y="1875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5648" name="Oval 47"/>
            <p:cNvSpPr>
              <a:spLocks noChangeArrowheads="1"/>
            </p:cNvSpPr>
            <p:nvPr/>
          </p:nvSpPr>
          <p:spPr bwMode="auto">
            <a:xfrm>
              <a:off x="1065" y="2682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5649" name="Oval 48"/>
            <p:cNvSpPr>
              <a:spLocks noChangeArrowheads="1"/>
            </p:cNvSpPr>
            <p:nvPr/>
          </p:nvSpPr>
          <p:spPr bwMode="auto">
            <a:xfrm>
              <a:off x="528" y="2238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5650" name="Oval 49"/>
            <p:cNvSpPr>
              <a:spLocks noChangeArrowheads="1"/>
            </p:cNvSpPr>
            <p:nvPr/>
          </p:nvSpPr>
          <p:spPr bwMode="auto">
            <a:xfrm>
              <a:off x="528" y="2862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5651" name="Oval 50"/>
            <p:cNvSpPr>
              <a:spLocks noChangeArrowheads="1"/>
            </p:cNvSpPr>
            <p:nvPr/>
          </p:nvSpPr>
          <p:spPr bwMode="auto">
            <a:xfrm>
              <a:off x="912" y="3006"/>
              <a:ext cx="96" cy="9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dirty="0">
                <a:solidFill>
                  <a:srgbClr val="4D4D4D"/>
                </a:solidFill>
                <a:ea typeface="黑体"/>
                <a:cs typeface="黑体"/>
              </a:endParaRPr>
            </a:p>
          </p:txBody>
        </p:sp>
        <p:sp>
          <p:nvSpPr>
            <p:cNvPr id="25652" name="Oval 51"/>
            <p:cNvSpPr>
              <a:spLocks noChangeArrowheads="1"/>
            </p:cNvSpPr>
            <p:nvPr/>
          </p:nvSpPr>
          <p:spPr bwMode="auto">
            <a:xfrm>
              <a:off x="1344" y="3276"/>
              <a:ext cx="96" cy="9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dirty="0">
                <a:solidFill>
                  <a:srgbClr val="4D4D4D"/>
                </a:solidFill>
                <a:ea typeface="黑体"/>
                <a:cs typeface="黑体"/>
              </a:endParaRPr>
            </a:p>
          </p:txBody>
        </p:sp>
        <p:sp>
          <p:nvSpPr>
            <p:cNvPr id="25653" name="Oval 52"/>
            <p:cNvSpPr>
              <a:spLocks noChangeArrowheads="1"/>
            </p:cNvSpPr>
            <p:nvPr/>
          </p:nvSpPr>
          <p:spPr bwMode="auto">
            <a:xfrm>
              <a:off x="1365" y="3474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5654" name="Oval 53"/>
            <p:cNvSpPr>
              <a:spLocks noChangeArrowheads="1"/>
            </p:cNvSpPr>
            <p:nvPr/>
          </p:nvSpPr>
          <p:spPr bwMode="auto">
            <a:xfrm>
              <a:off x="873" y="3276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5655" name="Oval 54"/>
            <p:cNvSpPr>
              <a:spLocks noChangeArrowheads="1"/>
            </p:cNvSpPr>
            <p:nvPr/>
          </p:nvSpPr>
          <p:spPr bwMode="auto">
            <a:xfrm>
              <a:off x="864" y="2142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</p:grpSp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4149725"/>
            <a:ext cx="639127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57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3967522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Arial" charset="0"/>
              </a:rPr>
              <a:t>图同构的例子</a:t>
            </a:r>
          </a:p>
        </p:txBody>
      </p:sp>
      <p:pic>
        <p:nvPicPr>
          <p:cNvPr id="26627" name="Picture 5" descr="Graph isomorphism a.sv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133600"/>
            <a:ext cx="1512888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7" descr="Graph isomorphism b.sv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36838"/>
            <a:ext cx="2289175" cy="228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58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7425700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Arial" charset="0"/>
              </a:rPr>
              <a:t>图同构的例子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59</a:t>
            </a:fld>
            <a:endParaRPr lang="en-US" altLang="zh-CN"/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9658249"/>
              </p:ext>
            </p:extLst>
          </p:nvPr>
        </p:nvGraphicFramePr>
        <p:xfrm>
          <a:off x="395536" y="2564904"/>
          <a:ext cx="8991600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1" name="Document" r:id="rId3" imgW="5419080" imgH="1478160" progId="Word.Document.8">
                  <p:embed/>
                </p:oleObj>
              </mc:Choice>
              <mc:Fallback>
                <p:oleObj name="Document" r:id="rId3" imgW="5419080" imgH="1478160" progId="Word.Document.8">
                  <p:embed/>
                  <p:pic>
                    <p:nvPicPr>
                      <p:cNvPr id="7475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2564904"/>
                        <a:ext cx="8991600" cy="2514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35493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>
                <a:cs typeface="黑体" panose="02010609060101010101" pitchFamily="49" charset="-122"/>
              </a:rPr>
              <a:t>图的定义（续）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484313"/>
            <a:ext cx="8507412" cy="100806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伪图（包含环或者多重边）示例</a:t>
            </a:r>
          </a:p>
        </p:txBody>
      </p:sp>
      <p:grpSp>
        <p:nvGrpSpPr>
          <p:cNvPr id="11268" name="组合 42"/>
          <p:cNvGrpSpPr>
            <a:grpSpLocks/>
          </p:cNvGrpSpPr>
          <p:nvPr/>
        </p:nvGrpSpPr>
        <p:grpSpPr bwMode="auto">
          <a:xfrm>
            <a:off x="1258888" y="2852738"/>
            <a:ext cx="6192837" cy="2520950"/>
            <a:chOff x="1331640" y="4152109"/>
            <a:chExt cx="6192688" cy="2520280"/>
          </a:xfrm>
        </p:grpSpPr>
        <p:grpSp>
          <p:nvGrpSpPr>
            <p:cNvPr id="11269" name="组合 41"/>
            <p:cNvGrpSpPr>
              <a:grpSpLocks/>
            </p:cNvGrpSpPr>
            <p:nvPr/>
          </p:nvGrpSpPr>
          <p:grpSpPr bwMode="auto">
            <a:xfrm>
              <a:off x="1331640" y="4152109"/>
              <a:ext cx="6192688" cy="2520280"/>
              <a:chOff x="1331640" y="4152109"/>
              <a:chExt cx="6192688" cy="2520280"/>
            </a:xfrm>
          </p:grpSpPr>
          <p:sp>
            <p:nvSpPr>
              <p:cNvPr id="11272" name="矩形标注 27"/>
              <p:cNvSpPr>
                <a:spLocks noChangeArrowheads="1"/>
              </p:cNvSpPr>
              <p:nvPr/>
            </p:nvSpPr>
            <p:spPr bwMode="auto">
              <a:xfrm>
                <a:off x="2267744" y="6168333"/>
                <a:ext cx="1008112" cy="504056"/>
              </a:xfrm>
              <a:prstGeom prst="wedgeRectCallout">
                <a:avLst>
                  <a:gd name="adj1" fmla="val -20833"/>
                  <a:gd name="adj2" fmla="val 625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000" b="1"/>
                  <a:t>洛杉矶</a:t>
                </a:r>
              </a:p>
            </p:txBody>
          </p:sp>
          <p:grpSp>
            <p:nvGrpSpPr>
              <p:cNvPr id="11273" name="组合 38"/>
              <p:cNvGrpSpPr>
                <a:grpSpLocks/>
              </p:cNvGrpSpPr>
              <p:nvPr/>
            </p:nvGrpSpPr>
            <p:grpSpPr bwMode="auto">
              <a:xfrm>
                <a:off x="1331640" y="4152109"/>
                <a:ext cx="6192688" cy="2232248"/>
                <a:chOff x="1331640" y="4152109"/>
                <a:chExt cx="6192688" cy="2232248"/>
              </a:xfrm>
            </p:grpSpPr>
            <p:sp>
              <p:nvSpPr>
                <p:cNvPr id="11274" name="流程图: 联系 3"/>
                <p:cNvSpPr>
                  <a:spLocks noChangeArrowheads="1"/>
                </p:cNvSpPr>
                <p:nvPr/>
              </p:nvSpPr>
              <p:spPr bwMode="auto">
                <a:xfrm>
                  <a:off x="1475656" y="5520261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1275" name="流程图: 联系 4"/>
                <p:cNvSpPr>
                  <a:spLocks noChangeArrowheads="1"/>
                </p:cNvSpPr>
                <p:nvPr/>
              </p:nvSpPr>
              <p:spPr bwMode="auto">
                <a:xfrm>
                  <a:off x="1835696" y="6240341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1276" name="流程图: 联系 5"/>
                <p:cNvSpPr>
                  <a:spLocks noChangeArrowheads="1"/>
                </p:cNvSpPr>
                <p:nvPr/>
              </p:nvSpPr>
              <p:spPr bwMode="auto">
                <a:xfrm>
                  <a:off x="2843808" y="5520261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1277" name="流程图: 联系 6"/>
                <p:cNvSpPr>
                  <a:spLocks noChangeArrowheads="1"/>
                </p:cNvSpPr>
                <p:nvPr/>
              </p:nvSpPr>
              <p:spPr bwMode="auto">
                <a:xfrm>
                  <a:off x="4473098" y="4912530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1278" name="流程图: 联系 7"/>
                <p:cNvSpPr>
                  <a:spLocks noChangeArrowheads="1"/>
                </p:cNvSpPr>
                <p:nvPr/>
              </p:nvSpPr>
              <p:spPr bwMode="auto">
                <a:xfrm>
                  <a:off x="6300192" y="4728173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1279" name="流程图: 联系 8"/>
                <p:cNvSpPr>
                  <a:spLocks noChangeArrowheads="1"/>
                </p:cNvSpPr>
                <p:nvPr/>
              </p:nvSpPr>
              <p:spPr bwMode="auto">
                <a:xfrm>
                  <a:off x="5498558" y="4588058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1280" name="流程图: 联系 9"/>
                <p:cNvSpPr>
                  <a:spLocks noChangeArrowheads="1"/>
                </p:cNvSpPr>
                <p:nvPr/>
              </p:nvSpPr>
              <p:spPr bwMode="auto">
                <a:xfrm>
                  <a:off x="6012160" y="5232229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cxnSp>
              <p:nvCxnSpPr>
                <p:cNvPr id="11281" name="直接连接符 11"/>
                <p:cNvCxnSpPr>
                  <a:cxnSpLocks noChangeShapeType="1"/>
                  <a:stCxn id="11274" idx="6"/>
                  <a:endCxn id="11276" idx="2"/>
                </p:cNvCxnSpPr>
                <p:nvPr/>
              </p:nvCxnSpPr>
              <p:spPr bwMode="auto">
                <a:xfrm>
                  <a:off x="1619672" y="5592269"/>
                  <a:ext cx="122413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282" name="直接连接符 12"/>
                <p:cNvCxnSpPr>
                  <a:cxnSpLocks noChangeShapeType="1"/>
                </p:cNvCxnSpPr>
                <p:nvPr/>
              </p:nvCxnSpPr>
              <p:spPr bwMode="auto">
                <a:xfrm flipV="1">
                  <a:off x="2987824" y="5016205"/>
                  <a:ext cx="1512168" cy="576064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283" name="直接连接符 14"/>
                <p:cNvCxnSpPr>
                  <a:cxnSpLocks noChangeShapeType="1"/>
                </p:cNvCxnSpPr>
                <p:nvPr/>
              </p:nvCxnSpPr>
              <p:spPr bwMode="auto">
                <a:xfrm>
                  <a:off x="1574558" y="5650830"/>
                  <a:ext cx="309123" cy="597155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284" name="直接连接符 16"/>
                <p:cNvCxnSpPr>
                  <a:cxnSpLocks noChangeShapeType="1"/>
                  <a:endCxn id="11276" idx="3"/>
                </p:cNvCxnSpPr>
                <p:nvPr/>
              </p:nvCxnSpPr>
              <p:spPr bwMode="auto">
                <a:xfrm flipV="1">
                  <a:off x="1907704" y="5643186"/>
                  <a:ext cx="957195" cy="669163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285" name="直接连接符 18"/>
                <p:cNvCxnSpPr>
                  <a:cxnSpLocks noChangeShapeType="1"/>
                </p:cNvCxnSpPr>
                <p:nvPr/>
              </p:nvCxnSpPr>
              <p:spPr bwMode="auto">
                <a:xfrm flipV="1">
                  <a:off x="4585447" y="4673513"/>
                  <a:ext cx="926558" cy="284131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286" name="直接连接符 21"/>
                <p:cNvCxnSpPr>
                  <a:cxnSpLocks noChangeShapeType="1"/>
                  <a:endCxn id="11280" idx="2"/>
                </p:cNvCxnSpPr>
                <p:nvPr/>
              </p:nvCxnSpPr>
              <p:spPr bwMode="auto">
                <a:xfrm>
                  <a:off x="4572000" y="5012305"/>
                  <a:ext cx="1440160" cy="291932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287" name="直接连接符 23"/>
                <p:cNvCxnSpPr>
                  <a:cxnSpLocks noChangeShapeType="1"/>
                  <a:endCxn id="11278" idx="6"/>
                </p:cNvCxnSpPr>
                <p:nvPr/>
              </p:nvCxnSpPr>
              <p:spPr bwMode="auto">
                <a:xfrm>
                  <a:off x="5580112" y="4656165"/>
                  <a:ext cx="864096" cy="144016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288" name="直接连接符 25"/>
                <p:cNvCxnSpPr>
                  <a:cxnSpLocks noChangeShapeType="1"/>
                  <a:endCxn id="11278" idx="7"/>
                </p:cNvCxnSpPr>
                <p:nvPr/>
              </p:nvCxnSpPr>
              <p:spPr bwMode="auto">
                <a:xfrm flipV="1">
                  <a:off x="6084168" y="4749264"/>
                  <a:ext cx="338949" cy="554973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1289" name="矩形标注 28"/>
                <p:cNvSpPr>
                  <a:spLocks noChangeArrowheads="1"/>
                </p:cNvSpPr>
                <p:nvPr/>
              </p:nvSpPr>
              <p:spPr bwMode="auto">
                <a:xfrm>
                  <a:off x="1331640" y="4944197"/>
                  <a:ext cx="1008112" cy="504056"/>
                </a:xfrm>
                <a:prstGeom prst="wedgeRectCallout">
                  <a:avLst>
                    <a:gd name="adj1" fmla="val -20833"/>
                    <a:gd name="adj2" fmla="val 6250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zh-CN" altLang="en-US" sz="2000" b="1"/>
                    <a:t>旧金山</a:t>
                  </a:r>
                </a:p>
              </p:txBody>
            </p:sp>
            <p:sp>
              <p:nvSpPr>
                <p:cNvPr id="11290" name="矩形标注 29"/>
                <p:cNvSpPr>
                  <a:spLocks noChangeArrowheads="1"/>
                </p:cNvSpPr>
                <p:nvPr/>
              </p:nvSpPr>
              <p:spPr bwMode="auto">
                <a:xfrm>
                  <a:off x="2627784" y="4944197"/>
                  <a:ext cx="1008112" cy="504056"/>
                </a:xfrm>
                <a:prstGeom prst="wedgeRectCallout">
                  <a:avLst>
                    <a:gd name="adj1" fmla="val -20833"/>
                    <a:gd name="adj2" fmla="val 6250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zh-CN" altLang="en-US" sz="2000" b="1"/>
                    <a:t>丹佛</a:t>
                  </a:r>
                </a:p>
              </p:txBody>
            </p:sp>
            <p:sp>
              <p:nvSpPr>
                <p:cNvPr id="11291" name="矩形标注 30"/>
                <p:cNvSpPr>
                  <a:spLocks noChangeArrowheads="1"/>
                </p:cNvSpPr>
                <p:nvPr/>
              </p:nvSpPr>
              <p:spPr bwMode="auto">
                <a:xfrm>
                  <a:off x="4283968" y="5085184"/>
                  <a:ext cx="1008112" cy="504056"/>
                </a:xfrm>
                <a:prstGeom prst="wedgeRectCallout">
                  <a:avLst>
                    <a:gd name="adj1" fmla="val -20833"/>
                    <a:gd name="adj2" fmla="val 6250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zh-CN" altLang="en-US" sz="2000" b="1"/>
                    <a:t>芝加哥</a:t>
                  </a:r>
                </a:p>
              </p:txBody>
            </p:sp>
            <p:sp>
              <p:nvSpPr>
                <p:cNvPr id="11292" name="矩形标注 31"/>
                <p:cNvSpPr>
                  <a:spLocks noChangeArrowheads="1"/>
                </p:cNvSpPr>
                <p:nvPr/>
              </p:nvSpPr>
              <p:spPr bwMode="auto">
                <a:xfrm>
                  <a:off x="6300192" y="5232229"/>
                  <a:ext cx="1008112" cy="504056"/>
                </a:xfrm>
                <a:prstGeom prst="wedgeRectCallout">
                  <a:avLst>
                    <a:gd name="adj1" fmla="val -20833"/>
                    <a:gd name="adj2" fmla="val 6250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zh-CN" altLang="en-US" sz="2000" b="1"/>
                    <a:t>华盛顿</a:t>
                  </a:r>
                </a:p>
              </p:txBody>
            </p:sp>
            <p:sp>
              <p:nvSpPr>
                <p:cNvPr id="11293" name="矩形标注 32"/>
                <p:cNvSpPr>
                  <a:spLocks noChangeArrowheads="1"/>
                </p:cNvSpPr>
                <p:nvPr/>
              </p:nvSpPr>
              <p:spPr bwMode="auto">
                <a:xfrm>
                  <a:off x="6516216" y="4296125"/>
                  <a:ext cx="1008112" cy="504056"/>
                </a:xfrm>
                <a:prstGeom prst="wedgeRectCallout">
                  <a:avLst>
                    <a:gd name="adj1" fmla="val -20833"/>
                    <a:gd name="adj2" fmla="val 6250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zh-CN" altLang="en-US" sz="2000" b="1"/>
                    <a:t>纽约</a:t>
                  </a:r>
                </a:p>
              </p:txBody>
            </p:sp>
            <p:sp>
              <p:nvSpPr>
                <p:cNvPr id="11294" name="矩形标注 33"/>
                <p:cNvSpPr>
                  <a:spLocks noChangeArrowheads="1"/>
                </p:cNvSpPr>
                <p:nvPr/>
              </p:nvSpPr>
              <p:spPr bwMode="auto">
                <a:xfrm>
                  <a:off x="4572000" y="4152109"/>
                  <a:ext cx="1008112" cy="504056"/>
                </a:xfrm>
                <a:prstGeom prst="wedgeRectCallout">
                  <a:avLst>
                    <a:gd name="adj1" fmla="val -20833"/>
                    <a:gd name="adj2" fmla="val 6250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zh-CN" altLang="en-US" sz="2000" b="1"/>
                    <a:t>底特律</a:t>
                  </a:r>
                </a:p>
              </p:txBody>
            </p:sp>
            <p:sp>
              <p:nvSpPr>
                <p:cNvPr id="11295" name="任意多边形 34"/>
                <p:cNvSpPr>
                  <a:spLocks/>
                </p:cNvSpPr>
                <p:nvPr/>
              </p:nvSpPr>
              <p:spPr bwMode="auto">
                <a:xfrm>
                  <a:off x="2918012" y="4935071"/>
                  <a:ext cx="1640541" cy="685800"/>
                </a:xfrm>
                <a:custGeom>
                  <a:avLst/>
                  <a:gdLst>
                    <a:gd name="T0" fmla="*/ 0 w 1640541"/>
                    <a:gd name="T1" fmla="*/ 685800 h 685800"/>
                    <a:gd name="T2" fmla="*/ 672353 w 1640541"/>
                    <a:gd name="T3" fmla="*/ 107576 h 685800"/>
                    <a:gd name="T4" fmla="*/ 1640541 w 1640541"/>
                    <a:gd name="T5" fmla="*/ 40341 h 685800"/>
                    <a:gd name="T6" fmla="*/ 1640541 w 1640541"/>
                    <a:gd name="T7" fmla="*/ 40341 h 6858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40541"/>
                    <a:gd name="T13" fmla="*/ 0 h 685800"/>
                    <a:gd name="T14" fmla="*/ 1640541 w 1640541"/>
                    <a:gd name="T15" fmla="*/ 685800 h 6858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40541" h="685800">
                      <a:moveTo>
                        <a:pt x="0" y="685800"/>
                      </a:moveTo>
                      <a:cubicBezTo>
                        <a:pt x="199465" y="450476"/>
                        <a:pt x="398930" y="215153"/>
                        <a:pt x="672353" y="107576"/>
                      </a:cubicBezTo>
                      <a:cubicBezTo>
                        <a:pt x="945777" y="0"/>
                        <a:pt x="1640541" y="40341"/>
                        <a:pt x="1640541" y="40341"/>
                      </a:cubicBezTo>
                    </a:path>
                  </a:pathLst>
                </a:custGeom>
                <a:noFill/>
                <a:ln w="22225" cap="flat" cmpd="sng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1296" name="任意多边形 35"/>
                <p:cNvSpPr>
                  <a:spLocks/>
                </p:cNvSpPr>
                <p:nvPr/>
              </p:nvSpPr>
              <p:spPr bwMode="auto">
                <a:xfrm>
                  <a:off x="2944906" y="4988859"/>
                  <a:ext cx="1613647" cy="753035"/>
                </a:xfrm>
                <a:custGeom>
                  <a:avLst/>
                  <a:gdLst>
                    <a:gd name="T0" fmla="*/ 0 w 1613647"/>
                    <a:gd name="T1" fmla="*/ 645459 h 753035"/>
                    <a:gd name="T2" fmla="*/ 968188 w 1613647"/>
                    <a:gd name="T3" fmla="*/ 645459 h 753035"/>
                    <a:gd name="T4" fmla="*/ 1613647 w 1613647"/>
                    <a:gd name="T5" fmla="*/ 0 h 753035"/>
                    <a:gd name="T6" fmla="*/ 1613647 w 1613647"/>
                    <a:gd name="T7" fmla="*/ 0 h 75303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13647"/>
                    <a:gd name="T13" fmla="*/ 0 h 753035"/>
                    <a:gd name="T14" fmla="*/ 1613647 w 1613647"/>
                    <a:gd name="T15" fmla="*/ 753035 h 75303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13647" h="753035">
                      <a:moveTo>
                        <a:pt x="0" y="645459"/>
                      </a:moveTo>
                      <a:cubicBezTo>
                        <a:pt x="349623" y="699247"/>
                        <a:pt x="699247" y="753035"/>
                        <a:pt x="968188" y="645459"/>
                      </a:cubicBezTo>
                      <a:cubicBezTo>
                        <a:pt x="1237129" y="537883"/>
                        <a:pt x="1613647" y="0"/>
                        <a:pt x="1613647" y="0"/>
                      </a:cubicBezTo>
                    </a:path>
                  </a:pathLst>
                </a:custGeom>
                <a:noFill/>
                <a:ln w="22225" cap="flat" cmpd="sng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cxnSp>
              <p:nvCxnSpPr>
                <p:cNvPr id="11297" name="直接连接符 36"/>
                <p:cNvCxnSpPr>
                  <a:cxnSpLocks noChangeShapeType="1"/>
                </p:cNvCxnSpPr>
                <p:nvPr/>
              </p:nvCxnSpPr>
              <p:spPr bwMode="auto">
                <a:xfrm flipV="1">
                  <a:off x="4513439" y="4800181"/>
                  <a:ext cx="1930769" cy="19652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1298" name="任意多边形 37"/>
                <p:cNvSpPr>
                  <a:spLocks/>
                </p:cNvSpPr>
                <p:nvPr/>
              </p:nvSpPr>
              <p:spPr bwMode="auto">
                <a:xfrm>
                  <a:off x="4545106" y="4787153"/>
                  <a:ext cx="1842247" cy="237565"/>
                </a:xfrm>
                <a:custGeom>
                  <a:avLst/>
                  <a:gdLst>
                    <a:gd name="T0" fmla="*/ 0 w 1842247"/>
                    <a:gd name="T1" fmla="*/ 215153 h 237565"/>
                    <a:gd name="T2" fmla="*/ 1237129 w 1842247"/>
                    <a:gd name="T3" fmla="*/ 201706 h 237565"/>
                    <a:gd name="T4" fmla="*/ 1842247 w 1842247"/>
                    <a:gd name="T5" fmla="*/ 0 h 237565"/>
                    <a:gd name="T6" fmla="*/ 1842247 w 1842247"/>
                    <a:gd name="T7" fmla="*/ 0 h 2375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842247"/>
                    <a:gd name="T13" fmla="*/ 0 h 237565"/>
                    <a:gd name="T14" fmla="*/ 1842247 w 1842247"/>
                    <a:gd name="T15" fmla="*/ 237565 h 2375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842247" h="237565">
                      <a:moveTo>
                        <a:pt x="0" y="215153"/>
                      </a:moveTo>
                      <a:cubicBezTo>
                        <a:pt x="465044" y="226359"/>
                        <a:pt x="930088" y="237565"/>
                        <a:pt x="1237129" y="201706"/>
                      </a:cubicBezTo>
                      <a:cubicBezTo>
                        <a:pt x="1544170" y="165847"/>
                        <a:pt x="1842247" y="0"/>
                        <a:pt x="1842247" y="0"/>
                      </a:cubicBezTo>
                    </a:path>
                  </a:pathLst>
                </a:custGeom>
                <a:noFill/>
                <a:ln w="22225" cap="flat" cmpd="sng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11270" name="椭圆 39"/>
            <p:cNvSpPr>
              <a:spLocks noChangeArrowheads="1"/>
            </p:cNvSpPr>
            <p:nvPr/>
          </p:nvSpPr>
          <p:spPr bwMode="auto">
            <a:xfrm>
              <a:off x="2771800" y="5629581"/>
              <a:ext cx="288032" cy="432048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71" name="椭圆 40"/>
            <p:cNvSpPr>
              <a:spLocks noChangeArrowheads="1"/>
            </p:cNvSpPr>
            <p:nvPr/>
          </p:nvSpPr>
          <p:spPr bwMode="auto">
            <a:xfrm>
              <a:off x="5940152" y="5373216"/>
              <a:ext cx="288032" cy="432048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6893788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557338"/>
            <a:ext cx="8642350" cy="4967287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lang="zh-CN" altLang="en-US" sz="2800" dirty="0">
                <a:latin typeface="Times New Roman" charset="0"/>
              </a:rPr>
              <a:t>可能存在的双射个数：</a:t>
            </a:r>
            <a:r>
              <a:rPr lang="en-US" altLang="zh-CN" sz="2800" dirty="0">
                <a:latin typeface="Times New Roman" charset="0"/>
              </a:rPr>
              <a:t>n</a:t>
            </a:r>
            <a:r>
              <a:rPr lang="zh-CN" altLang="en-US" sz="2800" dirty="0">
                <a:latin typeface="Times New Roman" charset="0"/>
              </a:rPr>
              <a:t>！个</a:t>
            </a:r>
            <a:endParaRPr lang="en-US" altLang="zh-CN" sz="2800" dirty="0">
              <a:latin typeface="Times New Roman" charset="0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zh-CN" altLang="en-US" sz="2800" dirty="0">
                <a:latin typeface="Times New Roman" charset="0"/>
              </a:rPr>
              <a:t>现有最好算法在最坏情况下的时间复杂性是指数级。</a:t>
            </a:r>
            <a:endParaRPr lang="en-US" altLang="zh-CN" sz="2800" dirty="0">
              <a:latin typeface="Times New Roman" charset="0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charset="0"/>
              </a:rPr>
              <a:t>（在最坏情况下）时间复杂性为多项式的算法？</a:t>
            </a:r>
            <a:endParaRPr lang="en-US" altLang="zh-CN" sz="2800" dirty="0">
              <a:solidFill>
                <a:srgbClr val="FF0000"/>
              </a:solidFill>
              <a:latin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endParaRPr lang="zh-CN" altLang="en-US" dirty="0">
              <a:latin typeface="Arial" charset="0"/>
            </a:endParaRPr>
          </a:p>
          <a:p>
            <a:pPr eaLnBrk="1" hangingPunct="1">
              <a:lnSpc>
                <a:spcPct val="120000"/>
              </a:lnSpc>
            </a:pPr>
            <a:endParaRPr lang="zh-CN" altLang="en-US" dirty="0">
              <a:latin typeface="Arial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60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</a:rPr>
              <a:t>检测两个简单图是否同构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654633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501650" y="1558745"/>
            <a:ext cx="8642350" cy="1800225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lang="zh-CN" altLang="en-US" sz="2800" dirty="0">
                <a:latin typeface="Arial" charset="0"/>
              </a:rPr>
              <a:t>图同构下保持的性质称为图不变的</a:t>
            </a:r>
            <a:endParaRPr lang="en-US" altLang="zh-CN" sz="2800" dirty="0">
              <a:latin typeface="Arial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lang="zh-CN" altLang="en-US" sz="2400" dirty="0">
                <a:latin typeface="Arial" charset="0"/>
              </a:rPr>
              <a:t>顶点数、度序列、</a:t>
            </a:r>
            <a:r>
              <a:rPr lang="en-US" altLang="zh-CN" sz="2400" dirty="0">
                <a:latin typeface="Arial" charset="0"/>
              </a:rPr>
              <a:t>…</a:t>
            </a:r>
          </a:p>
          <a:p>
            <a:pPr algn="just" eaLnBrk="1" hangingPunct="1">
              <a:lnSpc>
                <a:spcPct val="120000"/>
              </a:lnSpc>
            </a:pPr>
            <a:r>
              <a:rPr lang="zh-CN" altLang="en-US" sz="2800" dirty="0">
                <a:latin typeface="Arial" charset="0"/>
              </a:rPr>
              <a:t>利用图不变的性质（</a:t>
            </a:r>
            <a:r>
              <a:rPr lang="zh-CN" altLang="en-US" sz="2800" dirty="0">
                <a:solidFill>
                  <a:srgbClr val="FF0000"/>
                </a:solidFill>
                <a:latin typeface="Arial" charset="0"/>
              </a:rPr>
              <a:t>没有保持</a:t>
            </a:r>
            <a:r>
              <a:rPr lang="zh-CN" altLang="en-US" sz="2800" dirty="0">
                <a:latin typeface="Arial" charset="0"/>
              </a:rPr>
              <a:t>）来推断出</a:t>
            </a:r>
            <a:r>
              <a:rPr lang="zh-CN" altLang="en-US" sz="2800" dirty="0">
                <a:solidFill>
                  <a:srgbClr val="FF0000"/>
                </a:solidFill>
                <a:latin typeface="Arial" charset="0"/>
              </a:rPr>
              <a:t>不同构</a:t>
            </a:r>
          </a:p>
          <a:p>
            <a:pPr eaLnBrk="1" hangingPunct="1">
              <a:lnSpc>
                <a:spcPct val="120000"/>
              </a:lnSpc>
              <a:buFont typeface="Wingdings" charset="0"/>
              <a:buNone/>
            </a:pPr>
            <a:endParaRPr lang="zh-CN" altLang="en-US" dirty="0">
              <a:latin typeface="Arial" charset="0"/>
            </a:endParaRPr>
          </a:p>
        </p:txBody>
      </p:sp>
      <p:grpSp>
        <p:nvGrpSpPr>
          <p:cNvPr id="28676" name="组合 39"/>
          <p:cNvGrpSpPr>
            <a:grpSpLocks/>
          </p:cNvGrpSpPr>
          <p:nvPr/>
        </p:nvGrpSpPr>
        <p:grpSpPr bwMode="auto">
          <a:xfrm>
            <a:off x="1979613" y="3213100"/>
            <a:ext cx="1454150" cy="2855913"/>
            <a:chOff x="1403648" y="3410780"/>
            <a:chExt cx="1453607" cy="2856149"/>
          </a:xfrm>
        </p:grpSpPr>
        <p:sp>
          <p:nvSpPr>
            <p:cNvPr id="28696" name="Line 6"/>
            <p:cNvSpPr>
              <a:spLocks noChangeShapeType="1"/>
            </p:cNvSpPr>
            <p:nvPr/>
          </p:nvSpPr>
          <p:spPr bwMode="auto">
            <a:xfrm flipV="1">
              <a:off x="1646566" y="3991617"/>
              <a:ext cx="432048" cy="533678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8697" name="Text Box 11"/>
            <p:cNvSpPr txBox="1">
              <a:spLocks noChangeArrowheads="1"/>
            </p:cNvSpPr>
            <p:nvPr/>
          </p:nvSpPr>
          <p:spPr bwMode="auto">
            <a:xfrm>
              <a:off x="1403648" y="4072299"/>
              <a:ext cx="3600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charset="0"/>
                  <a:ea typeface="黑体"/>
                  <a:cs typeface="黑体"/>
                </a:rPr>
                <a:t>a</a:t>
              </a:r>
            </a:p>
          </p:txBody>
        </p:sp>
        <p:sp>
          <p:nvSpPr>
            <p:cNvPr id="28698" name="Line 6"/>
            <p:cNvSpPr>
              <a:spLocks noChangeShapeType="1"/>
            </p:cNvSpPr>
            <p:nvPr/>
          </p:nvSpPr>
          <p:spPr bwMode="auto">
            <a:xfrm flipH="1">
              <a:off x="1619670" y="4653136"/>
              <a:ext cx="1008113" cy="1093567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8699" name="Line 6"/>
            <p:cNvSpPr>
              <a:spLocks noChangeShapeType="1"/>
            </p:cNvSpPr>
            <p:nvPr/>
          </p:nvSpPr>
          <p:spPr bwMode="auto">
            <a:xfrm flipH="1">
              <a:off x="2627784" y="4653136"/>
              <a:ext cx="0" cy="108012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8700" name="Line 6"/>
            <p:cNvSpPr>
              <a:spLocks noChangeShapeType="1"/>
            </p:cNvSpPr>
            <p:nvPr/>
          </p:nvSpPr>
          <p:spPr bwMode="auto">
            <a:xfrm flipH="1">
              <a:off x="1619670" y="5805264"/>
              <a:ext cx="1008113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8701" name="Line 6"/>
            <p:cNvSpPr>
              <a:spLocks noChangeShapeType="1"/>
            </p:cNvSpPr>
            <p:nvPr/>
          </p:nvSpPr>
          <p:spPr bwMode="auto">
            <a:xfrm flipH="1">
              <a:off x="1619672" y="4653136"/>
              <a:ext cx="0" cy="108012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8702" name="Line 6"/>
            <p:cNvSpPr>
              <a:spLocks noChangeShapeType="1"/>
            </p:cNvSpPr>
            <p:nvPr/>
          </p:nvSpPr>
          <p:spPr bwMode="auto">
            <a:xfrm>
              <a:off x="2195736" y="4005064"/>
              <a:ext cx="432048" cy="57606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8703" name="Oval 9"/>
            <p:cNvSpPr>
              <a:spLocks noChangeArrowheads="1"/>
            </p:cNvSpPr>
            <p:nvPr/>
          </p:nvSpPr>
          <p:spPr bwMode="auto">
            <a:xfrm flipH="1">
              <a:off x="1547664" y="4509120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8704" name="Oval 9"/>
            <p:cNvSpPr>
              <a:spLocks noChangeArrowheads="1"/>
            </p:cNvSpPr>
            <p:nvPr/>
          </p:nvSpPr>
          <p:spPr bwMode="auto">
            <a:xfrm flipH="1">
              <a:off x="2555776" y="4509120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8705" name="Oval 9"/>
            <p:cNvSpPr>
              <a:spLocks noChangeArrowheads="1"/>
            </p:cNvSpPr>
            <p:nvPr/>
          </p:nvSpPr>
          <p:spPr bwMode="auto">
            <a:xfrm flipH="1">
              <a:off x="2555776" y="5706362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8706" name="Oval 9"/>
            <p:cNvSpPr>
              <a:spLocks noChangeArrowheads="1"/>
            </p:cNvSpPr>
            <p:nvPr/>
          </p:nvSpPr>
          <p:spPr bwMode="auto">
            <a:xfrm flipH="1">
              <a:off x="1536480" y="5707842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8707" name="Oval 9"/>
            <p:cNvSpPr>
              <a:spLocks noChangeArrowheads="1"/>
            </p:cNvSpPr>
            <p:nvPr/>
          </p:nvSpPr>
          <p:spPr bwMode="auto">
            <a:xfrm flipH="1">
              <a:off x="2051720" y="3861048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8708" name="Text Box 11"/>
            <p:cNvSpPr txBox="1">
              <a:spLocks noChangeArrowheads="1"/>
            </p:cNvSpPr>
            <p:nvPr/>
          </p:nvSpPr>
          <p:spPr bwMode="auto">
            <a:xfrm>
              <a:off x="2497215" y="4058852"/>
              <a:ext cx="3600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charset="0"/>
                  <a:ea typeface="黑体"/>
                  <a:cs typeface="黑体"/>
                </a:rPr>
                <a:t>c</a:t>
              </a:r>
            </a:p>
          </p:txBody>
        </p:sp>
        <p:sp>
          <p:nvSpPr>
            <p:cNvPr id="28709" name="Text Box 11"/>
            <p:cNvSpPr txBox="1">
              <a:spLocks noChangeArrowheads="1"/>
            </p:cNvSpPr>
            <p:nvPr/>
          </p:nvSpPr>
          <p:spPr bwMode="auto">
            <a:xfrm>
              <a:off x="1979712" y="3410780"/>
              <a:ext cx="3600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charset="0"/>
                  <a:ea typeface="黑体"/>
                  <a:cs typeface="黑体"/>
                </a:rPr>
                <a:t>b</a:t>
              </a:r>
            </a:p>
          </p:txBody>
        </p:sp>
        <p:sp>
          <p:nvSpPr>
            <p:cNvPr id="28710" name="Text Box 11"/>
            <p:cNvSpPr txBox="1">
              <a:spLocks noChangeArrowheads="1"/>
            </p:cNvSpPr>
            <p:nvPr/>
          </p:nvSpPr>
          <p:spPr bwMode="auto">
            <a:xfrm>
              <a:off x="1475656" y="5805264"/>
              <a:ext cx="3600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charset="0"/>
                  <a:ea typeface="黑体"/>
                  <a:cs typeface="黑体"/>
                </a:rPr>
                <a:t>e</a:t>
              </a:r>
            </a:p>
          </p:txBody>
        </p:sp>
        <p:sp>
          <p:nvSpPr>
            <p:cNvPr id="28711" name="Text Box 11"/>
            <p:cNvSpPr txBox="1">
              <a:spLocks noChangeArrowheads="1"/>
            </p:cNvSpPr>
            <p:nvPr/>
          </p:nvSpPr>
          <p:spPr bwMode="auto">
            <a:xfrm>
              <a:off x="2411760" y="5805264"/>
              <a:ext cx="3600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charset="0"/>
                  <a:ea typeface="黑体"/>
                  <a:cs typeface="黑体"/>
                </a:rPr>
                <a:t>d</a:t>
              </a:r>
            </a:p>
          </p:txBody>
        </p:sp>
      </p:grpSp>
      <p:grpSp>
        <p:nvGrpSpPr>
          <p:cNvPr id="28677" name="组合 59"/>
          <p:cNvGrpSpPr>
            <a:grpSpLocks/>
          </p:cNvGrpSpPr>
          <p:nvPr/>
        </p:nvGrpSpPr>
        <p:grpSpPr bwMode="auto">
          <a:xfrm>
            <a:off x="4859338" y="3181350"/>
            <a:ext cx="1454150" cy="2816225"/>
            <a:chOff x="4716016" y="3469341"/>
            <a:chExt cx="1453607" cy="2815808"/>
          </a:xfrm>
        </p:grpSpPr>
        <p:sp>
          <p:nvSpPr>
            <p:cNvPr id="28680" name="Line 6"/>
            <p:cNvSpPr>
              <a:spLocks noChangeShapeType="1"/>
            </p:cNvSpPr>
            <p:nvPr/>
          </p:nvSpPr>
          <p:spPr bwMode="auto">
            <a:xfrm flipV="1">
              <a:off x="4958934" y="4009837"/>
              <a:ext cx="432048" cy="533678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8681" name="Text Box 11"/>
            <p:cNvSpPr txBox="1">
              <a:spLocks noChangeArrowheads="1"/>
            </p:cNvSpPr>
            <p:nvPr/>
          </p:nvSpPr>
          <p:spPr bwMode="auto">
            <a:xfrm>
              <a:off x="4716016" y="4090519"/>
              <a:ext cx="3600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charset="0"/>
                  <a:ea typeface="黑体"/>
                  <a:cs typeface="黑体"/>
                </a:rPr>
                <a:t>a</a:t>
              </a:r>
            </a:p>
          </p:txBody>
        </p:sp>
        <p:sp>
          <p:nvSpPr>
            <p:cNvPr id="28682" name="Line 6"/>
            <p:cNvSpPr>
              <a:spLocks noChangeShapeType="1"/>
            </p:cNvSpPr>
            <p:nvPr/>
          </p:nvSpPr>
          <p:spPr bwMode="auto">
            <a:xfrm>
              <a:off x="4985828" y="4680030"/>
              <a:ext cx="936104" cy="108012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8683" name="Line 6"/>
            <p:cNvSpPr>
              <a:spLocks noChangeShapeType="1"/>
            </p:cNvSpPr>
            <p:nvPr/>
          </p:nvSpPr>
          <p:spPr bwMode="auto">
            <a:xfrm flipH="1">
              <a:off x="5940152" y="4671356"/>
              <a:ext cx="0" cy="108012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8684" name="Line 6"/>
            <p:cNvSpPr>
              <a:spLocks noChangeShapeType="1"/>
            </p:cNvSpPr>
            <p:nvPr/>
          </p:nvSpPr>
          <p:spPr bwMode="auto">
            <a:xfrm flipH="1">
              <a:off x="5004048" y="4594575"/>
              <a:ext cx="1008113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8685" name="Line 6"/>
            <p:cNvSpPr>
              <a:spLocks noChangeShapeType="1"/>
            </p:cNvSpPr>
            <p:nvPr/>
          </p:nvSpPr>
          <p:spPr bwMode="auto">
            <a:xfrm flipH="1">
              <a:off x="4932040" y="4671356"/>
              <a:ext cx="0" cy="108012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8686" name="Line 6"/>
            <p:cNvSpPr>
              <a:spLocks noChangeShapeType="1"/>
            </p:cNvSpPr>
            <p:nvPr/>
          </p:nvSpPr>
          <p:spPr bwMode="auto">
            <a:xfrm>
              <a:off x="5508104" y="4023284"/>
              <a:ext cx="432048" cy="576064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sp>
          <p:nvSpPr>
            <p:cNvPr id="28687" name="Oval 9"/>
            <p:cNvSpPr>
              <a:spLocks noChangeArrowheads="1"/>
            </p:cNvSpPr>
            <p:nvPr/>
          </p:nvSpPr>
          <p:spPr bwMode="auto">
            <a:xfrm flipH="1">
              <a:off x="4860032" y="4527340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8688" name="Oval 9"/>
            <p:cNvSpPr>
              <a:spLocks noChangeArrowheads="1"/>
            </p:cNvSpPr>
            <p:nvPr/>
          </p:nvSpPr>
          <p:spPr bwMode="auto">
            <a:xfrm flipH="1">
              <a:off x="5868144" y="4527340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8689" name="Oval 9"/>
            <p:cNvSpPr>
              <a:spLocks noChangeArrowheads="1"/>
            </p:cNvSpPr>
            <p:nvPr/>
          </p:nvSpPr>
          <p:spPr bwMode="auto">
            <a:xfrm flipH="1">
              <a:off x="5868144" y="5724582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8690" name="Oval 9"/>
            <p:cNvSpPr>
              <a:spLocks noChangeArrowheads="1"/>
            </p:cNvSpPr>
            <p:nvPr/>
          </p:nvSpPr>
          <p:spPr bwMode="auto">
            <a:xfrm flipH="1">
              <a:off x="4848848" y="5726062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8691" name="Oval 9"/>
            <p:cNvSpPr>
              <a:spLocks noChangeArrowheads="1"/>
            </p:cNvSpPr>
            <p:nvPr/>
          </p:nvSpPr>
          <p:spPr bwMode="auto">
            <a:xfrm flipH="1">
              <a:off x="5364088" y="3879268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dirty="0">
                <a:ea typeface="黑体"/>
                <a:cs typeface="黑体"/>
              </a:endParaRPr>
            </a:p>
          </p:txBody>
        </p:sp>
        <p:sp>
          <p:nvSpPr>
            <p:cNvPr id="28692" name="Text Box 11"/>
            <p:cNvSpPr txBox="1">
              <a:spLocks noChangeArrowheads="1"/>
            </p:cNvSpPr>
            <p:nvPr/>
          </p:nvSpPr>
          <p:spPr bwMode="auto">
            <a:xfrm>
              <a:off x="5809583" y="4077072"/>
              <a:ext cx="3600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charset="0"/>
                  <a:ea typeface="黑体"/>
                  <a:cs typeface="黑体"/>
                </a:rPr>
                <a:t>c</a:t>
              </a:r>
            </a:p>
          </p:txBody>
        </p:sp>
        <p:sp>
          <p:nvSpPr>
            <p:cNvPr id="28693" name="Text Box 11"/>
            <p:cNvSpPr txBox="1">
              <a:spLocks noChangeArrowheads="1"/>
            </p:cNvSpPr>
            <p:nvPr/>
          </p:nvSpPr>
          <p:spPr bwMode="auto">
            <a:xfrm>
              <a:off x="5278633" y="3469341"/>
              <a:ext cx="3600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charset="0"/>
                  <a:ea typeface="黑体"/>
                  <a:cs typeface="黑体"/>
                </a:rPr>
                <a:t>b</a:t>
              </a:r>
            </a:p>
          </p:txBody>
        </p:sp>
        <p:sp>
          <p:nvSpPr>
            <p:cNvPr id="28694" name="Text Box 11"/>
            <p:cNvSpPr txBox="1">
              <a:spLocks noChangeArrowheads="1"/>
            </p:cNvSpPr>
            <p:nvPr/>
          </p:nvSpPr>
          <p:spPr bwMode="auto">
            <a:xfrm>
              <a:off x="4788024" y="5823484"/>
              <a:ext cx="3600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charset="0"/>
                  <a:ea typeface="黑体"/>
                  <a:cs typeface="黑体"/>
                </a:rPr>
                <a:t>e</a:t>
              </a:r>
            </a:p>
          </p:txBody>
        </p:sp>
        <p:sp>
          <p:nvSpPr>
            <p:cNvPr id="28695" name="Text Box 11"/>
            <p:cNvSpPr txBox="1">
              <a:spLocks noChangeArrowheads="1"/>
            </p:cNvSpPr>
            <p:nvPr/>
          </p:nvSpPr>
          <p:spPr bwMode="auto">
            <a:xfrm>
              <a:off x="5724128" y="5823484"/>
              <a:ext cx="3600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charset="0"/>
                  <a:ea typeface="黑体"/>
                  <a:cs typeface="黑体"/>
                </a:rPr>
                <a:t>d</a:t>
              </a:r>
            </a:p>
          </p:txBody>
        </p:sp>
      </p:grpSp>
      <p:sp>
        <p:nvSpPr>
          <p:cNvPr id="28678" name="Text Box 12"/>
          <p:cNvSpPr txBox="1">
            <a:spLocks noChangeArrowheads="1"/>
          </p:cNvSpPr>
          <p:nvPr/>
        </p:nvSpPr>
        <p:spPr bwMode="auto">
          <a:xfrm>
            <a:off x="2268538" y="6021388"/>
            <a:ext cx="9350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kumimoji="1" lang="zh-CN" altLang="en-US" sz="2800" b="1" dirty="0">
                <a:latin typeface="Times New Roman" charset="0"/>
                <a:ea typeface="黑体"/>
                <a:cs typeface="黑体"/>
              </a:rPr>
              <a:t>图</a:t>
            </a:r>
            <a:r>
              <a:rPr kumimoji="1" lang="en-US" altLang="zh-CN" sz="2800" b="1" dirty="0">
                <a:latin typeface="Times New Roman" charset="0"/>
                <a:ea typeface="黑体"/>
                <a:cs typeface="黑体"/>
              </a:rPr>
              <a:t>G</a:t>
            </a:r>
          </a:p>
        </p:txBody>
      </p:sp>
      <p:sp>
        <p:nvSpPr>
          <p:cNvPr id="28679" name="Text Box 12"/>
          <p:cNvSpPr txBox="1">
            <a:spLocks noChangeArrowheads="1"/>
          </p:cNvSpPr>
          <p:nvPr/>
        </p:nvSpPr>
        <p:spPr bwMode="auto">
          <a:xfrm>
            <a:off x="5148263" y="6021388"/>
            <a:ext cx="10080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/>
            <a:r>
              <a:rPr kumimoji="1" lang="zh-CN" altLang="en-US" sz="2800" b="1" dirty="0">
                <a:latin typeface="Times New Roman" charset="0"/>
                <a:ea typeface="黑体"/>
                <a:cs typeface="黑体"/>
              </a:rPr>
              <a:t>图</a:t>
            </a:r>
            <a:r>
              <a:rPr kumimoji="1" lang="en-US" altLang="zh-CN" sz="2800" b="1" dirty="0">
                <a:latin typeface="Times New Roman" charset="0"/>
                <a:ea typeface="黑体"/>
                <a:cs typeface="黑体"/>
              </a:rPr>
              <a:t>H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61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</a:rPr>
              <a:t>检测两个简单图是否同构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9886354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9" name="组合 69"/>
          <p:cNvGrpSpPr>
            <a:grpSpLocks/>
          </p:cNvGrpSpPr>
          <p:nvPr/>
        </p:nvGrpSpPr>
        <p:grpSpPr bwMode="auto">
          <a:xfrm>
            <a:off x="827088" y="1493838"/>
            <a:ext cx="2881312" cy="2208212"/>
            <a:chOff x="827584" y="1628800"/>
            <a:chExt cx="2880320" cy="2208077"/>
          </a:xfrm>
        </p:grpSpPr>
        <p:sp>
          <p:nvSpPr>
            <p:cNvPr id="29771" name="Line 6"/>
            <p:cNvSpPr>
              <a:spLocks noChangeShapeType="1"/>
            </p:cNvSpPr>
            <p:nvPr/>
          </p:nvSpPr>
          <p:spPr bwMode="auto">
            <a:xfrm flipV="1">
              <a:off x="3059832" y="2132856"/>
              <a:ext cx="504056" cy="432048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grpSp>
          <p:nvGrpSpPr>
            <p:cNvPr id="29772" name="组合 68"/>
            <p:cNvGrpSpPr>
              <a:grpSpLocks/>
            </p:cNvGrpSpPr>
            <p:nvPr/>
          </p:nvGrpSpPr>
          <p:grpSpPr bwMode="auto">
            <a:xfrm>
              <a:off x="827584" y="1628800"/>
              <a:ext cx="2880320" cy="2208077"/>
              <a:chOff x="1979712" y="3861048"/>
              <a:chExt cx="2880320" cy="2208077"/>
            </a:xfrm>
          </p:grpSpPr>
          <p:sp>
            <p:nvSpPr>
              <p:cNvPr id="29773" name="Text Box 11"/>
              <p:cNvSpPr txBox="1">
                <a:spLocks noChangeArrowheads="1"/>
              </p:cNvSpPr>
              <p:nvPr/>
            </p:nvSpPr>
            <p:spPr bwMode="auto">
              <a:xfrm>
                <a:off x="1979712" y="3874495"/>
                <a:ext cx="36004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 dirty="0">
                    <a:latin typeface="Times New Roman" charset="0"/>
                    <a:ea typeface="黑体"/>
                    <a:cs typeface="黑体"/>
                  </a:rPr>
                  <a:t>a</a:t>
                </a:r>
              </a:p>
            </p:txBody>
          </p:sp>
          <p:sp>
            <p:nvSpPr>
              <p:cNvPr id="29774" name="Line 6"/>
              <p:cNvSpPr>
                <a:spLocks noChangeShapeType="1"/>
              </p:cNvSpPr>
              <p:nvPr/>
            </p:nvSpPr>
            <p:spPr bwMode="auto">
              <a:xfrm flipH="1">
                <a:off x="2267744" y="5229200"/>
                <a:ext cx="576064" cy="319699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75" name="Line 6"/>
              <p:cNvSpPr>
                <a:spLocks noChangeShapeType="1"/>
              </p:cNvSpPr>
              <p:nvPr/>
            </p:nvSpPr>
            <p:spPr bwMode="auto">
              <a:xfrm flipH="1">
                <a:off x="4723359" y="4455332"/>
                <a:ext cx="0" cy="108012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76" name="Line 6"/>
              <p:cNvSpPr>
                <a:spLocks noChangeShapeType="1"/>
              </p:cNvSpPr>
              <p:nvPr/>
            </p:nvSpPr>
            <p:spPr bwMode="auto">
              <a:xfrm flipH="1">
                <a:off x="2123728" y="5589240"/>
                <a:ext cx="2592287" cy="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77" name="Line 6"/>
              <p:cNvSpPr>
                <a:spLocks noChangeShapeType="1"/>
              </p:cNvSpPr>
              <p:nvPr/>
            </p:nvSpPr>
            <p:spPr bwMode="auto">
              <a:xfrm flipH="1">
                <a:off x="2195736" y="4455332"/>
                <a:ext cx="0" cy="108012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78" name="Line 6"/>
              <p:cNvSpPr>
                <a:spLocks noChangeShapeType="1"/>
              </p:cNvSpPr>
              <p:nvPr/>
            </p:nvSpPr>
            <p:spPr bwMode="auto">
              <a:xfrm>
                <a:off x="2843808" y="4797152"/>
                <a:ext cx="0" cy="432048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79" name="Oval 9"/>
              <p:cNvSpPr>
                <a:spLocks noChangeArrowheads="1"/>
              </p:cNvSpPr>
              <p:nvPr/>
            </p:nvSpPr>
            <p:spPr bwMode="auto">
              <a:xfrm flipH="1">
                <a:off x="2123728" y="4311316"/>
                <a:ext cx="155200" cy="16943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i="1" dirty="0">
                  <a:ea typeface="黑体"/>
                  <a:cs typeface="黑体"/>
                </a:endParaRPr>
              </a:p>
            </p:txBody>
          </p:sp>
          <p:sp>
            <p:nvSpPr>
              <p:cNvPr id="29780" name="Oval 9"/>
              <p:cNvSpPr>
                <a:spLocks noChangeArrowheads="1"/>
              </p:cNvSpPr>
              <p:nvPr/>
            </p:nvSpPr>
            <p:spPr bwMode="auto">
              <a:xfrm flipH="1">
                <a:off x="4651351" y="4311316"/>
                <a:ext cx="155200" cy="16943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i="1" dirty="0">
                  <a:ea typeface="黑体"/>
                  <a:cs typeface="黑体"/>
                </a:endParaRPr>
              </a:p>
            </p:txBody>
          </p:sp>
          <p:sp>
            <p:nvSpPr>
              <p:cNvPr id="29781" name="Oval 9"/>
              <p:cNvSpPr>
                <a:spLocks noChangeArrowheads="1"/>
              </p:cNvSpPr>
              <p:nvPr/>
            </p:nvSpPr>
            <p:spPr bwMode="auto">
              <a:xfrm flipH="1">
                <a:off x="4644008" y="5458671"/>
                <a:ext cx="155200" cy="16943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i="1" dirty="0">
                  <a:ea typeface="黑体"/>
                  <a:cs typeface="黑体"/>
                </a:endParaRPr>
              </a:p>
            </p:txBody>
          </p:sp>
          <p:sp>
            <p:nvSpPr>
              <p:cNvPr id="29782" name="Oval 9"/>
              <p:cNvSpPr>
                <a:spLocks noChangeArrowheads="1"/>
              </p:cNvSpPr>
              <p:nvPr/>
            </p:nvSpPr>
            <p:spPr bwMode="auto">
              <a:xfrm flipH="1">
                <a:off x="2112544" y="5510038"/>
                <a:ext cx="155200" cy="16943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i="1" dirty="0">
                  <a:ea typeface="黑体"/>
                  <a:cs typeface="黑体"/>
                </a:endParaRPr>
              </a:p>
            </p:txBody>
          </p:sp>
          <p:sp>
            <p:nvSpPr>
              <p:cNvPr id="29783" name="Oval 9"/>
              <p:cNvSpPr>
                <a:spLocks noChangeArrowheads="1"/>
              </p:cNvSpPr>
              <p:nvPr/>
            </p:nvSpPr>
            <p:spPr bwMode="auto">
              <a:xfrm flipH="1">
                <a:off x="2771800" y="5130298"/>
                <a:ext cx="155200" cy="16943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i="1" dirty="0">
                  <a:ea typeface="黑体"/>
                  <a:cs typeface="黑体"/>
                </a:endParaRPr>
              </a:p>
            </p:txBody>
          </p:sp>
          <p:sp>
            <p:nvSpPr>
              <p:cNvPr id="29784" name="Text Box 11"/>
              <p:cNvSpPr txBox="1">
                <a:spLocks noChangeArrowheads="1"/>
              </p:cNvSpPr>
              <p:nvPr/>
            </p:nvSpPr>
            <p:spPr bwMode="auto">
              <a:xfrm>
                <a:off x="4499992" y="5589240"/>
                <a:ext cx="36004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 dirty="0">
                    <a:latin typeface="Times New Roman" charset="0"/>
                    <a:ea typeface="黑体"/>
                    <a:cs typeface="黑体"/>
                  </a:rPr>
                  <a:t>c</a:t>
                </a:r>
              </a:p>
            </p:txBody>
          </p:sp>
          <p:sp>
            <p:nvSpPr>
              <p:cNvPr id="29785" name="Text Box 11"/>
              <p:cNvSpPr txBox="1">
                <a:spLocks noChangeArrowheads="1"/>
              </p:cNvSpPr>
              <p:nvPr/>
            </p:nvSpPr>
            <p:spPr bwMode="auto">
              <a:xfrm>
                <a:off x="4427984" y="3861048"/>
                <a:ext cx="36004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 dirty="0">
                    <a:latin typeface="Times New Roman" charset="0"/>
                    <a:ea typeface="黑体"/>
                    <a:cs typeface="黑体"/>
                  </a:rPr>
                  <a:t>b</a:t>
                </a:r>
              </a:p>
            </p:txBody>
          </p:sp>
          <p:sp>
            <p:nvSpPr>
              <p:cNvPr id="29786" name="Text Box 11"/>
              <p:cNvSpPr txBox="1">
                <a:spLocks noChangeArrowheads="1"/>
              </p:cNvSpPr>
              <p:nvPr/>
            </p:nvSpPr>
            <p:spPr bwMode="auto">
              <a:xfrm>
                <a:off x="2051720" y="5607460"/>
                <a:ext cx="36004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 dirty="0">
                    <a:latin typeface="Times New Roman" charset="0"/>
                    <a:ea typeface="黑体"/>
                    <a:cs typeface="黑体"/>
                  </a:rPr>
                  <a:t>d</a:t>
                </a:r>
              </a:p>
            </p:txBody>
          </p:sp>
          <p:sp>
            <p:nvSpPr>
              <p:cNvPr id="29787" name="Text Box 11"/>
              <p:cNvSpPr txBox="1">
                <a:spLocks noChangeArrowheads="1"/>
              </p:cNvSpPr>
              <p:nvPr/>
            </p:nvSpPr>
            <p:spPr bwMode="auto">
              <a:xfrm>
                <a:off x="2483768" y="4509120"/>
                <a:ext cx="36004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 dirty="0">
                    <a:latin typeface="Times New Roman" charset="0"/>
                    <a:ea typeface="黑体"/>
                    <a:cs typeface="黑体"/>
                  </a:rPr>
                  <a:t>e</a:t>
                </a:r>
              </a:p>
            </p:txBody>
          </p:sp>
          <p:sp>
            <p:nvSpPr>
              <p:cNvPr id="29788" name="Line 6"/>
              <p:cNvSpPr>
                <a:spLocks noChangeShapeType="1"/>
              </p:cNvSpPr>
              <p:nvPr/>
            </p:nvSpPr>
            <p:spPr bwMode="auto">
              <a:xfrm flipH="1">
                <a:off x="2843808" y="5229200"/>
                <a:ext cx="1296144" cy="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89" name="Line 6"/>
              <p:cNvSpPr>
                <a:spLocks noChangeShapeType="1"/>
              </p:cNvSpPr>
              <p:nvPr/>
            </p:nvSpPr>
            <p:spPr bwMode="auto">
              <a:xfrm flipH="1">
                <a:off x="2843808" y="4797152"/>
                <a:ext cx="1296144" cy="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90" name="Oval 9"/>
              <p:cNvSpPr>
                <a:spLocks noChangeArrowheads="1"/>
              </p:cNvSpPr>
              <p:nvPr/>
            </p:nvSpPr>
            <p:spPr bwMode="auto">
              <a:xfrm flipH="1">
                <a:off x="4139952" y="4725144"/>
                <a:ext cx="155200" cy="16943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i="1" dirty="0">
                  <a:ea typeface="黑体"/>
                  <a:cs typeface="黑体"/>
                </a:endParaRPr>
              </a:p>
            </p:txBody>
          </p:sp>
          <p:sp>
            <p:nvSpPr>
              <p:cNvPr id="29791" name="Oval 9"/>
              <p:cNvSpPr>
                <a:spLocks noChangeArrowheads="1"/>
              </p:cNvSpPr>
              <p:nvPr/>
            </p:nvSpPr>
            <p:spPr bwMode="auto">
              <a:xfrm flipH="1">
                <a:off x="4139952" y="5157192"/>
                <a:ext cx="155200" cy="16943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i="1" dirty="0">
                  <a:ea typeface="黑体"/>
                  <a:cs typeface="黑体"/>
                </a:endParaRPr>
              </a:p>
            </p:txBody>
          </p:sp>
          <p:sp>
            <p:nvSpPr>
              <p:cNvPr id="29792" name="Oval 9"/>
              <p:cNvSpPr>
                <a:spLocks noChangeArrowheads="1"/>
              </p:cNvSpPr>
              <p:nvPr/>
            </p:nvSpPr>
            <p:spPr bwMode="auto">
              <a:xfrm flipH="1">
                <a:off x="2771800" y="4725144"/>
                <a:ext cx="155200" cy="16943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i="1" dirty="0">
                  <a:ea typeface="黑体"/>
                  <a:cs typeface="黑体"/>
                </a:endParaRPr>
              </a:p>
            </p:txBody>
          </p:sp>
          <p:sp>
            <p:nvSpPr>
              <p:cNvPr id="29793" name="Line 6"/>
              <p:cNvSpPr>
                <a:spLocks noChangeShapeType="1"/>
              </p:cNvSpPr>
              <p:nvPr/>
            </p:nvSpPr>
            <p:spPr bwMode="auto">
              <a:xfrm>
                <a:off x="4211960" y="4797152"/>
                <a:ext cx="0" cy="432048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94" name="Line 6"/>
              <p:cNvSpPr>
                <a:spLocks noChangeShapeType="1"/>
              </p:cNvSpPr>
              <p:nvPr/>
            </p:nvSpPr>
            <p:spPr bwMode="auto">
              <a:xfrm flipH="1">
                <a:off x="2195736" y="4365104"/>
                <a:ext cx="2592287" cy="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95" name="Text Box 11"/>
              <p:cNvSpPr txBox="1">
                <a:spLocks noChangeArrowheads="1"/>
              </p:cNvSpPr>
              <p:nvPr/>
            </p:nvSpPr>
            <p:spPr bwMode="auto">
              <a:xfrm>
                <a:off x="2483768" y="4941168"/>
                <a:ext cx="36004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 dirty="0">
                    <a:latin typeface="Times New Roman" charset="0"/>
                    <a:ea typeface="黑体"/>
                    <a:cs typeface="黑体"/>
                  </a:rPr>
                  <a:t>h</a:t>
                </a:r>
              </a:p>
            </p:txBody>
          </p:sp>
          <p:sp>
            <p:nvSpPr>
              <p:cNvPr id="29796" name="Text Box 11"/>
              <p:cNvSpPr txBox="1">
                <a:spLocks noChangeArrowheads="1"/>
              </p:cNvSpPr>
              <p:nvPr/>
            </p:nvSpPr>
            <p:spPr bwMode="auto">
              <a:xfrm>
                <a:off x="4265748" y="4594575"/>
                <a:ext cx="36004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 dirty="0">
                    <a:latin typeface="Times New Roman" charset="0"/>
                    <a:ea typeface="黑体"/>
                    <a:cs typeface="黑体"/>
                  </a:rPr>
                  <a:t>f</a:t>
                </a:r>
              </a:p>
            </p:txBody>
          </p:sp>
          <p:sp>
            <p:nvSpPr>
              <p:cNvPr id="29797" name="Text Box 11"/>
              <p:cNvSpPr txBox="1">
                <a:spLocks noChangeArrowheads="1"/>
              </p:cNvSpPr>
              <p:nvPr/>
            </p:nvSpPr>
            <p:spPr bwMode="auto">
              <a:xfrm>
                <a:off x="4252301" y="5008403"/>
                <a:ext cx="36004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 dirty="0">
                    <a:latin typeface="Times New Roman" charset="0"/>
                    <a:ea typeface="黑体"/>
                    <a:cs typeface="黑体"/>
                  </a:rPr>
                  <a:t>g</a:t>
                </a:r>
              </a:p>
            </p:txBody>
          </p:sp>
        </p:grpSp>
      </p:grpSp>
      <p:grpSp>
        <p:nvGrpSpPr>
          <p:cNvPr id="29700" name="组合 70"/>
          <p:cNvGrpSpPr>
            <a:grpSpLocks/>
          </p:cNvGrpSpPr>
          <p:nvPr/>
        </p:nvGrpSpPr>
        <p:grpSpPr bwMode="auto">
          <a:xfrm>
            <a:off x="4932363" y="1484313"/>
            <a:ext cx="2879725" cy="2208212"/>
            <a:chOff x="827584" y="1628800"/>
            <a:chExt cx="2880320" cy="2208077"/>
          </a:xfrm>
        </p:grpSpPr>
        <p:sp>
          <p:nvSpPr>
            <p:cNvPr id="29744" name="Line 6"/>
            <p:cNvSpPr>
              <a:spLocks noChangeShapeType="1"/>
            </p:cNvSpPr>
            <p:nvPr/>
          </p:nvSpPr>
          <p:spPr bwMode="auto">
            <a:xfrm flipH="1" flipV="1">
              <a:off x="1030161" y="2159750"/>
              <a:ext cx="648072" cy="36004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dirty="0">
                <a:ea typeface="黑体"/>
                <a:cs typeface="黑体"/>
              </a:endParaRPr>
            </a:p>
          </p:txBody>
        </p:sp>
        <p:grpSp>
          <p:nvGrpSpPr>
            <p:cNvPr id="29745" name="组合 72"/>
            <p:cNvGrpSpPr>
              <a:grpSpLocks/>
            </p:cNvGrpSpPr>
            <p:nvPr/>
          </p:nvGrpSpPr>
          <p:grpSpPr bwMode="auto">
            <a:xfrm>
              <a:off x="827584" y="1628800"/>
              <a:ext cx="2880320" cy="2208077"/>
              <a:chOff x="1979712" y="3861048"/>
              <a:chExt cx="2880320" cy="2208077"/>
            </a:xfrm>
          </p:grpSpPr>
          <p:sp>
            <p:nvSpPr>
              <p:cNvPr id="29746" name="Text Box 11"/>
              <p:cNvSpPr txBox="1">
                <a:spLocks noChangeArrowheads="1"/>
              </p:cNvSpPr>
              <p:nvPr/>
            </p:nvSpPr>
            <p:spPr bwMode="auto">
              <a:xfrm>
                <a:off x="1979712" y="3874495"/>
                <a:ext cx="36004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 dirty="0">
                    <a:latin typeface="Times New Roman" charset="0"/>
                    <a:ea typeface="黑体"/>
                    <a:cs typeface="黑体"/>
                  </a:rPr>
                  <a:t>s</a:t>
                </a:r>
              </a:p>
            </p:txBody>
          </p:sp>
          <p:sp>
            <p:nvSpPr>
              <p:cNvPr id="29747" name="Line 6"/>
              <p:cNvSpPr>
                <a:spLocks noChangeShapeType="1"/>
              </p:cNvSpPr>
              <p:nvPr/>
            </p:nvSpPr>
            <p:spPr bwMode="auto">
              <a:xfrm flipH="1">
                <a:off x="2267744" y="5229200"/>
                <a:ext cx="576064" cy="319699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48" name="Line 6"/>
              <p:cNvSpPr>
                <a:spLocks noChangeShapeType="1"/>
              </p:cNvSpPr>
              <p:nvPr/>
            </p:nvSpPr>
            <p:spPr bwMode="auto">
              <a:xfrm flipH="1">
                <a:off x="4723359" y="4455332"/>
                <a:ext cx="0" cy="108012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49" name="Line 6"/>
              <p:cNvSpPr>
                <a:spLocks noChangeShapeType="1"/>
              </p:cNvSpPr>
              <p:nvPr/>
            </p:nvSpPr>
            <p:spPr bwMode="auto">
              <a:xfrm flipH="1">
                <a:off x="2123728" y="5589240"/>
                <a:ext cx="2592287" cy="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50" name="Line 6"/>
              <p:cNvSpPr>
                <a:spLocks noChangeShapeType="1"/>
              </p:cNvSpPr>
              <p:nvPr/>
            </p:nvSpPr>
            <p:spPr bwMode="auto">
              <a:xfrm flipH="1">
                <a:off x="2195736" y="4455332"/>
                <a:ext cx="0" cy="108012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51" name="Line 6"/>
              <p:cNvSpPr>
                <a:spLocks noChangeShapeType="1"/>
              </p:cNvSpPr>
              <p:nvPr/>
            </p:nvSpPr>
            <p:spPr bwMode="auto">
              <a:xfrm>
                <a:off x="2843808" y="4797152"/>
                <a:ext cx="0" cy="432048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52" name="Oval 9"/>
              <p:cNvSpPr>
                <a:spLocks noChangeArrowheads="1"/>
              </p:cNvSpPr>
              <p:nvPr/>
            </p:nvSpPr>
            <p:spPr bwMode="auto">
              <a:xfrm flipH="1">
                <a:off x="2123728" y="4311316"/>
                <a:ext cx="155200" cy="16943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i="1" dirty="0">
                  <a:ea typeface="黑体"/>
                  <a:cs typeface="黑体"/>
                </a:endParaRPr>
              </a:p>
            </p:txBody>
          </p:sp>
          <p:sp>
            <p:nvSpPr>
              <p:cNvPr id="29753" name="Oval 9"/>
              <p:cNvSpPr>
                <a:spLocks noChangeArrowheads="1"/>
              </p:cNvSpPr>
              <p:nvPr/>
            </p:nvSpPr>
            <p:spPr bwMode="auto">
              <a:xfrm flipH="1">
                <a:off x="4651351" y="4311316"/>
                <a:ext cx="155200" cy="16943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i="1" dirty="0">
                  <a:ea typeface="黑体"/>
                  <a:cs typeface="黑体"/>
                </a:endParaRPr>
              </a:p>
            </p:txBody>
          </p:sp>
          <p:sp>
            <p:nvSpPr>
              <p:cNvPr id="29754" name="Oval 9"/>
              <p:cNvSpPr>
                <a:spLocks noChangeArrowheads="1"/>
              </p:cNvSpPr>
              <p:nvPr/>
            </p:nvSpPr>
            <p:spPr bwMode="auto">
              <a:xfrm flipH="1">
                <a:off x="4644008" y="5458671"/>
                <a:ext cx="155200" cy="16943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i="1" dirty="0">
                  <a:ea typeface="黑体"/>
                  <a:cs typeface="黑体"/>
                </a:endParaRPr>
              </a:p>
            </p:txBody>
          </p:sp>
          <p:sp>
            <p:nvSpPr>
              <p:cNvPr id="29755" name="Oval 9"/>
              <p:cNvSpPr>
                <a:spLocks noChangeArrowheads="1"/>
              </p:cNvSpPr>
              <p:nvPr/>
            </p:nvSpPr>
            <p:spPr bwMode="auto">
              <a:xfrm flipH="1">
                <a:off x="2112544" y="5510038"/>
                <a:ext cx="155200" cy="16943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i="1" dirty="0">
                  <a:ea typeface="黑体"/>
                  <a:cs typeface="黑体"/>
                </a:endParaRPr>
              </a:p>
            </p:txBody>
          </p:sp>
          <p:sp>
            <p:nvSpPr>
              <p:cNvPr id="29756" name="Oval 9"/>
              <p:cNvSpPr>
                <a:spLocks noChangeArrowheads="1"/>
              </p:cNvSpPr>
              <p:nvPr/>
            </p:nvSpPr>
            <p:spPr bwMode="auto">
              <a:xfrm flipH="1">
                <a:off x="2771800" y="5130298"/>
                <a:ext cx="155200" cy="16943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i="1" dirty="0">
                  <a:ea typeface="黑体"/>
                  <a:cs typeface="黑体"/>
                </a:endParaRPr>
              </a:p>
            </p:txBody>
          </p:sp>
          <p:sp>
            <p:nvSpPr>
              <p:cNvPr id="29757" name="Text Box 11"/>
              <p:cNvSpPr txBox="1">
                <a:spLocks noChangeArrowheads="1"/>
              </p:cNvSpPr>
              <p:nvPr/>
            </p:nvSpPr>
            <p:spPr bwMode="auto">
              <a:xfrm>
                <a:off x="4499992" y="5589240"/>
                <a:ext cx="36004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 dirty="0">
                    <a:latin typeface="Times New Roman" charset="0"/>
                    <a:ea typeface="黑体"/>
                    <a:cs typeface="黑体"/>
                  </a:rPr>
                  <a:t>u</a:t>
                </a:r>
              </a:p>
            </p:txBody>
          </p:sp>
          <p:sp>
            <p:nvSpPr>
              <p:cNvPr id="29758" name="Text Box 11"/>
              <p:cNvSpPr txBox="1">
                <a:spLocks noChangeArrowheads="1"/>
              </p:cNvSpPr>
              <p:nvPr/>
            </p:nvSpPr>
            <p:spPr bwMode="auto">
              <a:xfrm>
                <a:off x="4427984" y="3861048"/>
                <a:ext cx="36004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 dirty="0">
                    <a:latin typeface="Times New Roman" charset="0"/>
                    <a:ea typeface="黑体"/>
                    <a:cs typeface="黑体"/>
                  </a:rPr>
                  <a:t>t</a:t>
                </a:r>
              </a:p>
            </p:txBody>
          </p:sp>
          <p:sp>
            <p:nvSpPr>
              <p:cNvPr id="29759" name="Text Box 11"/>
              <p:cNvSpPr txBox="1">
                <a:spLocks noChangeArrowheads="1"/>
              </p:cNvSpPr>
              <p:nvPr/>
            </p:nvSpPr>
            <p:spPr bwMode="auto">
              <a:xfrm>
                <a:off x="2051720" y="5607460"/>
                <a:ext cx="36004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 dirty="0">
                    <a:latin typeface="Times New Roman" charset="0"/>
                    <a:ea typeface="黑体"/>
                    <a:cs typeface="黑体"/>
                  </a:rPr>
                  <a:t>v</a:t>
                </a:r>
              </a:p>
            </p:txBody>
          </p:sp>
          <p:sp>
            <p:nvSpPr>
              <p:cNvPr id="29760" name="Text Box 11"/>
              <p:cNvSpPr txBox="1">
                <a:spLocks noChangeArrowheads="1"/>
              </p:cNvSpPr>
              <p:nvPr/>
            </p:nvSpPr>
            <p:spPr bwMode="auto">
              <a:xfrm>
                <a:off x="2411760" y="4581128"/>
                <a:ext cx="36004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 dirty="0">
                    <a:latin typeface="Times New Roman" charset="0"/>
                    <a:ea typeface="黑体"/>
                    <a:cs typeface="黑体"/>
                  </a:rPr>
                  <a:t>w</a:t>
                </a:r>
              </a:p>
            </p:txBody>
          </p:sp>
          <p:sp>
            <p:nvSpPr>
              <p:cNvPr id="29761" name="Line 6"/>
              <p:cNvSpPr>
                <a:spLocks noChangeShapeType="1"/>
              </p:cNvSpPr>
              <p:nvPr/>
            </p:nvSpPr>
            <p:spPr bwMode="auto">
              <a:xfrm flipH="1">
                <a:off x="2843808" y="5229200"/>
                <a:ext cx="1296144" cy="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62" name="Line 6"/>
              <p:cNvSpPr>
                <a:spLocks noChangeShapeType="1"/>
              </p:cNvSpPr>
              <p:nvPr/>
            </p:nvSpPr>
            <p:spPr bwMode="auto">
              <a:xfrm flipH="1">
                <a:off x="2843808" y="4797152"/>
                <a:ext cx="1296144" cy="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63" name="Oval 9"/>
              <p:cNvSpPr>
                <a:spLocks noChangeArrowheads="1"/>
              </p:cNvSpPr>
              <p:nvPr/>
            </p:nvSpPr>
            <p:spPr bwMode="auto">
              <a:xfrm flipH="1">
                <a:off x="4139952" y="4725144"/>
                <a:ext cx="155200" cy="16943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i="1" dirty="0">
                  <a:ea typeface="黑体"/>
                  <a:cs typeface="黑体"/>
                </a:endParaRPr>
              </a:p>
            </p:txBody>
          </p:sp>
          <p:sp>
            <p:nvSpPr>
              <p:cNvPr id="29764" name="Oval 9"/>
              <p:cNvSpPr>
                <a:spLocks noChangeArrowheads="1"/>
              </p:cNvSpPr>
              <p:nvPr/>
            </p:nvSpPr>
            <p:spPr bwMode="auto">
              <a:xfrm flipH="1">
                <a:off x="4139952" y="5157192"/>
                <a:ext cx="155200" cy="16943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i="1" dirty="0">
                  <a:ea typeface="黑体"/>
                  <a:cs typeface="黑体"/>
                </a:endParaRPr>
              </a:p>
            </p:txBody>
          </p:sp>
          <p:sp>
            <p:nvSpPr>
              <p:cNvPr id="29765" name="Oval 9"/>
              <p:cNvSpPr>
                <a:spLocks noChangeArrowheads="1"/>
              </p:cNvSpPr>
              <p:nvPr/>
            </p:nvSpPr>
            <p:spPr bwMode="auto">
              <a:xfrm flipH="1">
                <a:off x="2771800" y="4725144"/>
                <a:ext cx="155200" cy="16943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i="1" dirty="0">
                  <a:ea typeface="黑体"/>
                  <a:cs typeface="黑体"/>
                </a:endParaRPr>
              </a:p>
            </p:txBody>
          </p:sp>
          <p:sp>
            <p:nvSpPr>
              <p:cNvPr id="29766" name="Line 6"/>
              <p:cNvSpPr>
                <a:spLocks noChangeShapeType="1"/>
              </p:cNvSpPr>
              <p:nvPr/>
            </p:nvSpPr>
            <p:spPr bwMode="auto">
              <a:xfrm>
                <a:off x="4211960" y="4797152"/>
                <a:ext cx="0" cy="432048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67" name="Line 6"/>
              <p:cNvSpPr>
                <a:spLocks noChangeShapeType="1"/>
              </p:cNvSpPr>
              <p:nvPr/>
            </p:nvSpPr>
            <p:spPr bwMode="auto">
              <a:xfrm flipH="1">
                <a:off x="2195736" y="4365104"/>
                <a:ext cx="2592287" cy="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68" name="Text Box 11"/>
              <p:cNvSpPr txBox="1">
                <a:spLocks noChangeArrowheads="1"/>
              </p:cNvSpPr>
              <p:nvPr/>
            </p:nvSpPr>
            <p:spPr bwMode="auto">
              <a:xfrm>
                <a:off x="2483768" y="4941168"/>
                <a:ext cx="36004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 dirty="0">
                    <a:latin typeface="Times New Roman" charset="0"/>
                    <a:ea typeface="黑体"/>
                    <a:cs typeface="黑体"/>
                  </a:rPr>
                  <a:t>z</a:t>
                </a:r>
              </a:p>
            </p:txBody>
          </p:sp>
          <p:sp>
            <p:nvSpPr>
              <p:cNvPr id="29769" name="Text Box 11"/>
              <p:cNvSpPr txBox="1">
                <a:spLocks noChangeArrowheads="1"/>
              </p:cNvSpPr>
              <p:nvPr/>
            </p:nvSpPr>
            <p:spPr bwMode="auto">
              <a:xfrm>
                <a:off x="4265748" y="4594575"/>
                <a:ext cx="36004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 dirty="0">
                    <a:latin typeface="Times New Roman" charset="0"/>
                    <a:ea typeface="黑体"/>
                    <a:cs typeface="黑体"/>
                  </a:rPr>
                  <a:t>x</a:t>
                </a:r>
              </a:p>
            </p:txBody>
          </p:sp>
          <p:sp>
            <p:nvSpPr>
              <p:cNvPr id="29770" name="Text Box 11"/>
              <p:cNvSpPr txBox="1">
                <a:spLocks noChangeArrowheads="1"/>
              </p:cNvSpPr>
              <p:nvPr/>
            </p:nvSpPr>
            <p:spPr bwMode="auto">
              <a:xfrm>
                <a:off x="4252301" y="5008403"/>
                <a:ext cx="36004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 dirty="0">
                    <a:latin typeface="Times New Roman" charset="0"/>
                    <a:ea typeface="黑体"/>
                    <a:cs typeface="黑体"/>
                  </a:rPr>
                  <a:t>y</a:t>
                </a:r>
              </a:p>
            </p:txBody>
          </p:sp>
        </p:grpSp>
      </p:grpSp>
      <p:grpSp>
        <p:nvGrpSpPr>
          <p:cNvPr id="6" name="组合 148"/>
          <p:cNvGrpSpPr>
            <a:grpSpLocks/>
          </p:cNvGrpSpPr>
          <p:nvPr/>
        </p:nvGrpSpPr>
        <p:grpSpPr bwMode="auto">
          <a:xfrm>
            <a:off x="900113" y="4032250"/>
            <a:ext cx="7272337" cy="2252663"/>
            <a:chOff x="899592" y="4031958"/>
            <a:chExt cx="7272808" cy="2253191"/>
          </a:xfrm>
        </p:grpSpPr>
        <p:grpSp>
          <p:nvGrpSpPr>
            <p:cNvPr id="29703" name="组合 147"/>
            <p:cNvGrpSpPr>
              <a:grpSpLocks/>
            </p:cNvGrpSpPr>
            <p:nvPr/>
          </p:nvGrpSpPr>
          <p:grpSpPr bwMode="auto">
            <a:xfrm>
              <a:off x="899592" y="4077072"/>
              <a:ext cx="3096344" cy="2208077"/>
              <a:chOff x="899592" y="4077072"/>
              <a:chExt cx="3096344" cy="2208077"/>
            </a:xfrm>
          </p:grpSpPr>
          <p:sp>
            <p:nvSpPr>
              <p:cNvPr id="29724" name="Line 6"/>
              <p:cNvSpPr>
                <a:spLocks noChangeShapeType="1"/>
              </p:cNvSpPr>
              <p:nvPr/>
            </p:nvSpPr>
            <p:spPr bwMode="auto">
              <a:xfrm flipV="1">
                <a:off x="3131840" y="4581128"/>
                <a:ext cx="504056" cy="648072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grpSp>
            <p:nvGrpSpPr>
              <p:cNvPr id="29725" name="组合 100"/>
              <p:cNvGrpSpPr>
                <a:grpSpLocks/>
              </p:cNvGrpSpPr>
              <p:nvPr/>
            </p:nvGrpSpPr>
            <p:grpSpPr bwMode="auto">
              <a:xfrm>
                <a:off x="899592" y="4077072"/>
                <a:ext cx="3096344" cy="2208077"/>
                <a:chOff x="1979712" y="3861048"/>
                <a:chExt cx="3096344" cy="2208077"/>
              </a:xfrm>
            </p:grpSpPr>
            <p:sp>
              <p:nvSpPr>
                <p:cNvPr id="29726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979712" y="3874495"/>
                  <a:ext cx="576064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9pPr>
                </a:lstStyle>
                <a:p>
                  <a:pPr eaLnBrk="1" hangingPunct="1"/>
                  <a:r>
                    <a:rPr kumimoji="1" lang="en-US" altLang="zh-CN" sz="2400" b="1" i="1" dirty="0">
                      <a:latin typeface="Times New Roman" charset="0"/>
                      <a:ea typeface="黑体"/>
                      <a:cs typeface="黑体"/>
                    </a:rPr>
                    <a:t>u</a:t>
                  </a:r>
                  <a:r>
                    <a:rPr kumimoji="1" lang="en-US" altLang="zh-CN" sz="2400" b="1" i="1" baseline="-25000" dirty="0">
                      <a:latin typeface="Times New Roman" charset="0"/>
                      <a:ea typeface="黑体"/>
                      <a:cs typeface="黑体"/>
                    </a:rPr>
                    <a:t>1</a:t>
                  </a:r>
                </a:p>
              </p:txBody>
            </p:sp>
            <p:sp>
              <p:nvSpPr>
                <p:cNvPr id="29727" name="Line 6"/>
                <p:cNvSpPr>
                  <a:spLocks noChangeShapeType="1"/>
                </p:cNvSpPr>
                <p:nvPr/>
              </p:nvSpPr>
              <p:spPr bwMode="auto">
                <a:xfrm flipH="1">
                  <a:off x="2195735" y="5071737"/>
                  <a:ext cx="589511" cy="517503"/>
                </a:xfrm>
                <a:prstGeom prst="line">
                  <a:avLst/>
                </a:prstGeom>
                <a:noFill/>
                <a:ln w="349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 dirty="0">
                    <a:ea typeface="黑体"/>
                    <a:cs typeface="黑体"/>
                  </a:endParaRPr>
                </a:p>
              </p:txBody>
            </p:sp>
            <p:sp>
              <p:nvSpPr>
                <p:cNvPr id="29728" name="Line 6"/>
                <p:cNvSpPr>
                  <a:spLocks noChangeShapeType="1"/>
                </p:cNvSpPr>
                <p:nvPr/>
              </p:nvSpPr>
              <p:spPr bwMode="auto">
                <a:xfrm flipH="1">
                  <a:off x="4723359" y="4455332"/>
                  <a:ext cx="0" cy="1080120"/>
                </a:xfrm>
                <a:prstGeom prst="line">
                  <a:avLst/>
                </a:prstGeom>
                <a:noFill/>
                <a:ln w="349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 dirty="0">
                    <a:ea typeface="黑体"/>
                    <a:cs typeface="黑体"/>
                  </a:endParaRPr>
                </a:p>
              </p:txBody>
            </p:sp>
            <p:sp>
              <p:nvSpPr>
                <p:cNvPr id="29729" name="Line 6"/>
                <p:cNvSpPr>
                  <a:spLocks noChangeShapeType="1"/>
                </p:cNvSpPr>
                <p:nvPr/>
              </p:nvSpPr>
              <p:spPr bwMode="auto">
                <a:xfrm flipH="1">
                  <a:off x="2123728" y="5589240"/>
                  <a:ext cx="2592287" cy="0"/>
                </a:xfrm>
                <a:prstGeom prst="line">
                  <a:avLst/>
                </a:prstGeom>
                <a:noFill/>
                <a:ln w="349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 dirty="0">
                    <a:ea typeface="黑体"/>
                    <a:cs typeface="黑体"/>
                  </a:endParaRPr>
                </a:p>
              </p:txBody>
            </p:sp>
            <p:sp>
              <p:nvSpPr>
                <p:cNvPr id="29730" name="Line 6"/>
                <p:cNvSpPr>
                  <a:spLocks noChangeShapeType="1"/>
                </p:cNvSpPr>
                <p:nvPr/>
              </p:nvSpPr>
              <p:spPr bwMode="auto">
                <a:xfrm flipH="1">
                  <a:off x="2195736" y="4455332"/>
                  <a:ext cx="0" cy="1080120"/>
                </a:xfrm>
                <a:prstGeom prst="line">
                  <a:avLst/>
                </a:prstGeom>
                <a:noFill/>
                <a:ln w="349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 dirty="0">
                    <a:ea typeface="黑体"/>
                    <a:cs typeface="黑体"/>
                  </a:endParaRPr>
                </a:p>
              </p:txBody>
            </p:sp>
            <p:sp>
              <p:nvSpPr>
                <p:cNvPr id="29731" name="Oval 9"/>
                <p:cNvSpPr>
                  <a:spLocks noChangeArrowheads="1"/>
                </p:cNvSpPr>
                <p:nvPr/>
              </p:nvSpPr>
              <p:spPr bwMode="auto">
                <a:xfrm flipH="1">
                  <a:off x="2123728" y="4311316"/>
                  <a:ext cx="155200" cy="16943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i="1" dirty="0">
                    <a:ea typeface="黑体"/>
                    <a:cs typeface="黑体"/>
                  </a:endParaRPr>
                </a:p>
              </p:txBody>
            </p:sp>
            <p:sp>
              <p:nvSpPr>
                <p:cNvPr id="29732" name="Oval 9"/>
                <p:cNvSpPr>
                  <a:spLocks noChangeArrowheads="1"/>
                </p:cNvSpPr>
                <p:nvPr/>
              </p:nvSpPr>
              <p:spPr bwMode="auto">
                <a:xfrm flipH="1">
                  <a:off x="4651351" y="4311316"/>
                  <a:ext cx="155200" cy="16943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i="1" dirty="0">
                    <a:ea typeface="黑体"/>
                    <a:cs typeface="黑体"/>
                  </a:endParaRPr>
                </a:p>
              </p:txBody>
            </p:sp>
            <p:sp>
              <p:nvSpPr>
                <p:cNvPr id="29733" name="Oval 9"/>
                <p:cNvSpPr>
                  <a:spLocks noChangeArrowheads="1"/>
                </p:cNvSpPr>
                <p:nvPr/>
              </p:nvSpPr>
              <p:spPr bwMode="auto">
                <a:xfrm flipH="1">
                  <a:off x="4644008" y="5458671"/>
                  <a:ext cx="155200" cy="16943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i="1" dirty="0">
                    <a:ea typeface="黑体"/>
                    <a:cs typeface="黑体"/>
                  </a:endParaRPr>
                </a:p>
              </p:txBody>
            </p:sp>
            <p:sp>
              <p:nvSpPr>
                <p:cNvPr id="29734" name="Oval 9"/>
                <p:cNvSpPr>
                  <a:spLocks noChangeArrowheads="1"/>
                </p:cNvSpPr>
                <p:nvPr/>
              </p:nvSpPr>
              <p:spPr bwMode="auto">
                <a:xfrm flipH="1">
                  <a:off x="2112544" y="5510038"/>
                  <a:ext cx="155200" cy="16943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i="1" dirty="0">
                    <a:ea typeface="黑体"/>
                    <a:cs typeface="黑体"/>
                  </a:endParaRPr>
                </a:p>
              </p:txBody>
            </p:sp>
            <p:sp>
              <p:nvSpPr>
                <p:cNvPr id="29735" name="Oval 9"/>
                <p:cNvSpPr>
                  <a:spLocks noChangeArrowheads="1"/>
                </p:cNvSpPr>
                <p:nvPr/>
              </p:nvSpPr>
              <p:spPr bwMode="auto">
                <a:xfrm flipH="1">
                  <a:off x="2771800" y="4941168"/>
                  <a:ext cx="155200" cy="16943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i="1" dirty="0">
                    <a:ea typeface="黑体"/>
                    <a:cs typeface="黑体"/>
                  </a:endParaRPr>
                </a:p>
              </p:txBody>
            </p:sp>
            <p:sp>
              <p:nvSpPr>
                <p:cNvPr id="29736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4499992" y="5589240"/>
                  <a:ext cx="576064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9pPr>
                </a:lstStyle>
                <a:p>
                  <a:pPr eaLnBrk="1" hangingPunct="1"/>
                  <a:r>
                    <a:rPr kumimoji="1" lang="en-US" altLang="zh-CN" sz="2400" b="1" i="1" dirty="0">
                      <a:latin typeface="Times New Roman" charset="0"/>
                      <a:ea typeface="黑体"/>
                      <a:cs typeface="黑体"/>
                    </a:rPr>
                    <a:t>u</a:t>
                  </a:r>
                  <a:r>
                    <a:rPr kumimoji="1" lang="en-US" altLang="zh-CN" sz="2400" b="1" i="1" baseline="-25000" dirty="0">
                      <a:latin typeface="Times New Roman" charset="0"/>
                      <a:ea typeface="黑体"/>
                      <a:cs typeface="黑体"/>
                    </a:rPr>
                    <a:t>3</a:t>
                  </a:r>
                </a:p>
              </p:txBody>
            </p:sp>
            <p:sp>
              <p:nvSpPr>
                <p:cNvPr id="29737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4427984" y="3861048"/>
                  <a:ext cx="504056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9pPr>
                </a:lstStyle>
                <a:p>
                  <a:pPr eaLnBrk="1" hangingPunct="1"/>
                  <a:r>
                    <a:rPr kumimoji="1" lang="en-US" altLang="zh-CN" sz="2400" b="1" i="1" dirty="0">
                      <a:latin typeface="Times New Roman" charset="0"/>
                      <a:ea typeface="黑体"/>
                      <a:cs typeface="黑体"/>
                    </a:rPr>
                    <a:t>u</a:t>
                  </a:r>
                  <a:r>
                    <a:rPr kumimoji="1" lang="en-US" altLang="zh-CN" sz="2400" b="1" i="1" baseline="-25000" dirty="0">
                      <a:latin typeface="Times New Roman" charset="0"/>
                      <a:ea typeface="黑体"/>
                      <a:cs typeface="黑体"/>
                    </a:rPr>
                    <a:t>2</a:t>
                  </a:r>
                </a:p>
              </p:txBody>
            </p:sp>
            <p:sp>
              <p:nvSpPr>
                <p:cNvPr id="29738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2051720" y="5607460"/>
                  <a:ext cx="648072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9pPr>
                </a:lstStyle>
                <a:p>
                  <a:pPr eaLnBrk="1" hangingPunct="1"/>
                  <a:r>
                    <a:rPr kumimoji="1" lang="en-US" altLang="zh-CN" sz="2400" b="1" i="1" dirty="0">
                      <a:latin typeface="Times New Roman" charset="0"/>
                      <a:ea typeface="黑体"/>
                      <a:cs typeface="黑体"/>
                    </a:rPr>
                    <a:t>u</a:t>
                  </a:r>
                  <a:r>
                    <a:rPr kumimoji="1" lang="en-US" altLang="zh-CN" sz="2400" b="1" i="1" baseline="-25000" dirty="0">
                      <a:latin typeface="Times New Roman" charset="0"/>
                      <a:ea typeface="黑体"/>
                      <a:cs typeface="黑体"/>
                    </a:rPr>
                    <a:t>4</a:t>
                  </a:r>
                </a:p>
              </p:txBody>
            </p:sp>
            <p:sp>
              <p:nvSpPr>
                <p:cNvPr id="29739" name="Line 6"/>
                <p:cNvSpPr>
                  <a:spLocks noChangeShapeType="1"/>
                </p:cNvSpPr>
                <p:nvPr/>
              </p:nvSpPr>
              <p:spPr bwMode="auto">
                <a:xfrm flipH="1">
                  <a:off x="2843808" y="5013176"/>
                  <a:ext cx="1296144" cy="0"/>
                </a:xfrm>
                <a:prstGeom prst="line">
                  <a:avLst/>
                </a:prstGeom>
                <a:noFill/>
                <a:ln w="349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 dirty="0">
                    <a:ea typeface="黑体"/>
                    <a:cs typeface="黑体"/>
                  </a:endParaRPr>
                </a:p>
              </p:txBody>
            </p:sp>
            <p:sp>
              <p:nvSpPr>
                <p:cNvPr id="29740" name="Oval 9"/>
                <p:cNvSpPr>
                  <a:spLocks noChangeArrowheads="1"/>
                </p:cNvSpPr>
                <p:nvPr/>
              </p:nvSpPr>
              <p:spPr bwMode="auto">
                <a:xfrm flipH="1">
                  <a:off x="4139952" y="4941168"/>
                  <a:ext cx="155200" cy="16943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i="1" dirty="0">
                    <a:ea typeface="黑体"/>
                    <a:cs typeface="黑体"/>
                  </a:endParaRPr>
                </a:p>
              </p:txBody>
            </p:sp>
            <p:sp>
              <p:nvSpPr>
                <p:cNvPr id="29741" name="Line 6"/>
                <p:cNvSpPr>
                  <a:spLocks noChangeShapeType="1"/>
                </p:cNvSpPr>
                <p:nvPr/>
              </p:nvSpPr>
              <p:spPr bwMode="auto">
                <a:xfrm flipH="1">
                  <a:off x="2195736" y="4365104"/>
                  <a:ext cx="2592287" cy="0"/>
                </a:xfrm>
                <a:prstGeom prst="line">
                  <a:avLst/>
                </a:prstGeom>
                <a:noFill/>
                <a:ln w="349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 dirty="0">
                    <a:ea typeface="黑体"/>
                    <a:cs typeface="黑体"/>
                  </a:endParaRPr>
                </a:p>
              </p:txBody>
            </p:sp>
            <p:sp>
              <p:nvSpPr>
                <p:cNvPr id="29742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2339752" y="4653136"/>
                  <a:ext cx="720080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9pPr>
                </a:lstStyle>
                <a:p>
                  <a:pPr eaLnBrk="1" hangingPunct="1"/>
                  <a:r>
                    <a:rPr kumimoji="1" lang="en-US" altLang="zh-CN" sz="2400" b="1" i="1" dirty="0">
                      <a:latin typeface="Times New Roman" charset="0"/>
                      <a:ea typeface="黑体"/>
                      <a:cs typeface="黑体"/>
                    </a:rPr>
                    <a:t>u</a:t>
                  </a:r>
                  <a:r>
                    <a:rPr kumimoji="1" lang="en-US" altLang="zh-CN" sz="2400" b="1" i="1" baseline="-25000" dirty="0">
                      <a:latin typeface="Times New Roman" charset="0"/>
                      <a:ea typeface="黑体"/>
                      <a:cs typeface="黑体"/>
                    </a:rPr>
                    <a:t>5</a:t>
                  </a:r>
                </a:p>
              </p:txBody>
            </p:sp>
            <p:sp>
              <p:nvSpPr>
                <p:cNvPr id="29743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851920" y="4941168"/>
                  <a:ext cx="504056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0"/>
                      <a:cs typeface="宋体" charset="0"/>
                    </a:defRPr>
                  </a:lvl9pPr>
                </a:lstStyle>
                <a:p>
                  <a:pPr eaLnBrk="1" hangingPunct="1"/>
                  <a:r>
                    <a:rPr kumimoji="1" lang="en-US" altLang="zh-CN" sz="2400" b="1" i="1" dirty="0">
                      <a:latin typeface="Times New Roman" charset="0"/>
                      <a:ea typeface="黑体"/>
                      <a:cs typeface="黑体"/>
                    </a:rPr>
                    <a:t>u</a:t>
                  </a:r>
                  <a:r>
                    <a:rPr kumimoji="1" lang="en-US" altLang="zh-CN" sz="2400" b="1" i="1" baseline="-25000" dirty="0">
                      <a:latin typeface="Times New Roman" charset="0"/>
                      <a:ea typeface="黑体"/>
                      <a:cs typeface="黑体"/>
                    </a:rPr>
                    <a:t>6</a:t>
                  </a:r>
                </a:p>
              </p:txBody>
            </p:sp>
          </p:grpSp>
        </p:grpSp>
        <p:grpSp>
          <p:nvGrpSpPr>
            <p:cNvPr id="29704" name="组合 146"/>
            <p:cNvGrpSpPr>
              <a:grpSpLocks/>
            </p:cNvGrpSpPr>
            <p:nvPr/>
          </p:nvGrpSpPr>
          <p:grpSpPr bwMode="auto">
            <a:xfrm>
              <a:off x="4932040" y="4031958"/>
              <a:ext cx="3240360" cy="2208077"/>
              <a:chOff x="4932040" y="4005064"/>
              <a:chExt cx="3240360" cy="2208077"/>
            </a:xfrm>
          </p:grpSpPr>
          <p:sp>
            <p:nvSpPr>
              <p:cNvPr id="29705" name="Text Box 11"/>
              <p:cNvSpPr txBox="1">
                <a:spLocks noChangeArrowheads="1"/>
              </p:cNvSpPr>
              <p:nvPr/>
            </p:nvSpPr>
            <p:spPr bwMode="auto">
              <a:xfrm>
                <a:off x="4932040" y="4018511"/>
                <a:ext cx="57606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 dirty="0">
                    <a:latin typeface="Times New Roman" charset="0"/>
                    <a:ea typeface="黑体"/>
                    <a:cs typeface="黑体"/>
                  </a:rPr>
                  <a:t>v</a:t>
                </a:r>
                <a:r>
                  <a:rPr kumimoji="1" lang="en-US" altLang="zh-CN" sz="2400" b="1" i="1" baseline="-25000" dirty="0">
                    <a:latin typeface="Times New Roman" charset="0"/>
                    <a:ea typeface="黑体"/>
                    <a:cs typeface="黑体"/>
                  </a:rPr>
                  <a:t>1</a:t>
                </a:r>
              </a:p>
            </p:txBody>
          </p:sp>
          <p:sp>
            <p:nvSpPr>
              <p:cNvPr id="29706" name="Line 6"/>
              <p:cNvSpPr>
                <a:spLocks noChangeShapeType="1"/>
              </p:cNvSpPr>
              <p:nvPr/>
            </p:nvSpPr>
            <p:spPr bwMode="auto">
              <a:xfrm flipH="1">
                <a:off x="5148062" y="5157193"/>
                <a:ext cx="2016225" cy="576064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07" name="Line 6"/>
              <p:cNvSpPr>
                <a:spLocks noChangeShapeType="1"/>
              </p:cNvSpPr>
              <p:nvPr/>
            </p:nvSpPr>
            <p:spPr bwMode="auto">
              <a:xfrm flipH="1">
                <a:off x="7675687" y="4599348"/>
                <a:ext cx="0" cy="108012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08" name="Line 6"/>
              <p:cNvSpPr>
                <a:spLocks noChangeShapeType="1"/>
              </p:cNvSpPr>
              <p:nvPr/>
            </p:nvSpPr>
            <p:spPr bwMode="auto">
              <a:xfrm flipH="1">
                <a:off x="5076056" y="5733256"/>
                <a:ext cx="2592287" cy="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09" name="Line 6"/>
              <p:cNvSpPr>
                <a:spLocks noChangeShapeType="1"/>
              </p:cNvSpPr>
              <p:nvPr/>
            </p:nvSpPr>
            <p:spPr bwMode="auto">
              <a:xfrm flipH="1">
                <a:off x="5148064" y="4599348"/>
                <a:ext cx="0" cy="108012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10" name="Oval 9"/>
              <p:cNvSpPr>
                <a:spLocks noChangeArrowheads="1"/>
              </p:cNvSpPr>
              <p:nvPr/>
            </p:nvSpPr>
            <p:spPr bwMode="auto">
              <a:xfrm flipH="1">
                <a:off x="5076056" y="4455332"/>
                <a:ext cx="155200" cy="16943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i="1" dirty="0">
                  <a:ea typeface="黑体"/>
                  <a:cs typeface="黑体"/>
                </a:endParaRPr>
              </a:p>
            </p:txBody>
          </p:sp>
          <p:sp>
            <p:nvSpPr>
              <p:cNvPr id="29711" name="Oval 9"/>
              <p:cNvSpPr>
                <a:spLocks noChangeArrowheads="1"/>
              </p:cNvSpPr>
              <p:nvPr/>
            </p:nvSpPr>
            <p:spPr bwMode="auto">
              <a:xfrm flipH="1">
                <a:off x="7603679" y="4455332"/>
                <a:ext cx="155200" cy="16943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i="1" dirty="0">
                  <a:ea typeface="黑体"/>
                  <a:cs typeface="黑体"/>
                </a:endParaRPr>
              </a:p>
            </p:txBody>
          </p:sp>
          <p:sp>
            <p:nvSpPr>
              <p:cNvPr id="29712" name="Oval 9"/>
              <p:cNvSpPr>
                <a:spLocks noChangeArrowheads="1"/>
              </p:cNvSpPr>
              <p:nvPr/>
            </p:nvSpPr>
            <p:spPr bwMode="auto">
              <a:xfrm flipH="1">
                <a:off x="7596336" y="5602687"/>
                <a:ext cx="155200" cy="16943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i="1" dirty="0">
                  <a:ea typeface="黑体"/>
                  <a:cs typeface="黑体"/>
                </a:endParaRPr>
              </a:p>
            </p:txBody>
          </p:sp>
          <p:sp>
            <p:nvSpPr>
              <p:cNvPr id="29713" name="Oval 9"/>
              <p:cNvSpPr>
                <a:spLocks noChangeArrowheads="1"/>
              </p:cNvSpPr>
              <p:nvPr/>
            </p:nvSpPr>
            <p:spPr bwMode="auto">
              <a:xfrm flipH="1">
                <a:off x="5064872" y="5654054"/>
                <a:ext cx="155200" cy="16943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i="1" dirty="0">
                  <a:ea typeface="黑体"/>
                  <a:cs typeface="黑体"/>
                </a:endParaRPr>
              </a:p>
            </p:txBody>
          </p:sp>
          <p:sp>
            <p:nvSpPr>
              <p:cNvPr id="29714" name="Oval 9"/>
              <p:cNvSpPr>
                <a:spLocks noChangeArrowheads="1"/>
              </p:cNvSpPr>
              <p:nvPr/>
            </p:nvSpPr>
            <p:spPr bwMode="auto">
              <a:xfrm flipH="1">
                <a:off x="5796136" y="4797152"/>
                <a:ext cx="155200" cy="16943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i="1" dirty="0">
                  <a:ea typeface="黑体"/>
                  <a:cs typeface="黑体"/>
                </a:endParaRPr>
              </a:p>
            </p:txBody>
          </p:sp>
          <p:sp>
            <p:nvSpPr>
              <p:cNvPr id="29715" name="Text Box 11"/>
              <p:cNvSpPr txBox="1">
                <a:spLocks noChangeArrowheads="1"/>
              </p:cNvSpPr>
              <p:nvPr/>
            </p:nvSpPr>
            <p:spPr bwMode="auto">
              <a:xfrm>
                <a:off x="7452320" y="5733256"/>
                <a:ext cx="72008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 dirty="0">
                    <a:latin typeface="Times New Roman" charset="0"/>
                    <a:ea typeface="黑体"/>
                    <a:cs typeface="黑体"/>
                  </a:rPr>
                  <a:t>v</a:t>
                </a:r>
                <a:r>
                  <a:rPr kumimoji="1" lang="en-US" altLang="zh-CN" sz="2400" b="1" i="1" baseline="-25000" dirty="0">
                    <a:latin typeface="Times New Roman" charset="0"/>
                    <a:ea typeface="黑体"/>
                    <a:cs typeface="黑体"/>
                  </a:rPr>
                  <a:t>4</a:t>
                </a:r>
              </a:p>
            </p:txBody>
          </p:sp>
          <p:sp>
            <p:nvSpPr>
              <p:cNvPr id="29716" name="Text Box 11"/>
              <p:cNvSpPr txBox="1">
                <a:spLocks noChangeArrowheads="1"/>
              </p:cNvSpPr>
              <p:nvPr/>
            </p:nvSpPr>
            <p:spPr bwMode="auto">
              <a:xfrm>
                <a:off x="7380312" y="4005064"/>
                <a:ext cx="504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 dirty="0">
                    <a:latin typeface="Times New Roman" charset="0"/>
                    <a:ea typeface="黑体"/>
                    <a:cs typeface="黑体"/>
                  </a:rPr>
                  <a:t>v</a:t>
                </a:r>
                <a:r>
                  <a:rPr kumimoji="1" lang="en-US" altLang="zh-CN" sz="2400" b="1" i="1" baseline="-25000" dirty="0">
                    <a:latin typeface="Times New Roman" charset="0"/>
                    <a:ea typeface="黑体"/>
                    <a:cs typeface="黑体"/>
                  </a:rPr>
                  <a:t>3</a:t>
                </a:r>
              </a:p>
            </p:txBody>
          </p:sp>
          <p:sp>
            <p:nvSpPr>
              <p:cNvPr id="29717" name="Text Box 11"/>
              <p:cNvSpPr txBox="1">
                <a:spLocks noChangeArrowheads="1"/>
              </p:cNvSpPr>
              <p:nvPr/>
            </p:nvSpPr>
            <p:spPr bwMode="auto">
              <a:xfrm>
                <a:off x="5004048" y="5751476"/>
                <a:ext cx="72008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 dirty="0">
                    <a:latin typeface="Times New Roman" charset="0"/>
                    <a:ea typeface="黑体"/>
                    <a:cs typeface="黑体"/>
                  </a:rPr>
                  <a:t>v</a:t>
                </a:r>
                <a:r>
                  <a:rPr kumimoji="1" lang="en-US" altLang="zh-CN" sz="2400" b="1" i="1" baseline="-25000" dirty="0">
                    <a:latin typeface="Times New Roman" charset="0"/>
                    <a:ea typeface="黑体"/>
                    <a:cs typeface="黑体"/>
                  </a:rPr>
                  <a:t>5</a:t>
                </a:r>
              </a:p>
            </p:txBody>
          </p:sp>
          <p:sp>
            <p:nvSpPr>
              <p:cNvPr id="29718" name="Line 6"/>
              <p:cNvSpPr>
                <a:spLocks noChangeShapeType="1"/>
              </p:cNvSpPr>
              <p:nvPr/>
            </p:nvSpPr>
            <p:spPr bwMode="auto">
              <a:xfrm flipH="1">
                <a:off x="5868144" y="4509120"/>
                <a:ext cx="1872208" cy="36004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19" name="Oval 9"/>
              <p:cNvSpPr>
                <a:spLocks noChangeArrowheads="1"/>
              </p:cNvSpPr>
              <p:nvPr/>
            </p:nvSpPr>
            <p:spPr bwMode="auto">
              <a:xfrm flipH="1">
                <a:off x="7092280" y="5085184"/>
                <a:ext cx="155200" cy="16943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i="1" dirty="0">
                  <a:ea typeface="黑体"/>
                  <a:cs typeface="黑体"/>
                </a:endParaRPr>
              </a:p>
            </p:txBody>
          </p:sp>
          <p:sp>
            <p:nvSpPr>
              <p:cNvPr id="29720" name="Line 6"/>
              <p:cNvSpPr>
                <a:spLocks noChangeShapeType="1"/>
              </p:cNvSpPr>
              <p:nvPr/>
            </p:nvSpPr>
            <p:spPr bwMode="auto">
              <a:xfrm flipH="1" flipV="1">
                <a:off x="5148064" y="4509120"/>
                <a:ext cx="720080" cy="360040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  <p:sp>
            <p:nvSpPr>
              <p:cNvPr id="29721" name="Text Box 11"/>
              <p:cNvSpPr txBox="1">
                <a:spLocks noChangeArrowheads="1"/>
              </p:cNvSpPr>
              <p:nvPr/>
            </p:nvSpPr>
            <p:spPr bwMode="auto">
              <a:xfrm>
                <a:off x="5868144" y="4293096"/>
                <a:ext cx="57606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 dirty="0">
                    <a:latin typeface="Times New Roman" charset="0"/>
                    <a:ea typeface="黑体"/>
                    <a:cs typeface="黑体"/>
                  </a:rPr>
                  <a:t>v</a:t>
                </a:r>
                <a:r>
                  <a:rPr kumimoji="1" lang="en-US" altLang="zh-CN" sz="2400" b="1" i="1" baseline="-25000" dirty="0">
                    <a:latin typeface="Times New Roman" charset="0"/>
                    <a:ea typeface="黑体"/>
                    <a:cs typeface="黑体"/>
                  </a:rPr>
                  <a:t>2</a:t>
                </a:r>
              </a:p>
            </p:txBody>
          </p:sp>
          <p:sp>
            <p:nvSpPr>
              <p:cNvPr id="29722" name="Text Box 11"/>
              <p:cNvSpPr txBox="1">
                <a:spLocks noChangeArrowheads="1"/>
              </p:cNvSpPr>
              <p:nvPr/>
            </p:nvSpPr>
            <p:spPr bwMode="auto">
              <a:xfrm>
                <a:off x="6804248" y="5085184"/>
                <a:ext cx="5040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0"/>
                    <a:cs typeface="宋体" charset="0"/>
                  </a:defRPr>
                </a:lvl9pPr>
              </a:lstStyle>
              <a:p>
                <a:pPr eaLnBrk="1" hangingPunct="1"/>
                <a:r>
                  <a:rPr kumimoji="1" lang="en-US" altLang="zh-CN" sz="2400" b="1" i="1" dirty="0">
                    <a:latin typeface="Times New Roman" charset="0"/>
                    <a:ea typeface="黑体"/>
                    <a:cs typeface="黑体"/>
                  </a:rPr>
                  <a:t>v</a:t>
                </a:r>
                <a:r>
                  <a:rPr kumimoji="1" lang="en-US" altLang="zh-CN" sz="2400" b="1" i="1" baseline="-25000" dirty="0">
                    <a:latin typeface="Times New Roman" charset="0"/>
                    <a:ea typeface="黑体"/>
                    <a:cs typeface="黑体"/>
                  </a:rPr>
                  <a:t>6</a:t>
                </a:r>
              </a:p>
            </p:txBody>
          </p:sp>
          <p:sp>
            <p:nvSpPr>
              <p:cNvPr id="29723" name="Line 6"/>
              <p:cNvSpPr>
                <a:spLocks noChangeShapeType="1"/>
              </p:cNvSpPr>
              <p:nvPr/>
            </p:nvSpPr>
            <p:spPr bwMode="auto">
              <a:xfrm flipH="1">
                <a:off x="7092280" y="4509120"/>
                <a:ext cx="576064" cy="648072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dirty="0">
                  <a:ea typeface="黑体"/>
                  <a:cs typeface="黑体"/>
                </a:endParaRPr>
              </a:p>
            </p:txBody>
          </p:sp>
        </p:grpSp>
      </p:grpSp>
      <p:sp>
        <p:nvSpPr>
          <p:cNvPr id="29702" name="矩形标注 100"/>
          <p:cNvSpPr>
            <a:spLocks noChangeArrowheads="1"/>
          </p:cNvSpPr>
          <p:nvPr/>
        </p:nvSpPr>
        <p:spPr bwMode="auto">
          <a:xfrm>
            <a:off x="3708400" y="2133600"/>
            <a:ext cx="1368425" cy="922338"/>
          </a:xfrm>
          <a:prstGeom prst="wedgeRectCallout">
            <a:avLst>
              <a:gd name="adj1" fmla="val -20833"/>
              <a:gd name="adj2" fmla="val 62500"/>
            </a:avLst>
          </a:prstGeom>
          <a:noFill/>
          <a:ln w="12700">
            <a:solidFill>
              <a:srgbClr val="0000CC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b="1" dirty="0">
                <a:solidFill>
                  <a:srgbClr val="0000CC"/>
                </a:solidFill>
                <a:latin typeface="Times New Roman" charset="0"/>
                <a:ea typeface="黑体"/>
                <a:cs typeface="Times New Roman" charset="0"/>
              </a:rPr>
              <a:t>3</a:t>
            </a:r>
            <a:r>
              <a:rPr lang="zh-CN" altLang="en-US" b="1" dirty="0">
                <a:solidFill>
                  <a:srgbClr val="0000CC"/>
                </a:solidFill>
                <a:latin typeface="Times New Roman" charset="0"/>
                <a:ea typeface="黑体"/>
                <a:cs typeface="Times New Roman" charset="0"/>
              </a:rPr>
              <a:t>度顶点的导出子图不同构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62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Arial" charset="0"/>
              </a:rPr>
              <a:t>检测两个简单图是否同构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05616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>
                <a:cs typeface="黑体" panose="02010609060101010101" pitchFamily="49" charset="-122"/>
              </a:rPr>
              <a:t>作业</a:t>
            </a:r>
          </a:p>
        </p:txBody>
      </p:sp>
      <p:sp>
        <p:nvSpPr>
          <p:cNvPr id="41987" name="内容占位符 2"/>
          <p:cNvSpPr>
            <a:spLocks noGrp="1"/>
          </p:cNvSpPr>
          <p:nvPr>
            <p:ph idx="1"/>
          </p:nvPr>
        </p:nvSpPr>
        <p:spPr>
          <a:xfrm>
            <a:off x="395288" y="1773238"/>
            <a:ext cx="8229600" cy="4683125"/>
          </a:xfrm>
        </p:spPr>
        <p:txBody>
          <a:bodyPr/>
          <a:lstStyle/>
          <a:p>
            <a:pPr eaLnBrk="1" hangingPunct="1"/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见课程网站</a:t>
            </a:r>
            <a:endParaRPr lang="en-US" altLang="zh-CN" sz="2400" b="1" dirty="0">
              <a:latin typeface="Times New Roman" charset="0"/>
              <a:ea typeface="黑体"/>
              <a:cs typeface="Times New Roman" charset="0"/>
            </a:endParaRPr>
          </a:p>
          <a:p>
            <a:pPr lvl="1" eaLnBrk="1" hangingPunct="1"/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zh-CN" altLang="en-US" sz="2400" b="1" dirty="0">
              <a:cs typeface="黑体" panose="02010609060101010101" pitchFamily="49" charset="-122"/>
            </a:endParaRPr>
          </a:p>
          <a:p>
            <a:pPr lvl="1" eaLnBrk="1" hangingPunct="1"/>
            <a:endParaRPr lang="en-US" altLang="zh-CN" sz="2400" b="1" dirty="0">
              <a:cs typeface="Times New Roman" panose="02020603050405020304" pitchFamily="18" charset="0"/>
            </a:endParaRPr>
          </a:p>
          <a:p>
            <a:pPr lvl="1" eaLnBrk="1" hangingPunct="1"/>
            <a:endParaRPr lang="en-US" altLang="zh-CN" sz="2400" b="1" dirty="0">
              <a:cs typeface="Times New Roman" panose="02020603050405020304" pitchFamily="18" charset="0"/>
            </a:endParaRPr>
          </a:p>
          <a:p>
            <a:pPr lvl="1" eaLnBrk="1" hangingPunct="1"/>
            <a:endParaRPr lang="en-US" altLang="zh-CN" sz="2400" b="1" u="sng" dirty="0">
              <a:cs typeface="Times New Roman" panose="02020603050405020304" pitchFamily="18" charset="0"/>
            </a:endParaRPr>
          </a:p>
          <a:p>
            <a:pPr lvl="1" eaLnBrk="1" hangingPunct="1"/>
            <a:endParaRPr lang="en-US" altLang="zh-CN" sz="2400" b="1" u="sng" dirty="0">
              <a:cs typeface="Times New Roman" panose="02020603050405020304" pitchFamily="18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63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63478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>
                <a:cs typeface="黑体" panose="02010609060101010101" pitchFamily="49" charset="-122"/>
              </a:rPr>
              <a:t>图的定义（有向图）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557338"/>
            <a:ext cx="8569325" cy="2663825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有向图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G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是一个三元组：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G= (V, E,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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)</a:t>
            </a:r>
          </a:p>
          <a:p>
            <a:pPr lvl="1" algn="just" eaLnBrk="1" hangingPunct="1"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V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是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非空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顶点集，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E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是有向边（弧）集，且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V</a:t>
            </a:r>
            <a:r>
              <a:rPr lang="en-US" altLang="zh-CN" sz="2400" b="1" dirty="0">
                <a:latin typeface="Times New Roman" panose="02020603050405020304" pitchFamily="18" charset="0"/>
                <a:ea typeface="MS PMincho" panose="02020600040205080304" pitchFamily="18" charset="-128"/>
                <a:cs typeface="黑体" panose="02010609060101010101" pitchFamily="49" charset="-122"/>
              </a:rPr>
              <a:t>⋂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E=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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；</a:t>
            </a:r>
            <a:endParaRPr lang="en-US" altLang="zh-CN" sz="2400" b="1" dirty="0">
              <a:latin typeface="Times New Roman" panose="02020603050405020304" pitchFamily="18" charset="0"/>
              <a:cs typeface="黑体" panose="02010609060101010101" pitchFamily="49" charset="-122"/>
            </a:endParaRPr>
          </a:p>
          <a:p>
            <a:pPr lvl="1" algn="just" eaLnBrk="1" hangingPunct="1"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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:E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Wingdings" panose="05000000000000000000" pitchFamily="2" charset="2"/>
              </a:rPr>
              <a:t>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VV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, 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若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(e)=(u, v), 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则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u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和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v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分别称为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e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的起点和终点</a:t>
            </a:r>
            <a:r>
              <a:rPr lang="en-US" altLang="zh-CN" sz="24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.</a:t>
            </a:r>
            <a:endParaRPr lang="zh-CN" altLang="en-US" sz="2400" b="1" dirty="0">
              <a:latin typeface="Times New Roman" panose="02020603050405020304" pitchFamily="18" charset="0"/>
              <a:cs typeface="黑体" panose="02010609060101010101" pitchFamily="49" charset="-122"/>
              <a:sym typeface="Symbol" panose="05050102010706020507" pitchFamily="18" charset="2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举例（简单有向图）</a:t>
            </a:r>
          </a:p>
        </p:txBody>
      </p:sp>
      <p:grpSp>
        <p:nvGrpSpPr>
          <p:cNvPr id="2" name="组合 42"/>
          <p:cNvGrpSpPr>
            <a:grpSpLocks/>
          </p:cNvGrpSpPr>
          <p:nvPr/>
        </p:nvGrpSpPr>
        <p:grpSpPr bwMode="auto">
          <a:xfrm>
            <a:off x="1331913" y="4076700"/>
            <a:ext cx="6192837" cy="2595563"/>
            <a:chOff x="1331640" y="4077072"/>
            <a:chExt cx="6192688" cy="2595317"/>
          </a:xfrm>
        </p:grpSpPr>
        <p:sp>
          <p:nvSpPr>
            <p:cNvPr id="12293" name="流程图: 联系 3"/>
            <p:cNvSpPr>
              <a:spLocks noChangeArrowheads="1"/>
            </p:cNvSpPr>
            <p:nvPr/>
          </p:nvSpPr>
          <p:spPr bwMode="auto">
            <a:xfrm>
              <a:off x="1475656" y="5520261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294" name="流程图: 联系 4"/>
            <p:cNvSpPr>
              <a:spLocks noChangeArrowheads="1"/>
            </p:cNvSpPr>
            <p:nvPr/>
          </p:nvSpPr>
          <p:spPr bwMode="auto">
            <a:xfrm>
              <a:off x="1835696" y="6240341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295" name="流程图: 联系 5"/>
            <p:cNvSpPr>
              <a:spLocks noChangeArrowheads="1"/>
            </p:cNvSpPr>
            <p:nvPr/>
          </p:nvSpPr>
          <p:spPr bwMode="auto">
            <a:xfrm>
              <a:off x="2843808" y="5520261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296" name="流程图: 联系 6"/>
            <p:cNvSpPr>
              <a:spLocks noChangeArrowheads="1"/>
            </p:cNvSpPr>
            <p:nvPr/>
          </p:nvSpPr>
          <p:spPr bwMode="auto">
            <a:xfrm>
              <a:off x="4473098" y="4912530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297" name="流程图: 联系 7"/>
            <p:cNvSpPr>
              <a:spLocks noChangeArrowheads="1"/>
            </p:cNvSpPr>
            <p:nvPr/>
          </p:nvSpPr>
          <p:spPr bwMode="auto">
            <a:xfrm>
              <a:off x="6300192" y="4728173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298" name="流程图: 联系 8"/>
            <p:cNvSpPr>
              <a:spLocks noChangeArrowheads="1"/>
            </p:cNvSpPr>
            <p:nvPr/>
          </p:nvSpPr>
          <p:spPr bwMode="auto">
            <a:xfrm>
              <a:off x="5498558" y="4588058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299" name="流程图: 联系 9"/>
            <p:cNvSpPr>
              <a:spLocks noChangeArrowheads="1"/>
            </p:cNvSpPr>
            <p:nvPr/>
          </p:nvSpPr>
          <p:spPr bwMode="auto">
            <a:xfrm>
              <a:off x="6012160" y="5232229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12300" name="直接连接符 11"/>
            <p:cNvCxnSpPr>
              <a:cxnSpLocks noChangeShapeType="1"/>
              <a:stCxn id="12293" idx="6"/>
              <a:endCxn id="12295" idx="2"/>
            </p:cNvCxnSpPr>
            <p:nvPr/>
          </p:nvCxnSpPr>
          <p:spPr bwMode="auto">
            <a:xfrm>
              <a:off x="1619672" y="5592269"/>
              <a:ext cx="1224136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01" name="直接连接符 12"/>
            <p:cNvCxnSpPr>
              <a:cxnSpLocks noChangeShapeType="1"/>
            </p:cNvCxnSpPr>
            <p:nvPr/>
          </p:nvCxnSpPr>
          <p:spPr bwMode="auto">
            <a:xfrm flipV="1">
              <a:off x="2987824" y="5016205"/>
              <a:ext cx="1512168" cy="57606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02" name="直接连接符 14"/>
            <p:cNvCxnSpPr>
              <a:cxnSpLocks noChangeShapeType="1"/>
            </p:cNvCxnSpPr>
            <p:nvPr/>
          </p:nvCxnSpPr>
          <p:spPr bwMode="auto">
            <a:xfrm>
              <a:off x="1574558" y="5650830"/>
              <a:ext cx="309123" cy="59715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03" name="直接连接符 16"/>
            <p:cNvCxnSpPr>
              <a:cxnSpLocks noChangeShapeType="1"/>
              <a:endCxn id="12295" idx="3"/>
            </p:cNvCxnSpPr>
            <p:nvPr/>
          </p:nvCxnSpPr>
          <p:spPr bwMode="auto">
            <a:xfrm flipV="1">
              <a:off x="1907704" y="5643186"/>
              <a:ext cx="957195" cy="66916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04" name="直接连接符 18"/>
            <p:cNvCxnSpPr>
              <a:cxnSpLocks noChangeShapeType="1"/>
            </p:cNvCxnSpPr>
            <p:nvPr/>
          </p:nvCxnSpPr>
          <p:spPr bwMode="auto">
            <a:xfrm flipV="1">
              <a:off x="4585447" y="4673513"/>
              <a:ext cx="926558" cy="284131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05" name="直接连接符 21"/>
            <p:cNvCxnSpPr>
              <a:cxnSpLocks noChangeShapeType="1"/>
              <a:endCxn id="12299" idx="2"/>
            </p:cNvCxnSpPr>
            <p:nvPr/>
          </p:nvCxnSpPr>
          <p:spPr bwMode="auto">
            <a:xfrm>
              <a:off x="4572000" y="5012305"/>
              <a:ext cx="1440160" cy="29193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06" name="直接连接符 23"/>
            <p:cNvCxnSpPr>
              <a:cxnSpLocks noChangeShapeType="1"/>
              <a:endCxn id="12297" idx="1"/>
            </p:cNvCxnSpPr>
            <p:nvPr/>
          </p:nvCxnSpPr>
          <p:spPr bwMode="auto">
            <a:xfrm>
              <a:off x="5580112" y="4656165"/>
              <a:ext cx="741171" cy="93099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07" name="直接连接符 25"/>
            <p:cNvCxnSpPr>
              <a:cxnSpLocks noChangeShapeType="1"/>
              <a:endCxn id="12297" idx="4"/>
            </p:cNvCxnSpPr>
            <p:nvPr/>
          </p:nvCxnSpPr>
          <p:spPr bwMode="auto">
            <a:xfrm flipV="1">
              <a:off x="6084168" y="4872189"/>
              <a:ext cx="288032" cy="432049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308" name="矩形标注 27"/>
            <p:cNvSpPr>
              <a:spLocks noChangeArrowheads="1"/>
            </p:cNvSpPr>
            <p:nvPr/>
          </p:nvSpPr>
          <p:spPr bwMode="auto">
            <a:xfrm>
              <a:off x="2267744" y="6168333"/>
              <a:ext cx="1008112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/>
                <a:t>洛杉矶</a:t>
              </a:r>
            </a:p>
          </p:txBody>
        </p:sp>
        <p:sp>
          <p:nvSpPr>
            <p:cNvPr id="12309" name="矩形标注 28"/>
            <p:cNvSpPr>
              <a:spLocks noChangeArrowheads="1"/>
            </p:cNvSpPr>
            <p:nvPr/>
          </p:nvSpPr>
          <p:spPr bwMode="auto">
            <a:xfrm>
              <a:off x="1331640" y="4944197"/>
              <a:ext cx="1008112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/>
                <a:t>旧金山</a:t>
              </a:r>
            </a:p>
          </p:txBody>
        </p:sp>
        <p:sp>
          <p:nvSpPr>
            <p:cNvPr id="12310" name="矩形标注 29"/>
            <p:cNvSpPr>
              <a:spLocks noChangeArrowheads="1"/>
            </p:cNvSpPr>
            <p:nvPr/>
          </p:nvSpPr>
          <p:spPr bwMode="auto">
            <a:xfrm>
              <a:off x="2411760" y="4941168"/>
              <a:ext cx="1008112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/>
                <a:t>丹佛</a:t>
              </a:r>
            </a:p>
          </p:txBody>
        </p:sp>
        <p:sp>
          <p:nvSpPr>
            <p:cNvPr id="12311" name="矩形标注 30"/>
            <p:cNvSpPr>
              <a:spLocks noChangeArrowheads="1"/>
            </p:cNvSpPr>
            <p:nvPr/>
          </p:nvSpPr>
          <p:spPr bwMode="auto">
            <a:xfrm>
              <a:off x="4067944" y="5160221"/>
              <a:ext cx="1008112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/>
                <a:t>芝加哥</a:t>
              </a:r>
            </a:p>
          </p:txBody>
        </p:sp>
        <p:sp>
          <p:nvSpPr>
            <p:cNvPr id="12312" name="矩形标注 31"/>
            <p:cNvSpPr>
              <a:spLocks noChangeArrowheads="1"/>
            </p:cNvSpPr>
            <p:nvPr/>
          </p:nvSpPr>
          <p:spPr bwMode="auto">
            <a:xfrm>
              <a:off x="6300192" y="5232229"/>
              <a:ext cx="1008112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/>
                <a:t>华盛顿</a:t>
              </a:r>
            </a:p>
          </p:txBody>
        </p:sp>
        <p:sp>
          <p:nvSpPr>
            <p:cNvPr id="12313" name="矩形标注 32"/>
            <p:cNvSpPr>
              <a:spLocks noChangeArrowheads="1"/>
            </p:cNvSpPr>
            <p:nvPr/>
          </p:nvSpPr>
          <p:spPr bwMode="auto">
            <a:xfrm>
              <a:off x="6516216" y="4296125"/>
              <a:ext cx="1008112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/>
                <a:t>纽约</a:t>
              </a:r>
            </a:p>
          </p:txBody>
        </p:sp>
        <p:sp>
          <p:nvSpPr>
            <p:cNvPr id="12314" name="矩形标注 33"/>
            <p:cNvSpPr>
              <a:spLocks noChangeArrowheads="1"/>
            </p:cNvSpPr>
            <p:nvPr/>
          </p:nvSpPr>
          <p:spPr bwMode="auto">
            <a:xfrm>
              <a:off x="5076056" y="4077072"/>
              <a:ext cx="1008112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/>
                <a:t>底特律</a:t>
              </a:r>
            </a:p>
          </p:txBody>
        </p:sp>
        <p:cxnSp>
          <p:nvCxnSpPr>
            <p:cNvPr id="12315" name="直接连接符 35"/>
            <p:cNvCxnSpPr>
              <a:cxnSpLocks noChangeShapeType="1"/>
            </p:cNvCxnSpPr>
            <p:nvPr/>
          </p:nvCxnSpPr>
          <p:spPr bwMode="auto">
            <a:xfrm flipV="1">
              <a:off x="4499992" y="4815372"/>
              <a:ext cx="1786753" cy="19652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316" name="任意多边形 41"/>
            <p:cNvSpPr>
              <a:spLocks/>
            </p:cNvSpPr>
            <p:nvPr/>
          </p:nvSpPr>
          <p:spPr bwMode="auto">
            <a:xfrm rot="178440">
              <a:off x="2987824" y="4725144"/>
              <a:ext cx="1519517" cy="838201"/>
            </a:xfrm>
            <a:custGeom>
              <a:avLst/>
              <a:gdLst>
                <a:gd name="T0" fmla="*/ 0 w 1519517"/>
                <a:gd name="T1" fmla="*/ 838201 h 838201"/>
                <a:gd name="T2" fmla="*/ 349623 w 1519517"/>
                <a:gd name="T3" fmla="*/ 112059 h 838201"/>
                <a:gd name="T4" fmla="*/ 1519517 w 1519517"/>
                <a:gd name="T5" fmla="*/ 165848 h 838201"/>
                <a:gd name="T6" fmla="*/ 1519517 w 1519517"/>
                <a:gd name="T7" fmla="*/ 165848 h 83820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19517"/>
                <a:gd name="T13" fmla="*/ 0 h 838201"/>
                <a:gd name="T14" fmla="*/ 1519517 w 1519517"/>
                <a:gd name="T15" fmla="*/ 838201 h 83820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19517" h="838201">
                  <a:moveTo>
                    <a:pt x="0" y="838201"/>
                  </a:moveTo>
                  <a:cubicBezTo>
                    <a:pt x="48185" y="531159"/>
                    <a:pt x="96370" y="224118"/>
                    <a:pt x="349623" y="112059"/>
                  </a:cubicBezTo>
                  <a:cubicBezTo>
                    <a:pt x="602876" y="0"/>
                    <a:pt x="1519517" y="165848"/>
                    <a:pt x="1519517" y="165848"/>
                  </a:cubicBezTo>
                </a:path>
              </a:pathLst>
            </a:custGeom>
            <a:noFill/>
            <a:ln w="22225" cap="flat" cmpd="sng">
              <a:solidFill>
                <a:schemeClr val="tx1"/>
              </a:solidFill>
              <a:prstDash val="solid"/>
              <a:miter lim="800000"/>
              <a:headEnd type="triangle" w="lg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06007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548083" y="1617357"/>
            <a:ext cx="8075612" cy="27368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25000"/>
              </a:lnSpc>
              <a:spcBef>
                <a:spcPct val="10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无向图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 = 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(V, E, 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  <a:sym typeface="Symbol" panose="05050102010706020507" pitchFamily="18" charset="2"/>
              </a:rPr>
              <a:t>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),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(e)={u, v}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 b="1" dirty="0">
              <a:latin typeface="Times New Roman" panose="02020603050405020304" pitchFamily="18" charset="0"/>
              <a:cs typeface="黑体" panose="02010609060101010101" pitchFamily="49" charset="-122"/>
            </a:endParaRPr>
          </a:p>
          <a:p>
            <a:pPr lvl="1" eaLnBrk="1" hangingPunct="1">
              <a:lnSpc>
                <a:spcPct val="125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和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在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里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邻接（相邻）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125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黑体" panose="02010609060101010101" pitchFamily="49" charset="-122"/>
              </a:rPr>
              <a:t>关联（连接）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顶点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4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和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</a:p>
          <a:p>
            <a:pPr algn="just" eaLnBrk="1" hangingPunct="1">
              <a:lnSpc>
                <a:spcPct val="125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图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中顶点</a:t>
            </a: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  <a:cs typeface="黑体" panose="02010609060101010101" pitchFamily="49" charset="-122"/>
              </a:rPr>
              <a:t>v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的度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deg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(v)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，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2800" b="1" i="1" baseline="-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(v) </a:t>
            </a:r>
            <a:endParaRPr lang="zh-CN" altLang="en-US" sz="2800" b="1" dirty="0">
              <a:latin typeface="Times New Roman" panose="02020603050405020304" pitchFamily="18" charset="0"/>
              <a:cs typeface="黑体" panose="02010609060101010101" pitchFamily="49" charset="-122"/>
            </a:endParaRPr>
          </a:p>
          <a:p>
            <a:pPr lvl="1" algn="just" eaLnBrk="1" hangingPunct="1">
              <a:lnSpc>
                <a:spcPct val="125000"/>
              </a:lnSpc>
            </a:pPr>
            <a:r>
              <a:rPr lang="zh-CN" altLang="en-US" sz="2400" b="1" dirty="0">
                <a:cs typeface="黑体" panose="02010609060101010101" pitchFamily="49" charset="-122"/>
              </a:rPr>
              <a:t>与该顶点关联的边数，环为顶点的度做出双倍贡献</a:t>
            </a:r>
            <a:endParaRPr lang="en-US" altLang="zh-CN" sz="2400" b="1" dirty="0">
              <a:cs typeface="黑体" panose="02010609060101010101" pitchFamily="49" charset="-122"/>
            </a:endParaRPr>
          </a:p>
        </p:txBody>
      </p:sp>
      <p:grpSp>
        <p:nvGrpSpPr>
          <p:cNvPr id="2" name="组合 42"/>
          <p:cNvGrpSpPr>
            <a:grpSpLocks/>
          </p:cNvGrpSpPr>
          <p:nvPr/>
        </p:nvGrpSpPr>
        <p:grpSpPr bwMode="auto">
          <a:xfrm>
            <a:off x="1143794" y="4221088"/>
            <a:ext cx="6192837" cy="2520950"/>
            <a:chOff x="1331640" y="4152109"/>
            <a:chExt cx="6192688" cy="2520280"/>
          </a:xfrm>
        </p:grpSpPr>
        <p:grpSp>
          <p:nvGrpSpPr>
            <p:cNvPr id="13317" name="组合 41"/>
            <p:cNvGrpSpPr>
              <a:grpSpLocks/>
            </p:cNvGrpSpPr>
            <p:nvPr/>
          </p:nvGrpSpPr>
          <p:grpSpPr bwMode="auto">
            <a:xfrm>
              <a:off x="1331640" y="4152109"/>
              <a:ext cx="6192688" cy="2520280"/>
              <a:chOff x="1331640" y="4152109"/>
              <a:chExt cx="6192688" cy="2520280"/>
            </a:xfrm>
          </p:grpSpPr>
          <p:sp>
            <p:nvSpPr>
              <p:cNvPr id="13320" name="矩形标注 8"/>
              <p:cNvSpPr>
                <a:spLocks noChangeArrowheads="1"/>
              </p:cNvSpPr>
              <p:nvPr/>
            </p:nvSpPr>
            <p:spPr bwMode="auto">
              <a:xfrm>
                <a:off x="2267744" y="6168333"/>
                <a:ext cx="1008112" cy="504056"/>
              </a:xfrm>
              <a:prstGeom prst="wedgeRectCallout">
                <a:avLst>
                  <a:gd name="adj1" fmla="val -20833"/>
                  <a:gd name="adj2" fmla="val 6250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000" b="1"/>
                  <a:t>洛杉矶</a:t>
                </a:r>
              </a:p>
            </p:txBody>
          </p:sp>
          <p:grpSp>
            <p:nvGrpSpPr>
              <p:cNvPr id="13321" name="组合 38"/>
              <p:cNvGrpSpPr>
                <a:grpSpLocks/>
              </p:cNvGrpSpPr>
              <p:nvPr/>
            </p:nvGrpSpPr>
            <p:grpSpPr bwMode="auto">
              <a:xfrm>
                <a:off x="1331640" y="4152109"/>
                <a:ext cx="6192688" cy="2232248"/>
                <a:chOff x="1331640" y="4152109"/>
                <a:chExt cx="6192688" cy="2232248"/>
              </a:xfrm>
            </p:grpSpPr>
            <p:sp>
              <p:nvSpPr>
                <p:cNvPr id="13322" name="流程图: 联系 10"/>
                <p:cNvSpPr>
                  <a:spLocks noChangeArrowheads="1"/>
                </p:cNvSpPr>
                <p:nvPr/>
              </p:nvSpPr>
              <p:spPr bwMode="auto">
                <a:xfrm>
                  <a:off x="1475656" y="5520261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3323" name="流程图: 联系 11"/>
                <p:cNvSpPr>
                  <a:spLocks noChangeArrowheads="1"/>
                </p:cNvSpPr>
                <p:nvPr/>
              </p:nvSpPr>
              <p:spPr bwMode="auto">
                <a:xfrm>
                  <a:off x="1835696" y="6240341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3324" name="流程图: 联系 12"/>
                <p:cNvSpPr>
                  <a:spLocks noChangeArrowheads="1"/>
                </p:cNvSpPr>
                <p:nvPr/>
              </p:nvSpPr>
              <p:spPr bwMode="auto">
                <a:xfrm>
                  <a:off x="2843808" y="5520261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3325" name="流程图: 联系 6"/>
                <p:cNvSpPr>
                  <a:spLocks noChangeArrowheads="1"/>
                </p:cNvSpPr>
                <p:nvPr/>
              </p:nvSpPr>
              <p:spPr bwMode="auto">
                <a:xfrm>
                  <a:off x="4473098" y="4912530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3326" name="流程图: 联系 7"/>
                <p:cNvSpPr>
                  <a:spLocks noChangeArrowheads="1"/>
                </p:cNvSpPr>
                <p:nvPr/>
              </p:nvSpPr>
              <p:spPr bwMode="auto">
                <a:xfrm>
                  <a:off x="6300192" y="4728173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3327" name="流程图: 联系 8"/>
                <p:cNvSpPr>
                  <a:spLocks noChangeArrowheads="1"/>
                </p:cNvSpPr>
                <p:nvPr/>
              </p:nvSpPr>
              <p:spPr bwMode="auto">
                <a:xfrm>
                  <a:off x="5498558" y="4588058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3328" name="流程图: 联系 9"/>
                <p:cNvSpPr>
                  <a:spLocks noChangeArrowheads="1"/>
                </p:cNvSpPr>
                <p:nvPr/>
              </p:nvSpPr>
              <p:spPr bwMode="auto">
                <a:xfrm>
                  <a:off x="6012160" y="5232229"/>
                  <a:ext cx="144016" cy="144016"/>
                </a:xfrm>
                <a:prstGeom prst="flowChartConnector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cxnSp>
              <p:nvCxnSpPr>
                <p:cNvPr id="13329" name="直接连接符 17"/>
                <p:cNvCxnSpPr>
                  <a:cxnSpLocks noChangeShapeType="1"/>
                  <a:stCxn id="13322" idx="6"/>
                  <a:endCxn id="13324" idx="2"/>
                </p:cNvCxnSpPr>
                <p:nvPr/>
              </p:nvCxnSpPr>
              <p:spPr bwMode="auto">
                <a:xfrm>
                  <a:off x="1619672" y="5592269"/>
                  <a:ext cx="122413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3330" name="直接连接符 18"/>
                <p:cNvCxnSpPr>
                  <a:cxnSpLocks noChangeShapeType="1"/>
                </p:cNvCxnSpPr>
                <p:nvPr/>
              </p:nvCxnSpPr>
              <p:spPr bwMode="auto">
                <a:xfrm flipV="1">
                  <a:off x="2987824" y="5016205"/>
                  <a:ext cx="1512168" cy="576064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3331" name="直接连接符 19"/>
                <p:cNvCxnSpPr>
                  <a:cxnSpLocks noChangeShapeType="1"/>
                </p:cNvCxnSpPr>
                <p:nvPr/>
              </p:nvCxnSpPr>
              <p:spPr bwMode="auto">
                <a:xfrm>
                  <a:off x="1574558" y="5650830"/>
                  <a:ext cx="309123" cy="597155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3332" name="直接连接符 20"/>
                <p:cNvCxnSpPr>
                  <a:cxnSpLocks noChangeShapeType="1"/>
                  <a:endCxn id="13324" idx="3"/>
                </p:cNvCxnSpPr>
                <p:nvPr/>
              </p:nvCxnSpPr>
              <p:spPr bwMode="auto">
                <a:xfrm flipV="1">
                  <a:off x="1907704" y="5643186"/>
                  <a:ext cx="957195" cy="669163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3333" name="直接连接符 21"/>
                <p:cNvCxnSpPr>
                  <a:cxnSpLocks noChangeShapeType="1"/>
                </p:cNvCxnSpPr>
                <p:nvPr/>
              </p:nvCxnSpPr>
              <p:spPr bwMode="auto">
                <a:xfrm flipV="1">
                  <a:off x="4585447" y="4673513"/>
                  <a:ext cx="926558" cy="284131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3334" name="直接连接符 22"/>
                <p:cNvCxnSpPr>
                  <a:cxnSpLocks noChangeShapeType="1"/>
                  <a:endCxn id="13327" idx="2"/>
                </p:cNvCxnSpPr>
                <p:nvPr/>
              </p:nvCxnSpPr>
              <p:spPr bwMode="auto">
                <a:xfrm>
                  <a:off x="4572000" y="5012305"/>
                  <a:ext cx="1440160" cy="291932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3335" name="直接连接符 23"/>
                <p:cNvCxnSpPr>
                  <a:cxnSpLocks noChangeShapeType="1"/>
                  <a:endCxn id="13325" idx="6"/>
                </p:cNvCxnSpPr>
                <p:nvPr/>
              </p:nvCxnSpPr>
              <p:spPr bwMode="auto">
                <a:xfrm>
                  <a:off x="5580112" y="4656165"/>
                  <a:ext cx="864096" cy="144016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3336" name="直接连接符 24"/>
                <p:cNvCxnSpPr>
                  <a:cxnSpLocks noChangeShapeType="1"/>
                  <a:endCxn id="13325" idx="7"/>
                </p:cNvCxnSpPr>
                <p:nvPr/>
              </p:nvCxnSpPr>
              <p:spPr bwMode="auto">
                <a:xfrm flipV="1">
                  <a:off x="6084168" y="4749264"/>
                  <a:ext cx="338949" cy="554973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3337" name="矩形标注 25"/>
                <p:cNvSpPr>
                  <a:spLocks noChangeArrowheads="1"/>
                </p:cNvSpPr>
                <p:nvPr/>
              </p:nvSpPr>
              <p:spPr bwMode="auto">
                <a:xfrm>
                  <a:off x="1331640" y="4944197"/>
                  <a:ext cx="1008112" cy="504056"/>
                </a:xfrm>
                <a:prstGeom prst="wedgeRectCallout">
                  <a:avLst>
                    <a:gd name="adj1" fmla="val -20833"/>
                    <a:gd name="adj2" fmla="val 6250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zh-CN" altLang="en-US" sz="2000" b="1"/>
                    <a:t>旧金山</a:t>
                  </a:r>
                </a:p>
              </p:txBody>
            </p:sp>
            <p:sp>
              <p:nvSpPr>
                <p:cNvPr id="13338" name="矩形标注 26"/>
                <p:cNvSpPr>
                  <a:spLocks noChangeArrowheads="1"/>
                </p:cNvSpPr>
                <p:nvPr/>
              </p:nvSpPr>
              <p:spPr bwMode="auto">
                <a:xfrm>
                  <a:off x="2627784" y="4944197"/>
                  <a:ext cx="1008112" cy="504056"/>
                </a:xfrm>
                <a:prstGeom prst="wedgeRectCallout">
                  <a:avLst>
                    <a:gd name="adj1" fmla="val -20833"/>
                    <a:gd name="adj2" fmla="val 6250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zh-CN" altLang="en-US" sz="2000" b="1"/>
                    <a:t>丹佛</a:t>
                  </a:r>
                </a:p>
              </p:txBody>
            </p:sp>
            <p:sp>
              <p:nvSpPr>
                <p:cNvPr id="13339" name="矩形标注 27"/>
                <p:cNvSpPr>
                  <a:spLocks noChangeArrowheads="1"/>
                </p:cNvSpPr>
                <p:nvPr/>
              </p:nvSpPr>
              <p:spPr bwMode="auto">
                <a:xfrm>
                  <a:off x="4283968" y="5085184"/>
                  <a:ext cx="1008112" cy="504056"/>
                </a:xfrm>
                <a:prstGeom prst="wedgeRectCallout">
                  <a:avLst>
                    <a:gd name="adj1" fmla="val -20833"/>
                    <a:gd name="adj2" fmla="val 6250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zh-CN" altLang="en-US" sz="2000" b="1"/>
                    <a:t>芝加哥</a:t>
                  </a:r>
                </a:p>
              </p:txBody>
            </p:sp>
            <p:sp>
              <p:nvSpPr>
                <p:cNvPr id="13340" name="矩形标注 28"/>
                <p:cNvSpPr>
                  <a:spLocks noChangeArrowheads="1"/>
                </p:cNvSpPr>
                <p:nvPr/>
              </p:nvSpPr>
              <p:spPr bwMode="auto">
                <a:xfrm>
                  <a:off x="6300192" y="5232229"/>
                  <a:ext cx="1008112" cy="504056"/>
                </a:xfrm>
                <a:prstGeom prst="wedgeRectCallout">
                  <a:avLst>
                    <a:gd name="adj1" fmla="val -20833"/>
                    <a:gd name="adj2" fmla="val 6250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zh-CN" altLang="en-US" sz="2000" b="1"/>
                    <a:t>华盛顿</a:t>
                  </a:r>
                </a:p>
              </p:txBody>
            </p:sp>
            <p:sp>
              <p:nvSpPr>
                <p:cNvPr id="13341" name="矩形标注 29"/>
                <p:cNvSpPr>
                  <a:spLocks noChangeArrowheads="1"/>
                </p:cNvSpPr>
                <p:nvPr/>
              </p:nvSpPr>
              <p:spPr bwMode="auto">
                <a:xfrm>
                  <a:off x="6516216" y="4296125"/>
                  <a:ext cx="1008112" cy="504056"/>
                </a:xfrm>
                <a:prstGeom prst="wedgeRectCallout">
                  <a:avLst>
                    <a:gd name="adj1" fmla="val -20833"/>
                    <a:gd name="adj2" fmla="val 6250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zh-CN" altLang="en-US" sz="2000" b="1"/>
                    <a:t>纽约</a:t>
                  </a:r>
                </a:p>
              </p:txBody>
            </p:sp>
            <p:sp>
              <p:nvSpPr>
                <p:cNvPr id="13342" name="矩形标注 30"/>
                <p:cNvSpPr>
                  <a:spLocks noChangeArrowheads="1"/>
                </p:cNvSpPr>
                <p:nvPr/>
              </p:nvSpPr>
              <p:spPr bwMode="auto">
                <a:xfrm>
                  <a:off x="4572000" y="4152109"/>
                  <a:ext cx="1008112" cy="504056"/>
                </a:xfrm>
                <a:prstGeom prst="wedgeRectCallout">
                  <a:avLst>
                    <a:gd name="adj1" fmla="val -20833"/>
                    <a:gd name="adj2" fmla="val 62500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zh-CN" altLang="en-US" sz="2000" b="1"/>
                    <a:t>底特律</a:t>
                  </a:r>
                </a:p>
              </p:txBody>
            </p:sp>
            <p:sp>
              <p:nvSpPr>
                <p:cNvPr id="13343" name="任意多边形 31"/>
                <p:cNvSpPr>
                  <a:spLocks/>
                </p:cNvSpPr>
                <p:nvPr/>
              </p:nvSpPr>
              <p:spPr bwMode="auto">
                <a:xfrm>
                  <a:off x="2918012" y="4935071"/>
                  <a:ext cx="1640541" cy="685800"/>
                </a:xfrm>
                <a:custGeom>
                  <a:avLst/>
                  <a:gdLst>
                    <a:gd name="T0" fmla="*/ 0 w 1640541"/>
                    <a:gd name="T1" fmla="*/ 685800 h 685800"/>
                    <a:gd name="T2" fmla="*/ 672353 w 1640541"/>
                    <a:gd name="T3" fmla="*/ 107576 h 685800"/>
                    <a:gd name="T4" fmla="*/ 1640541 w 1640541"/>
                    <a:gd name="T5" fmla="*/ 40341 h 685800"/>
                    <a:gd name="T6" fmla="*/ 1640541 w 1640541"/>
                    <a:gd name="T7" fmla="*/ 40341 h 6858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40541"/>
                    <a:gd name="T13" fmla="*/ 0 h 685800"/>
                    <a:gd name="T14" fmla="*/ 1640541 w 1640541"/>
                    <a:gd name="T15" fmla="*/ 685800 h 6858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40541" h="685800">
                      <a:moveTo>
                        <a:pt x="0" y="685800"/>
                      </a:moveTo>
                      <a:cubicBezTo>
                        <a:pt x="199465" y="450476"/>
                        <a:pt x="398930" y="215153"/>
                        <a:pt x="672353" y="107576"/>
                      </a:cubicBezTo>
                      <a:cubicBezTo>
                        <a:pt x="945777" y="0"/>
                        <a:pt x="1640541" y="40341"/>
                        <a:pt x="1640541" y="40341"/>
                      </a:cubicBezTo>
                    </a:path>
                  </a:pathLst>
                </a:custGeom>
                <a:noFill/>
                <a:ln w="22225" cap="flat" cmpd="sng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3344" name="任意多边形 32"/>
                <p:cNvSpPr>
                  <a:spLocks/>
                </p:cNvSpPr>
                <p:nvPr/>
              </p:nvSpPr>
              <p:spPr bwMode="auto">
                <a:xfrm>
                  <a:off x="2944906" y="4988859"/>
                  <a:ext cx="1613647" cy="753035"/>
                </a:xfrm>
                <a:custGeom>
                  <a:avLst/>
                  <a:gdLst>
                    <a:gd name="T0" fmla="*/ 0 w 1613647"/>
                    <a:gd name="T1" fmla="*/ 645459 h 753035"/>
                    <a:gd name="T2" fmla="*/ 968188 w 1613647"/>
                    <a:gd name="T3" fmla="*/ 645459 h 753035"/>
                    <a:gd name="T4" fmla="*/ 1613647 w 1613647"/>
                    <a:gd name="T5" fmla="*/ 0 h 753035"/>
                    <a:gd name="T6" fmla="*/ 1613647 w 1613647"/>
                    <a:gd name="T7" fmla="*/ 0 h 75303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13647"/>
                    <a:gd name="T13" fmla="*/ 0 h 753035"/>
                    <a:gd name="T14" fmla="*/ 1613647 w 1613647"/>
                    <a:gd name="T15" fmla="*/ 753035 h 75303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13647" h="753035">
                      <a:moveTo>
                        <a:pt x="0" y="645459"/>
                      </a:moveTo>
                      <a:cubicBezTo>
                        <a:pt x="349623" y="699247"/>
                        <a:pt x="699247" y="753035"/>
                        <a:pt x="968188" y="645459"/>
                      </a:cubicBezTo>
                      <a:cubicBezTo>
                        <a:pt x="1237129" y="537883"/>
                        <a:pt x="1613647" y="0"/>
                        <a:pt x="1613647" y="0"/>
                      </a:cubicBezTo>
                    </a:path>
                  </a:pathLst>
                </a:custGeom>
                <a:noFill/>
                <a:ln w="22225" cap="flat" cmpd="sng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cxnSp>
              <p:nvCxnSpPr>
                <p:cNvPr id="13345" name="直接连接符 33"/>
                <p:cNvCxnSpPr>
                  <a:cxnSpLocks noChangeShapeType="1"/>
                </p:cNvCxnSpPr>
                <p:nvPr/>
              </p:nvCxnSpPr>
              <p:spPr bwMode="auto">
                <a:xfrm flipV="1">
                  <a:off x="4513439" y="4800181"/>
                  <a:ext cx="1930769" cy="19652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3346" name="任意多边形 34"/>
                <p:cNvSpPr>
                  <a:spLocks/>
                </p:cNvSpPr>
                <p:nvPr/>
              </p:nvSpPr>
              <p:spPr bwMode="auto">
                <a:xfrm>
                  <a:off x="4545106" y="4787153"/>
                  <a:ext cx="1842247" cy="237565"/>
                </a:xfrm>
                <a:custGeom>
                  <a:avLst/>
                  <a:gdLst>
                    <a:gd name="T0" fmla="*/ 0 w 1842247"/>
                    <a:gd name="T1" fmla="*/ 215153 h 237565"/>
                    <a:gd name="T2" fmla="*/ 1237129 w 1842247"/>
                    <a:gd name="T3" fmla="*/ 201706 h 237565"/>
                    <a:gd name="T4" fmla="*/ 1842247 w 1842247"/>
                    <a:gd name="T5" fmla="*/ 0 h 237565"/>
                    <a:gd name="T6" fmla="*/ 1842247 w 1842247"/>
                    <a:gd name="T7" fmla="*/ 0 h 2375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842247"/>
                    <a:gd name="T13" fmla="*/ 0 h 237565"/>
                    <a:gd name="T14" fmla="*/ 1842247 w 1842247"/>
                    <a:gd name="T15" fmla="*/ 237565 h 2375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842247" h="237565">
                      <a:moveTo>
                        <a:pt x="0" y="215153"/>
                      </a:moveTo>
                      <a:cubicBezTo>
                        <a:pt x="465044" y="226359"/>
                        <a:pt x="930088" y="237565"/>
                        <a:pt x="1237129" y="201706"/>
                      </a:cubicBezTo>
                      <a:cubicBezTo>
                        <a:pt x="1544170" y="165847"/>
                        <a:pt x="1842247" y="0"/>
                        <a:pt x="1842247" y="0"/>
                      </a:cubicBezTo>
                    </a:path>
                  </a:pathLst>
                </a:custGeom>
                <a:noFill/>
                <a:ln w="22225" cap="flat" cmpd="sng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13318" name="椭圆 6"/>
            <p:cNvSpPr>
              <a:spLocks noChangeArrowheads="1"/>
            </p:cNvSpPr>
            <p:nvPr/>
          </p:nvSpPr>
          <p:spPr bwMode="auto">
            <a:xfrm>
              <a:off x="2771800" y="5629581"/>
              <a:ext cx="288032" cy="432048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3319" name="椭圆 7"/>
            <p:cNvSpPr>
              <a:spLocks noChangeArrowheads="1"/>
            </p:cNvSpPr>
            <p:nvPr/>
          </p:nvSpPr>
          <p:spPr bwMode="auto">
            <a:xfrm>
              <a:off x="5940152" y="5373216"/>
              <a:ext cx="288032" cy="432048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8</a:t>
            </a:fld>
            <a:endParaRPr lang="en-US" altLang="zh-CN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图的术语</a:t>
            </a:r>
          </a:p>
        </p:txBody>
      </p:sp>
    </p:spTree>
    <p:extLst>
      <p:ext uri="{BB962C8B-B14F-4D97-AF65-F5344CB8AC3E}">
        <p14:creationId xmlns:p14="http://schemas.microsoft.com/office/powerpoint/2010/main" val="3641934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900113" y="1719263"/>
            <a:ext cx="7786687" cy="4230687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无向图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有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m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条边，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n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个顶点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v</a:t>
            </a:r>
            <a:r>
              <a:rPr lang="en-US" altLang="zh-CN" sz="2800" b="1" baseline="-25000" dirty="0">
                <a:latin typeface="Times New Roman" panose="02020603050405020304" pitchFamily="18" charset="0"/>
                <a:cs typeface="黑体" panose="02010609060101010101" pitchFamily="49" charset="-122"/>
              </a:rPr>
              <a:t>1</a:t>
            </a:r>
            <a:r>
              <a:rPr lang="en-US" altLang="zh-CN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, …</a:t>
            </a:r>
            <a:r>
              <a:rPr lang="en-US" altLang="zh-CN" sz="2800" b="1" dirty="0" err="1">
                <a:latin typeface="Times New Roman" panose="02020603050405020304" pitchFamily="18" charset="0"/>
                <a:cs typeface="黑体" panose="02010609060101010101" pitchFamily="49" charset="-122"/>
              </a:rPr>
              <a:t>v</a:t>
            </a:r>
            <a:r>
              <a:rPr lang="en-US" altLang="zh-CN" sz="2800" b="1" baseline="-25000" dirty="0" err="1">
                <a:latin typeface="Times New Roman" panose="02020603050405020304" pitchFamily="18" charset="0"/>
                <a:cs typeface="黑体" panose="02010609060101010101" pitchFamily="49" charset="-122"/>
              </a:rPr>
              <a:t>n</a:t>
            </a:r>
            <a:r>
              <a:rPr lang="en-US" altLang="zh-CN" sz="2800" b="1" dirty="0" err="1">
                <a:latin typeface="Times New Roman" panose="02020603050405020304" pitchFamily="18" charset="0"/>
                <a:cs typeface="黑体" panose="02010609060101010101" pitchFamily="49" charset="-122"/>
              </a:rPr>
              <a:t>.</a:t>
            </a:r>
            <a:endParaRPr lang="zh-CN" altLang="en-US" sz="2800" b="1" dirty="0">
              <a:cs typeface="黑体" panose="02010609060101010101" pitchFamily="49" charset="-122"/>
            </a:endParaRPr>
          </a:p>
          <a:p>
            <a:pPr lvl="1" algn="just" eaLnBrk="1" hangingPunct="1">
              <a:lnSpc>
                <a:spcPct val="110000"/>
              </a:lnSpc>
              <a:spcBef>
                <a:spcPct val="80000"/>
              </a:spcBef>
              <a:buFont typeface="Wingdings" panose="05000000000000000000" pitchFamily="2" charset="2"/>
              <a:buNone/>
            </a:pPr>
            <a:r>
              <a:rPr lang="zh-CN" altLang="en-US" sz="2800" b="1" dirty="0">
                <a:cs typeface="黑体" panose="02010609060101010101" pitchFamily="49" charset="-122"/>
              </a:rPr>
              <a:t> </a:t>
            </a:r>
          </a:p>
          <a:p>
            <a:pPr eaLnBrk="1" hangingPunct="1">
              <a:lnSpc>
                <a:spcPct val="110000"/>
              </a:lnSpc>
            </a:pPr>
            <a:endParaRPr lang="zh-CN" altLang="en-US" sz="2800" b="1" dirty="0">
              <a:latin typeface="Times New Roman" panose="02020603050405020304" pitchFamily="18" charset="0"/>
              <a:cs typeface="黑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推论：无向图中</a:t>
            </a:r>
            <a:r>
              <a:rPr lang="zh-CN" altLang="en-US" sz="2800" b="1" u="sng" dirty="0">
                <a:latin typeface="Times New Roman" panose="02020603050405020304" pitchFamily="18" charset="0"/>
                <a:cs typeface="黑体" panose="02010609060101010101" pitchFamily="49" charset="-122"/>
              </a:rPr>
              <a:t>奇数度顶点</a:t>
            </a:r>
            <a:r>
              <a:rPr lang="zh-CN" altLang="en-US" sz="2800" b="1" dirty="0">
                <a:latin typeface="Times New Roman" panose="02020603050405020304" pitchFamily="18" charset="0"/>
                <a:cs typeface="黑体" panose="02010609060101010101" pitchFamily="49" charset="-122"/>
              </a:rPr>
              <a:t>必是偶数</a:t>
            </a:r>
            <a:r>
              <a:rPr lang="zh-CN" altLang="en-US" sz="2800" b="1" dirty="0">
                <a:cs typeface="黑体" panose="02010609060101010101" pitchFamily="49" charset="-122"/>
              </a:rPr>
              <a:t>个。</a:t>
            </a:r>
          </a:p>
        </p:txBody>
      </p:sp>
      <p:graphicFrame>
        <p:nvGraphicFramePr>
          <p:cNvPr id="15364" name="Object 4"/>
          <p:cNvGraphicFramePr>
            <a:graphicFrameLocks noChangeAspect="1"/>
          </p:cNvGraphicFramePr>
          <p:nvPr/>
        </p:nvGraphicFramePr>
        <p:xfrm>
          <a:off x="1692275" y="2276475"/>
          <a:ext cx="2232025" cy="1395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Document" r:id="rId3" imgW="800100" imgH="444500" progId="Word.Document.8">
                  <p:embed/>
                </p:oleObj>
              </mc:Choice>
              <mc:Fallback>
                <p:oleObj name="Document" r:id="rId3" imgW="800100" imgH="444500" progId="Word.Document.8">
                  <p:embed/>
                  <p:pic>
                    <p:nvPicPr>
                      <p:cNvPr id="1536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2276475"/>
                        <a:ext cx="2232025" cy="1395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C732FF1-3A9F-4611-BE5B-1D26470D92EA}" type="slidenum">
              <a:rPr lang="en-US" altLang="zh-CN" smtClean="0"/>
              <a:pPr>
                <a:defRPr/>
              </a:pPr>
              <a:t>9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握手定理</a:t>
            </a:r>
          </a:p>
        </p:txBody>
      </p:sp>
    </p:spTree>
    <p:extLst>
      <p:ext uri="{BB962C8B-B14F-4D97-AF65-F5344CB8AC3E}">
        <p14:creationId xmlns:p14="http://schemas.microsoft.com/office/powerpoint/2010/main" val="32487434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2601</TotalTime>
  <Words>3325</Words>
  <Application>Microsoft Office PowerPoint</Application>
  <PresentationFormat>全屏显示(4:3)</PresentationFormat>
  <Paragraphs>545</Paragraphs>
  <Slides>63</Slides>
  <Notes>14</Notes>
  <HiddenSlides>1</HiddenSlides>
  <MMClips>0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63</vt:i4>
      </vt:variant>
    </vt:vector>
  </HeadingPairs>
  <TitlesOfParts>
    <vt:vector size="84" baseType="lpstr">
      <vt:lpstr>Arial Unicode MS</vt:lpstr>
      <vt:lpstr>MS PMincho</vt:lpstr>
      <vt:lpstr>黑体</vt:lpstr>
      <vt:lpstr>华文仿宋</vt:lpstr>
      <vt:lpstr>楷体_GB2312</vt:lpstr>
      <vt:lpstr>宋体</vt:lpstr>
      <vt:lpstr>Arial</vt:lpstr>
      <vt:lpstr>Book Antiqua</vt:lpstr>
      <vt:lpstr>Calibri</vt:lpstr>
      <vt:lpstr>Franklin Gothic Book</vt:lpstr>
      <vt:lpstr>Sylfaen</vt:lpstr>
      <vt:lpstr>Symbol</vt:lpstr>
      <vt:lpstr>Times New Roman</vt:lpstr>
      <vt:lpstr>Tw Cen MT</vt:lpstr>
      <vt:lpstr>Wingdings</vt:lpstr>
      <vt:lpstr>Wingdings 2</vt:lpstr>
      <vt:lpstr>中性</vt:lpstr>
      <vt:lpstr>Document</vt:lpstr>
      <vt:lpstr>公式</vt:lpstr>
      <vt:lpstr>Equation</vt:lpstr>
      <vt:lpstr>Microsoft 公式 3.0</vt:lpstr>
      <vt:lpstr>图论 - 基本概念</vt:lpstr>
      <vt:lpstr>回顾</vt:lpstr>
      <vt:lpstr>本节提要</vt:lpstr>
      <vt:lpstr>图的定义 Graph</vt:lpstr>
      <vt:lpstr>图的定义（续）</vt:lpstr>
      <vt:lpstr>图的定义（续）</vt:lpstr>
      <vt:lpstr>图的定义（有向图）</vt:lpstr>
      <vt:lpstr>图的术语</vt:lpstr>
      <vt:lpstr>握手定理</vt:lpstr>
      <vt:lpstr>图的术语（续）</vt:lpstr>
      <vt:lpstr>特殊的简单图（完全图）</vt:lpstr>
      <vt:lpstr>特殊的简单图（圈图与轮图）</vt:lpstr>
      <vt:lpstr>特殊的简单图（立方体图）</vt:lpstr>
      <vt:lpstr>子图</vt:lpstr>
      <vt:lpstr>图的运算</vt:lpstr>
      <vt:lpstr>图的运算</vt:lpstr>
      <vt:lpstr>本节提要</vt:lpstr>
      <vt:lpstr>图模型</vt:lpstr>
      <vt:lpstr>Königsberg七桥问题</vt:lpstr>
      <vt:lpstr>生态系统中的动物竞争关系</vt:lpstr>
      <vt:lpstr>循环赛的冠军是哪个队？</vt:lpstr>
      <vt:lpstr>优先图和程序并发执行</vt:lpstr>
      <vt:lpstr>“巧渡河”问题</vt:lpstr>
      <vt:lpstr>“巧渡河”问题的解</vt:lpstr>
      <vt:lpstr>考试时间编排问题</vt:lpstr>
      <vt:lpstr>中国邮递员问题（管梅谷，1960）</vt:lpstr>
      <vt:lpstr>旅行商(TSP)问题</vt:lpstr>
      <vt:lpstr>地图与平面图着色（四色定理）</vt:lpstr>
      <vt:lpstr>地图与平面图着色（四色定理）</vt:lpstr>
      <vt:lpstr>一般图着色</vt:lpstr>
      <vt:lpstr>一般图着色</vt:lpstr>
      <vt:lpstr>例</vt:lpstr>
      <vt:lpstr>色多项式</vt:lpstr>
      <vt:lpstr>色多项式的递归式</vt:lpstr>
      <vt:lpstr>本节提要</vt:lpstr>
      <vt:lpstr>关联矩阵(incidence matrix) </vt:lpstr>
      <vt:lpstr>PowerPoint 演示文稿</vt:lpstr>
      <vt:lpstr>邻接矩阵(adjacency matrix)</vt:lpstr>
      <vt:lpstr>PowerPoint 演示文稿</vt:lpstr>
      <vt:lpstr>PowerPoint 演示文稿</vt:lpstr>
      <vt:lpstr>举例（邻接矩阵）</vt:lpstr>
      <vt:lpstr>举例（邻接矩阵）</vt:lpstr>
      <vt:lpstr>邻接表</vt:lpstr>
      <vt:lpstr>邻接表（有向图）</vt:lpstr>
      <vt:lpstr>关于邻接矩阵</vt:lpstr>
      <vt:lpstr>关于邻接矩阵</vt:lpstr>
      <vt:lpstr>邻接矩阵的运算</vt:lpstr>
      <vt:lpstr>邻接矩阵的运算</vt:lpstr>
      <vt:lpstr>邻接矩阵的运算</vt:lpstr>
      <vt:lpstr>邻接矩阵的运算</vt:lpstr>
      <vt:lpstr>邻接矩阵的运算</vt:lpstr>
      <vt:lpstr>邻接矩阵的运算</vt:lpstr>
      <vt:lpstr>邻接矩阵的运算</vt:lpstr>
      <vt:lpstr>PowerPoint 演示文稿</vt:lpstr>
      <vt:lpstr>本节提要</vt:lpstr>
      <vt:lpstr>图的同构</vt:lpstr>
      <vt:lpstr>图同构的例子</vt:lpstr>
      <vt:lpstr>图同构的例子</vt:lpstr>
      <vt:lpstr>图同构的例子</vt:lpstr>
      <vt:lpstr>检测两个简单图是否同构</vt:lpstr>
      <vt:lpstr>检测两个简单图是否同构</vt:lpstr>
      <vt:lpstr>检测两个简单图是否同构</vt:lpstr>
      <vt:lpstr>作业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227</cp:revision>
  <dcterms:created xsi:type="dcterms:W3CDTF">2016-02-22T01:45:17Z</dcterms:created>
  <dcterms:modified xsi:type="dcterms:W3CDTF">2024-11-18T05:26:13Z</dcterms:modified>
</cp:coreProperties>
</file>