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emf" ContentType="image/x-e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76" r:id="rId1"/>
  </p:sldMasterIdLst>
  <p:notesMasterIdLst>
    <p:notesMasterId r:id="rId45"/>
  </p:notesMasterIdLst>
  <p:sldIdLst>
    <p:sldId id="405" r:id="rId2"/>
    <p:sldId id="465" r:id="rId3"/>
    <p:sldId id="419" r:id="rId4"/>
    <p:sldId id="440" r:id="rId5"/>
    <p:sldId id="464" r:id="rId6"/>
    <p:sldId id="443" r:id="rId7"/>
    <p:sldId id="446" r:id="rId8"/>
    <p:sldId id="447" r:id="rId9"/>
    <p:sldId id="448" r:id="rId10"/>
    <p:sldId id="453" r:id="rId11"/>
    <p:sldId id="454" r:id="rId12"/>
    <p:sldId id="455" r:id="rId13"/>
    <p:sldId id="457" r:id="rId14"/>
    <p:sldId id="449" r:id="rId15"/>
    <p:sldId id="456" r:id="rId16"/>
    <p:sldId id="368" r:id="rId17"/>
    <p:sldId id="370" r:id="rId18"/>
    <p:sldId id="371" r:id="rId19"/>
    <p:sldId id="372" r:id="rId20"/>
    <p:sldId id="373" r:id="rId21"/>
    <p:sldId id="374" r:id="rId22"/>
    <p:sldId id="375" r:id="rId23"/>
    <p:sldId id="376" r:id="rId24"/>
    <p:sldId id="378" r:id="rId25"/>
    <p:sldId id="404" r:id="rId26"/>
    <p:sldId id="379" r:id="rId27"/>
    <p:sldId id="459" r:id="rId28"/>
    <p:sldId id="458" r:id="rId29"/>
    <p:sldId id="451" r:id="rId30"/>
    <p:sldId id="382" r:id="rId31"/>
    <p:sldId id="412" r:id="rId32"/>
    <p:sldId id="394" r:id="rId33"/>
    <p:sldId id="411" r:id="rId34"/>
    <p:sldId id="398" r:id="rId35"/>
    <p:sldId id="400" r:id="rId36"/>
    <p:sldId id="437" r:id="rId37"/>
    <p:sldId id="403" r:id="rId38"/>
    <p:sldId id="420" r:id="rId39"/>
    <p:sldId id="466" r:id="rId40"/>
    <p:sldId id="460" r:id="rId41"/>
    <p:sldId id="463" r:id="rId42"/>
    <p:sldId id="461" r:id="rId43"/>
    <p:sldId id="462" r:id="rId44"/>
  </p:sldIdLst>
  <p:sldSz cx="9144000" cy="6858000" type="screen4x3"/>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CC"/>
    <a:srgbClr val="3D3DD8"/>
    <a:srgbClr val="2E2E99"/>
    <a:srgbClr val="677EC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1324" autoAdjust="0"/>
    <p:restoredTop sz="82388" autoAdjust="0"/>
  </p:normalViewPr>
  <p:slideViewPr>
    <p:cSldViewPr>
      <p:cViewPr varScale="1">
        <p:scale>
          <a:sx n="75" d="100"/>
          <a:sy n="75" d="100"/>
        </p:scale>
        <p:origin x="1488" y="5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heme" Target="theme/theme1.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presProps" Target="presProps.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5.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7.wmf"/></Relationships>
</file>

<file path=ppt/drawings/_rels/vmlDrawing3.vml.rels><?xml version="1.0" encoding="UTF-8" standalone="yes"?>
<Relationships xmlns="http://schemas.openxmlformats.org/package/2006/relationships"><Relationship Id="rId2" Type="http://schemas.openxmlformats.org/officeDocument/2006/relationships/image" Target="../media/image11.wmf"/><Relationship Id="rId1" Type="http://schemas.openxmlformats.org/officeDocument/2006/relationships/image" Target="../media/image10.w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12.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92336E7-F42F-4A2E-9F47-4CAB93D18031}" type="datetimeFigureOut">
              <a:rPr lang="zh-CN" altLang="en-US" smtClean="0"/>
              <a:t>2025/8/24</a:t>
            </a:fld>
            <a:endParaRPr lang="zh-CN" alt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0B9DC25-1DF3-4044-A1F0-C273483743DC}" type="slidenum">
              <a:rPr lang="zh-CN" altLang="en-US" smtClean="0"/>
              <a:t>‹#›</a:t>
            </a:fld>
            <a:endParaRPr lang="zh-CN" altLang="en-US"/>
          </a:p>
        </p:txBody>
      </p:sp>
    </p:spTree>
    <p:extLst>
      <p:ext uri="{BB962C8B-B14F-4D97-AF65-F5344CB8AC3E}">
        <p14:creationId xmlns:p14="http://schemas.microsoft.com/office/powerpoint/2010/main" val="235979912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30B9DC25-1DF3-4044-A1F0-C273483743DC}" type="slidenum">
              <a:rPr lang="zh-CN" altLang="en-US" smtClean="0"/>
              <a:t>2</a:t>
            </a:fld>
            <a:endParaRPr lang="zh-CN" altLang="en-US"/>
          </a:p>
        </p:txBody>
      </p:sp>
    </p:spTree>
    <p:extLst>
      <p:ext uri="{BB962C8B-B14F-4D97-AF65-F5344CB8AC3E}">
        <p14:creationId xmlns:p14="http://schemas.microsoft.com/office/powerpoint/2010/main" val="429027331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0B9DC25-1DF3-4044-A1F0-C273483743DC}" type="slidenum">
              <a:rPr lang="zh-CN" altLang="en-US" smtClean="0"/>
              <a:t>21</a:t>
            </a:fld>
            <a:endParaRPr lang="zh-CN" altLang="en-US"/>
          </a:p>
        </p:txBody>
      </p:sp>
    </p:spTree>
    <p:extLst>
      <p:ext uri="{BB962C8B-B14F-4D97-AF65-F5344CB8AC3E}">
        <p14:creationId xmlns:p14="http://schemas.microsoft.com/office/powerpoint/2010/main" val="8289774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7"/>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宋体" charset="0"/>
                <a:cs typeface="宋体" charset="0"/>
              </a:defRPr>
            </a:lvl1pPr>
            <a:lvl2pPr marL="742950" indent="-285750" eaLnBrk="0" hangingPunct="0">
              <a:defRPr>
                <a:solidFill>
                  <a:schemeClr val="tx1"/>
                </a:solidFill>
                <a:latin typeface="Arial" charset="0"/>
                <a:ea typeface="宋体" charset="0"/>
              </a:defRPr>
            </a:lvl2pPr>
            <a:lvl3pPr marL="1143000" indent="-228600" eaLnBrk="0" hangingPunct="0">
              <a:defRPr>
                <a:solidFill>
                  <a:schemeClr val="tx1"/>
                </a:solidFill>
                <a:latin typeface="Arial" charset="0"/>
                <a:ea typeface="宋体" charset="0"/>
              </a:defRPr>
            </a:lvl3pPr>
            <a:lvl4pPr marL="1600200" indent="-228600" eaLnBrk="0" hangingPunct="0">
              <a:defRPr>
                <a:solidFill>
                  <a:schemeClr val="tx1"/>
                </a:solidFill>
                <a:latin typeface="Arial" charset="0"/>
                <a:ea typeface="宋体" charset="0"/>
              </a:defRPr>
            </a:lvl4pPr>
            <a:lvl5pPr marL="2057400" indent="-228600" eaLnBrk="0" hangingPunct="0">
              <a:defRPr>
                <a:solidFill>
                  <a:schemeClr val="tx1"/>
                </a:solidFill>
                <a:latin typeface="Arial" charset="0"/>
                <a:ea typeface="宋体" charset="0"/>
              </a:defRPr>
            </a:lvl5pPr>
            <a:lvl6pPr marL="2514600" indent="-228600" eaLnBrk="0" fontAlgn="base" hangingPunct="0">
              <a:spcBef>
                <a:spcPct val="0"/>
              </a:spcBef>
              <a:spcAft>
                <a:spcPct val="0"/>
              </a:spcAft>
              <a:defRPr>
                <a:solidFill>
                  <a:schemeClr val="tx1"/>
                </a:solidFill>
                <a:latin typeface="Arial" charset="0"/>
                <a:ea typeface="宋体" charset="0"/>
              </a:defRPr>
            </a:lvl6pPr>
            <a:lvl7pPr marL="2971800" indent="-228600" eaLnBrk="0" fontAlgn="base" hangingPunct="0">
              <a:spcBef>
                <a:spcPct val="0"/>
              </a:spcBef>
              <a:spcAft>
                <a:spcPct val="0"/>
              </a:spcAft>
              <a:defRPr>
                <a:solidFill>
                  <a:schemeClr val="tx1"/>
                </a:solidFill>
                <a:latin typeface="Arial" charset="0"/>
                <a:ea typeface="宋体" charset="0"/>
              </a:defRPr>
            </a:lvl7pPr>
            <a:lvl8pPr marL="3429000" indent="-228600" eaLnBrk="0" fontAlgn="base" hangingPunct="0">
              <a:spcBef>
                <a:spcPct val="0"/>
              </a:spcBef>
              <a:spcAft>
                <a:spcPct val="0"/>
              </a:spcAft>
              <a:defRPr>
                <a:solidFill>
                  <a:schemeClr val="tx1"/>
                </a:solidFill>
                <a:latin typeface="Arial" charset="0"/>
                <a:ea typeface="宋体" charset="0"/>
              </a:defRPr>
            </a:lvl8pPr>
            <a:lvl9pPr marL="3886200" indent="-228600" eaLnBrk="0" fontAlgn="base" hangingPunct="0">
              <a:spcBef>
                <a:spcPct val="0"/>
              </a:spcBef>
              <a:spcAft>
                <a:spcPct val="0"/>
              </a:spcAft>
              <a:defRPr>
                <a:solidFill>
                  <a:schemeClr val="tx1"/>
                </a:solidFill>
                <a:latin typeface="Arial" charset="0"/>
                <a:ea typeface="宋体" charset="0"/>
              </a:defRPr>
            </a:lvl9pPr>
          </a:lstStyle>
          <a:p>
            <a:pPr eaLnBrk="1" hangingPunct="1"/>
            <a:fld id="{F77F2EB8-8E39-AD4B-AFDC-64742E56A989}" type="slidenum">
              <a:rPr lang="zh-CN" altLang="en-US">
                <a:latin typeface="Times New Roman" charset="0"/>
              </a:rPr>
              <a:pPr eaLnBrk="1" hangingPunct="1"/>
              <a:t>22</a:t>
            </a:fld>
            <a:endParaRPr lang="en-US" altLang="zh-CN">
              <a:latin typeface="Times New Roman" charset="0"/>
            </a:endParaRPr>
          </a:p>
        </p:txBody>
      </p:sp>
      <p:sp>
        <p:nvSpPr>
          <p:cNvPr id="25603" name="Rectangle 2"/>
          <p:cNvSpPr>
            <a:spLocks noGrp="1" noRot="1" noChangeAspect="1" noChangeArrowheads="1" noTextEdit="1"/>
          </p:cNvSpPr>
          <p:nvPr>
            <p:ph type="sldImg"/>
          </p:nvPr>
        </p:nvSpPr>
        <p:spPr>
          <a:ln/>
        </p:spPr>
      </p:sp>
      <p:sp>
        <p:nvSpPr>
          <p:cNvPr id="25604" name="Rectangle 3"/>
          <p:cNvSpPr>
            <a:spLocks noGrp="1" noChangeArrowheads="1"/>
          </p:cNvSpPr>
          <p:nvPr>
            <p:ph type="body" idx="1"/>
          </p:nvPr>
        </p:nvSpPr>
        <p:spPr>
          <a:noFill/>
          <a:ln/>
          <a:extLst>
            <a:ext uri="{FAA26D3D-D897-4be2-8F04-BA451C77F1D7}">
              <ma14:placeholderFlag xmlns="" xmlns:ma14="http://schemas.microsoft.com/office/mac/drawingml/2011/main" val="1"/>
            </a:ex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eaLnBrk="1" hangingPunct="1"/>
            <a:r>
              <a:rPr lang="en-US" altLang="zh-CN" sz="1200" b="1" dirty="0">
                <a:sym typeface="Symbol" panose="05050102010706020507" pitchFamily="18" charset="2"/>
              </a:rPr>
              <a:t> </a:t>
            </a:r>
            <a:r>
              <a:rPr lang="en-US" altLang="zh-CN" sz="1200" b="1" dirty="0" err="1">
                <a:sym typeface="Symbol" panose="05050102010706020507" pitchFamily="18" charset="2"/>
              </a:rPr>
              <a:t>xy</a:t>
            </a:r>
            <a:r>
              <a:rPr lang="en-US" altLang="zh-CN" sz="1200" b="1" dirty="0">
                <a:sym typeface="Symbol" panose="05050102010706020507" pitchFamily="18" charset="2"/>
              </a:rPr>
              <a:t>(xy</a:t>
            </a:r>
            <a:r>
              <a:rPr lang="en-US" altLang="zh-CN" sz="1200" b="1" dirty="0">
                <a:latin typeface="Arial" charset="0"/>
                <a:ea typeface="宋体" charset="0"/>
                <a:sym typeface="Symbol" charset="0"/>
              </a:rPr>
              <a:t></a:t>
            </a:r>
            <a:r>
              <a:rPr lang="en-US" altLang="zh-CN" sz="1200" b="1" dirty="0">
                <a:sym typeface="Symbol" panose="05050102010706020507" pitchFamily="18" charset="2"/>
              </a:rPr>
              <a:t>1)</a:t>
            </a:r>
            <a:endParaRPr lang="zh-CN" altLang="en-US" dirty="0">
              <a:latin typeface="Times New Roman" charset="0"/>
              <a:ea typeface="宋体" charset="0"/>
            </a:endParaRPr>
          </a:p>
        </p:txBody>
      </p:sp>
    </p:spTree>
    <p:extLst>
      <p:ext uri="{BB962C8B-B14F-4D97-AF65-F5344CB8AC3E}">
        <p14:creationId xmlns:p14="http://schemas.microsoft.com/office/powerpoint/2010/main" val="66366806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7"/>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宋体" charset="0"/>
                <a:cs typeface="宋体" charset="0"/>
              </a:defRPr>
            </a:lvl1pPr>
            <a:lvl2pPr marL="742950" indent="-285750" eaLnBrk="0" hangingPunct="0">
              <a:defRPr>
                <a:solidFill>
                  <a:schemeClr val="tx1"/>
                </a:solidFill>
                <a:latin typeface="Arial" charset="0"/>
                <a:ea typeface="宋体" charset="0"/>
              </a:defRPr>
            </a:lvl2pPr>
            <a:lvl3pPr marL="1143000" indent="-228600" eaLnBrk="0" hangingPunct="0">
              <a:defRPr>
                <a:solidFill>
                  <a:schemeClr val="tx1"/>
                </a:solidFill>
                <a:latin typeface="Arial" charset="0"/>
                <a:ea typeface="宋体" charset="0"/>
              </a:defRPr>
            </a:lvl3pPr>
            <a:lvl4pPr marL="1600200" indent="-228600" eaLnBrk="0" hangingPunct="0">
              <a:defRPr>
                <a:solidFill>
                  <a:schemeClr val="tx1"/>
                </a:solidFill>
                <a:latin typeface="Arial" charset="0"/>
                <a:ea typeface="宋体" charset="0"/>
              </a:defRPr>
            </a:lvl4pPr>
            <a:lvl5pPr marL="2057400" indent="-228600" eaLnBrk="0" hangingPunct="0">
              <a:defRPr>
                <a:solidFill>
                  <a:schemeClr val="tx1"/>
                </a:solidFill>
                <a:latin typeface="Arial" charset="0"/>
                <a:ea typeface="宋体" charset="0"/>
              </a:defRPr>
            </a:lvl5pPr>
            <a:lvl6pPr marL="2514600" indent="-228600" eaLnBrk="0" fontAlgn="base" hangingPunct="0">
              <a:spcBef>
                <a:spcPct val="0"/>
              </a:spcBef>
              <a:spcAft>
                <a:spcPct val="0"/>
              </a:spcAft>
              <a:defRPr>
                <a:solidFill>
                  <a:schemeClr val="tx1"/>
                </a:solidFill>
                <a:latin typeface="Arial" charset="0"/>
                <a:ea typeface="宋体" charset="0"/>
              </a:defRPr>
            </a:lvl6pPr>
            <a:lvl7pPr marL="2971800" indent="-228600" eaLnBrk="0" fontAlgn="base" hangingPunct="0">
              <a:spcBef>
                <a:spcPct val="0"/>
              </a:spcBef>
              <a:spcAft>
                <a:spcPct val="0"/>
              </a:spcAft>
              <a:defRPr>
                <a:solidFill>
                  <a:schemeClr val="tx1"/>
                </a:solidFill>
                <a:latin typeface="Arial" charset="0"/>
                <a:ea typeface="宋体" charset="0"/>
              </a:defRPr>
            </a:lvl7pPr>
            <a:lvl8pPr marL="3429000" indent="-228600" eaLnBrk="0" fontAlgn="base" hangingPunct="0">
              <a:spcBef>
                <a:spcPct val="0"/>
              </a:spcBef>
              <a:spcAft>
                <a:spcPct val="0"/>
              </a:spcAft>
              <a:defRPr>
                <a:solidFill>
                  <a:schemeClr val="tx1"/>
                </a:solidFill>
                <a:latin typeface="Arial" charset="0"/>
                <a:ea typeface="宋体" charset="0"/>
              </a:defRPr>
            </a:lvl8pPr>
            <a:lvl9pPr marL="3886200" indent="-228600" eaLnBrk="0" fontAlgn="base" hangingPunct="0">
              <a:spcBef>
                <a:spcPct val="0"/>
              </a:spcBef>
              <a:spcAft>
                <a:spcPct val="0"/>
              </a:spcAft>
              <a:defRPr>
                <a:solidFill>
                  <a:schemeClr val="tx1"/>
                </a:solidFill>
                <a:latin typeface="Arial" charset="0"/>
                <a:ea typeface="宋体" charset="0"/>
              </a:defRPr>
            </a:lvl9pPr>
          </a:lstStyle>
          <a:p>
            <a:pPr eaLnBrk="1" hangingPunct="1"/>
            <a:fld id="{52209E75-7583-6E45-8C30-F3C260DD8E32}" type="slidenum">
              <a:rPr lang="zh-CN" altLang="en-US">
                <a:latin typeface="Times New Roman" charset="0"/>
              </a:rPr>
              <a:pPr eaLnBrk="1" hangingPunct="1"/>
              <a:t>23</a:t>
            </a:fld>
            <a:endParaRPr lang="en-US" altLang="zh-CN">
              <a:latin typeface="Times New Roman" charset="0"/>
            </a:endParaRPr>
          </a:p>
        </p:txBody>
      </p:sp>
      <p:sp>
        <p:nvSpPr>
          <p:cNvPr id="26627" name="Rectangle 2"/>
          <p:cNvSpPr>
            <a:spLocks noGrp="1" noRot="1" noChangeAspect="1" noChangeArrowheads="1" noTextEdit="1"/>
          </p:cNvSpPr>
          <p:nvPr>
            <p:ph type="sldImg"/>
          </p:nvPr>
        </p:nvSpPr>
        <p:spPr>
          <a:ln/>
        </p:spPr>
      </p:sp>
      <p:sp>
        <p:nvSpPr>
          <p:cNvPr id="26628" name="Rectangle 3"/>
          <p:cNvSpPr>
            <a:spLocks noGrp="1" noChangeArrowheads="1"/>
          </p:cNvSpPr>
          <p:nvPr>
            <p:ph type="body" idx="1"/>
          </p:nvPr>
        </p:nvSpPr>
        <p:spPr>
          <a:noFill/>
          <a:ln/>
          <a:extLst>
            <a:ext uri="{FAA26D3D-D897-4be2-8F04-BA451C77F1D7}">
              <ma14:placeholderFlag xmlns="" xmlns:ma14="http://schemas.microsoft.com/office/mac/drawingml/2011/main" val="1"/>
            </a:ex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eaLnBrk="1" hangingPunct="1"/>
            <a:endParaRPr lang="zh-CN" altLang="en-US" dirty="0">
              <a:latin typeface="Times New Roman" charset="0"/>
              <a:ea typeface="宋体" charset="0"/>
            </a:endParaRPr>
          </a:p>
        </p:txBody>
      </p:sp>
    </p:spTree>
    <p:extLst>
      <p:ext uri="{BB962C8B-B14F-4D97-AF65-F5344CB8AC3E}">
        <p14:creationId xmlns:p14="http://schemas.microsoft.com/office/powerpoint/2010/main" val="144668702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7"/>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宋体" charset="0"/>
                <a:cs typeface="宋体" charset="0"/>
              </a:defRPr>
            </a:lvl1pPr>
            <a:lvl2pPr marL="742950" indent="-285750" eaLnBrk="0" hangingPunct="0">
              <a:defRPr>
                <a:solidFill>
                  <a:schemeClr val="tx1"/>
                </a:solidFill>
                <a:latin typeface="Arial" charset="0"/>
                <a:ea typeface="宋体" charset="0"/>
              </a:defRPr>
            </a:lvl2pPr>
            <a:lvl3pPr marL="1143000" indent="-228600" eaLnBrk="0" hangingPunct="0">
              <a:defRPr>
                <a:solidFill>
                  <a:schemeClr val="tx1"/>
                </a:solidFill>
                <a:latin typeface="Arial" charset="0"/>
                <a:ea typeface="宋体" charset="0"/>
              </a:defRPr>
            </a:lvl3pPr>
            <a:lvl4pPr marL="1600200" indent="-228600" eaLnBrk="0" hangingPunct="0">
              <a:defRPr>
                <a:solidFill>
                  <a:schemeClr val="tx1"/>
                </a:solidFill>
                <a:latin typeface="Arial" charset="0"/>
                <a:ea typeface="宋体" charset="0"/>
              </a:defRPr>
            </a:lvl4pPr>
            <a:lvl5pPr marL="2057400" indent="-228600" eaLnBrk="0" hangingPunct="0">
              <a:defRPr>
                <a:solidFill>
                  <a:schemeClr val="tx1"/>
                </a:solidFill>
                <a:latin typeface="Arial" charset="0"/>
                <a:ea typeface="宋体" charset="0"/>
              </a:defRPr>
            </a:lvl5pPr>
            <a:lvl6pPr marL="2514600" indent="-228600" eaLnBrk="0" fontAlgn="base" hangingPunct="0">
              <a:spcBef>
                <a:spcPct val="0"/>
              </a:spcBef>
              <a:spcAft>
                <a:spcPct val="0"/>
              </a:spcAft>
              <a:defRPr>
                <a:solidFill>
                  <a:schemeClr val="tx1"/>
                </a:solidFill>
                <a:latin typeface="Arial" charset="0"/>
                <a:ea typeface="宋体" charset="0"/>
              </a:defRPr>
            </a:lvl6pPr>
            <a:lvl7pPr marL="2971800" indent="-228600" eaLnBrk="0" fontAlgn="base" hangingPunct="0">
              <a:spcBef>
                <a:spcPct val="0"/>
              </a:spcBef>
              <a:spcAft>
                <a:spcPct val="0"/>
              </a:spcAft>
              <a:defRPr>
                <a:solidFill>
                  <a:schemeClr val="tx1"/>
                </a:solidFill>
                <a:latin typeface="Arial" charset="0"/>
                <a:ea typeface="宋体" charset="0"/>
              </a:defRPr>
            </a:lvl7pPr>
            <a:lvl8pPr marL="3429000" indent="-228600" eaLnBrk="0" fontAlgn="base" hangingPunct="0">
              <a:spcBef>
                <a:spcPct val="0"/>
              </a:spcBef>
              <a:spcAft>
                <a:spcPct val="0"/>
              </a:spcAft>
              <a:defRPr>
                <a:solidFill>
                  <a:schemeClr val="tx1"/>
                </a:solidFill>
                <a:latin typeface="Arial" charset="0"/>
                <a:ea typeface="宋体" charset="0"/>
              </a:defRPr>
            </a:lvl8pPr>
            <a:lvl9pPr marL="3886200" indent="-228600" eaLnBrk="0" fontAlgn="base" hangingPunct="0">
              <a:spcBef>
                <a:spcPct val="0"/>
              </a:spcBef>
              <a:spcAft>
                <a:spcPct val="0"/>
              </a:spcAft>
              <a:defRPr>
                <a:solidFill>
                  <a:schemeClr val="tx1"/>
                </a:solidFill>
                <a:latin typeface="Arial" charset="0"/>
                <a:ea typeface="宋体" charset="0"/>
              </a:defRPr>
            </a:lvl9pPr>
          </a:lstStyle>
          <a:p>
            <a:pPr eaLnBrk="1" hangingPunct="1"/>
            <a:fld id="{39DFF25C-366A-BD4D-A684-2C7559D6DE0C}" type="slidenum">
              <a:rPr lang="zh-CN" altLang="en-US">
                <a:latin typeface="Times New Roman" charset="0"/>
              </a:rPr>
              <a:pPr eaLnBrk="1" hangingPunct="1"/>
              <a:t>24</a:t>
            </a:fld>
            <a:endParaRPr lang="en-US" altLang="zh-CN">
              <a:latin typeface="Times New Roman" charset="0"/>
            </a:endParaRPr>
          </a:p>
        </p:txBody>
      </p:sp>
      <p:sp>
        <p:nvSpPr>
          <p:cNvPr id="27651" name="Rectangle 2"/>
          <p:cNvSpPr>
            <a:spLocks noGrp="1" noRot="1" noChangeAspect="1" noChangeArrowheads="1" noTextEdit="1"/>
          </p:cNvSpPr>
          <p:nvPr>
            <p:ph type="sldImg"/>
          </p:nvPr>
        </p:nvSpPr>
        <p:spPr>
          <a:ln/>
        </p:spPr>
      </p:sp>
      <p:sp>
        <p:nvSpPr>
          <p:cNvPr id="27652" name="Rectangle 3"/>
          <p:cNvSpPr>
            <a:spLocks noGrp="1" noChangeArrowheads="1"/>
          </p:cNvSpPr>
          <p:nvPr>
            <p:ph type="body" idx="1"/>
          </p:nvPr>
        </p:nvSpPr>
        <p:spPr>
          <a:noFill/>
          <a:ln/>
          <a:extLst>
            <a:ext uri="{FAA26D3D-D897-4be2-8F04-BA451C77F1D7}">
              <ma14:placeholderFlag xmlns="" xmlns:ma14="http://schemas.microsoft.com/office/mac/drawingml/2011/main" val="1"/>
            </a:ex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eaLnBrk="1" hangingPunct="1"/>
            <a:r>
              <a:rPr lang="zh-CN" altLang="en-US" dirty="0">
                <a:latin typeface="Times New Roman" charset="0"/>
                <a:ea typeface="宋体" charset="0"/>
              </a:rPr>
              <a:t>例子中的</a:t>
            </a:r>
            <a:r>
              <a:rPr lang="en-US" altLang="zh-CN" dirty="0">
                <a:latin typeface="Times New Roman" charset="0"/>
                <a:ea typeface="宋体" charset="0"/>
              </a:rPr>
              <a:t>x</a:t>
            </a:r>
            <a:r>
              <a:rPr lang="zh-CN" altLang="en-US" dirty="0">
                <a:latin typeface="Times New Roman" charset="0"/>
                <a:ea typeface="宋体" charset="0"/>
              </a:rPr>
              <a:t>的论域是所有人，如果设定论域为</a:t>
            </a:r>
            <a:r>
              <a:rPr lang="zh-CN" altLang="en-US" b="0" dirty="0">
                <a:latin typeface="Times New Roman" charset="0"/>
                <a:ea typeface="宋体" charset="0"/>
              </a:rPr>
              <a:t>这个班级的学生则可以简化</a:t>
            </a:r>
            <a:endParaRPr lang="en-US" altLang="zh-CN" b="0" dirty="0">
              <a:latin typeface="Times New Roman" charset="0"/>
              <a:ea typeface="宋体" charset="0"/>
            </a:endParaRPr>
          </a:p>
          <a:p>
            <a:pPr eaLnBrk="1" hangingPunct="1"/>
            <a:r>
              <a:rPr lang="zh-CN" altLang="en-US" i="0" dirty="0">
                <a:latin typeface="Times New Roman" charset="0"/>
                <a:ea typeface="宋体" charset="0"/>
              </a:rPr>
              <a:t>存在量词不用蕴含用合取</a:t>
            </a:r>
            <a:endParaRPr lang="en-US" altLang="zh-CN" i="0" dirty="0">
              <a:latin typeface="Times New Roman" charset="0"/>
              <a:ea typeface="宋体" charset="0"/>
            </a:endParaRPr>
          </a:p>
          <a:p>
            <a:pPr eaLnBrk="1" hangingPunct="1"/>
            <a:r>
              <a:rPr lang="zh-CN" altLang="en-US" i="0" dirty="0">
                <a:latin typeface="Times New Roman" charset="0"/>
                <a:ea typeface="宋体" charset="0"/>
              </a:rPr>
              <a:t>有些凶猛的动物不喝咖啡</a:t>
            </a:r>
          </a:p>
        </p:txBody>
      </p:sp>
    </p:spTree>
    <p:extLst>
      <p:ext uri="{BB962C8B-B14F-4D97-AF65-F5344CB8AC3E}">
        <p14:creationId xmlns:p14="http://schemas.microsoft.com/office/powerpoint/2010/main" val="87948527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Rectangle 7"/>
          <p:cNvSpPr>
            <a:spLocks noGrp="1" noChangeArrowheads="1"/>
          </p:cNvSpPr>
          <p:nvPr>
            <p:ph type="sldNum" sz="quarter" idx="5"/>
          </p:nvPr>
        </p:nvSpPr>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fld id="{9B52ECD0-E91D-4158-9AF8-11E97D861B5F}" type="slidenum">
              <a:rPr lang="zh-CN" altLang="en-US">
                <a:latin typeface="Calibri" panose="020F0502020204030204" pitchFamily="34" charset="0"/>
              </a:rPr>
              <a:pPr eaLnBrk="1" hangingPunct="1"/>
              <a:t>26</a:t>
            </a:fld>
            <a:endParaRPr lang="en-US" altLang="zh-CN">
              <a:latin typeface="Calibri" panose="020F0502020204030204" pitchFamily="34" charset="0"/>
            </a:endParaRPr>
          </a:p>
        </p:txBody>
      </p:sp>
      <p:sp>
        <p:nvSpPr>
          <p:cNvPr id="44035"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 xmlns:a14="http://schemas.microsoft.com/office/drawing/2010/main">
                <a:solidFill>
                  <a:srgbClr val="FFFFFF"/>
                </a:solidFill>
              </a14:hiddenFill>
            </a:ext>
          </a:extLst>
        </p:spPr>
      </p:sp>
      <p:sp>
        <p:nvSpPr>
          <p:cNvPr id="44036" name="Rectangle 3"/>
          <p:cNvSpPr>
            <a:spLocks noGrp="1" noChangeArrowheads="1"/>
          </p:cNvSpPr>
          <p:nvPr>
            <p:ph type="body" idx="1"/>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r>
              <a:rPr lang="zh-CN" altLang="en-US" dirty="0"/>
              <a:t>对任意素数</a:t>
            </a:r>
            <a:r>
              <a:rPr lang="en-US" altLang="zh-CN" dirty="0"/>
              <a:t>x</a:t>
            </a:r>
            <a:r>
              <a:rPr lang="zh-CN" altLang="en-US" dirty="0"/>
              <a:t>，存在素数</a:t>
            </a:r>
            <a:r>
              <a:rPr lang="en-US" altLang="zh-CN" dirty="0"/>
              <a:t>y</a:t>
            </a:r>
            <a:r>
              <a:rPr lang="zh-CN" altLang="en-US" dirty="0"/>
              <a:t>使得</a:t>
            </a:r>
            <a:r>
              <a:rPr lang="en-US" altLang="zh-CN" dirty="0"/>
              <a:t>y&gt;x</a:t>
            </a:r>
          </a:p>
          <a:p>
            <a:pPr marL="0" marR="0" indent="0" algn="l" defTabSz="914400" rtl="0" eaLnBrk="1" fontAlgn="auto" latinLnBrk="0" hangingPunct="1">
              <a:lnSpc>
                <a:spcPct val="100000"/>
              </a:lnSpc>
              <a:spcBef>
                <a:spcPts val="0"/>
              </a:spcBef>
              <a:spcAft>
                <a:spcPts val="0"/>
              </a:spcAft>
              <a:buClrTx/>
              <a:buSzTx/>
              <a:buFontTx/>
              <a:buNone/>
              <a:tabLst/>
              <a:defRPr/>
            </a:pPr>
            <a:r>
              <a:rPr lang="en-US" altLang="zh-CN" dirty="0">
                <a:sym typeface="Symbol" panose="05050102010706020507" pitchFamily="18" charset="2"/>
              </a:rPr>
              <a:t>x(G(</a:t>
            </a:r>
            <a:r>
              <a:rPr lang="en-US" altLang="zh-CN" i="1" dirty="0">
                <a:sym typeface="Symbol" panose="05050102010706020507" pitchFamily="18" charset="2"/>
              </a:rPr>
              <a:t>x</a:t>
            </a:r>
            <a:r>
              <a:rPr lang="en-US" altLang="zh-CN" dirty="0">
                <a:sym typeface="Symbol" panose="05050102010706020507" pitchFamily="18" charset="2"/>
              </a:rPr>
              <a:t>)  </a:t>
            </a:r>
            <a:r>
              <a:rPr lang="en-US" altLang="zh-CN" i="1" dirty="0">
                <a:sym typeface="Symbol" panose="05050102010706020507" pitchFamily="18" charset="2"/>
              </a:rPr>
              <a:t>y(</a:t>
            </a:r>
            <a:r>
              <a:rPr lang="en-US" altLang="zh-CN" dirty="0">
                <a:sym typeface="Symbol" panose="05050102010706020507" pitchFamily="18" charset="2"/>
              </a:rPr>
              <a:t>G(</a:t>
            </a:r>
            <a:r>
              <a:rPr lang="en-US" altLang="zh-CN" i="1" dirty="0">
                <a:sym typeface="Symbol" panose="05050102010706020507" pitchFamily="18" charset="2"/>
              </a:rPr>
              <a:t>y</a:t>
            </a:r>
            <a:r>
              <a:rPr lang="en-US" altLang="zh-CN" dirty="0">
                <a:sym typeface="Symbol" panose="05050102010706020507" pitchFamily="18" charset="2"/>
              </a:rPr>
              <a:t>)D(</a:t>
            </a:r>
            <a:r>
              <a:rPr lang="en-US" altLang="zh-CN" dirty="0" err="1">
                <a:sym typeface="Symbol" panose="05050102010706020507" pitchFamily="18" charset="2"/>
              </a:rPr>
              <a:t>y,x</a:t>
            </a:r>
            <a:r>
              <a:rPr lang="en-US" altLang="zh-CN" dirty="0">
                <a:sym typeface="Symbol" panose="05050102010706020507" pitchFamily="18" charset="2"/>
              </a:rPr>
              <a:t>)))</a:t>
            </a:r>
          </a:p>
          <a:p>
            <a:pPr eaLnBrk="1" hangingPunct="1"/>
            <a:endParaRPr lang="zh-CN" altLang="en-US" dirty="0"/>
          </a:p>
        </p:txBody>
      </p:sp>
    </p:spTree>
    <p:extLst>
      <p:ext uri="{BB962C8B-B14F-4D97-AF65-F5344CB8AC3E}">
        <p14:creationId xmlns:p14="http://schemas.microsoft.com/office/powerpoint/2010/main" val="138823331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zh-CN" altLang="en-US" dirty="0"/>
              <a:t>证明是建立数学命题真实性的有效论证；推理从已知命题推出新命题</a:t>
            </a:r>
          </a:p>
          <a:p>
            <a:endParaRPr lang="zh-CN" altLang="en-US" dirty="0"/>
          </a:p>
          <a:p>
            <a:endParaRPr lang="en-US" dirty="0"/>
          </a:p>
        </p:txBody>
      </p:sp>
      <p:sp>
        <p:nvSpPr>
          <p:cNvPr id="4" name="Slide Number Placeholder 3"/>
          <p:cNvSpPr>
            <a:spLocks noGrp="1"/>
          </p:cNvSpPr>
          <p:nvPr>
            <p:ph type="sldNum" sz="quarter" idx="10"/>
          </p:nvPr>
        </p:nvSpPr>
        <p:spPr/>
        <p:txBody>
          <a:bodyPr/>
          <a:lstStyle/>
          <a:p>
            <a:fld id="{30B9DC25-1DF3-4044-A1F0-C273483743DC}" type="slidenum">
              <a:rPr lang="zh-CN" altLang="en-US" smtClean="0"/>
              <a:t>29</a:t>
            </a:fld>
            <a:endParaRPr lang="zh-CN" altLang="en-US"/>
          </a:p>
        </p:txBody>
      </p:sp>
    </p:spTree>
    <p:extLst>
      <p:ext uri="{BB962C8B-B14F-4D97-AF65-F5344CB8AC3E}">
        <p14:creationId xmlns:p14="http://schemas.microsoft.com/office/powerpoint/2010/main" val="59982769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 xmlns:a14="http://schemas.microsoft.com/office/drawing/2010/main">
                <a:solidFill>
                  <a:srgbClr val="FFFFFF"/>
                </a:solidFill>
              </a14:hiddenFill>
            </a:ext>
          </a:extLst>
        </p:spPr>
      </p:sp>
      <p:sp>
        <p:nvSpPr>
          <p:cNvPr id="46083" name="备注占位符 2"/>
          <p:cNvSpPr>
            <a:spLocks noGrp="1"/>
          </p:cNvSpPr>
          <p:nvPr>
            <p:ph type="body" idx="1"/>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zh-CN" altLang="en-US"/>
          </a:p>
        </p:txBody>
      </p:sp>
      <p:sp>
        <p:nvSpPr>
          <p:cNvPr id="58372" name="灯片编号占位符 3"/>
          <p:cNvSpPr>
            <a:spLocks noGrp="1"/>
          </p:cNvSpPr>
          <p:nvPr>
            <p:ph type="sldNum" sz="quarter" idx="5"/>
          </p:nvPr>
        </p:nvSpPr>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fld id="{0DBD9501-DFE4-4B9D-9386-00AFEBB61DD3}" type="slidenum">
              <a:rPr lang="zh-CN" altLang="en-US">
                <a:latin typeface="Calibri" panose="020F0502020204030204" pitchFamily="34" charset="0"/>
              </a:rPr>
              <a:pPr eaLnBrk="1" hangingPunct="1"/>
              <a:t>30</a:t>
            </a:fld>
            <a:endParaRPr lang="en-US" altLang="zh-CN">
              <a:latin typeface="Calibri" panose="020F0502020204030204" pitchFamily="34" charset="0"/>
            </a:endParaRPr>
          </a:p>
        </p:txBody>
      </p:sp>
    </p:spTree>
    <p:extLst>
      <p:ext uri="{BB962C8B-B14F-4D97-AF65-F5344CB8AC3E}">
        <p14:creationId xmlns:p14="http://schemas.microsoft.com/office/powerpoint/2010/main" val="39003064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 xmlns:a14="http://schemas.microsoft.com/office/drawing/2010/main">
                <a:solidFill>
                  <a:srgbClr val="FFFFFF"/>
                </a:solidFill>
              </a14:hiddenFill>
            </a:ext>
          </a:extLst>
        </p:spPr>
      </p:sp>
      <p:sp>
        <p:nvSpPr>
          <p:cNvPr id="52227" name="备注占位符 2"/>
          <p:cNvSpPr>
            <a:spLocks noGrp="1"/>
          </p:cNvSpPr>
          <p:nvPr>
            <p:ph type="body" idx="1"/>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zh-CN" altLang="en-US"/>
          </a:p>
        </p:txBody>
      </p:sp>
      <p:sp>
        <p:nvSpPr>
          <p:cNvPr id="84996" name="灯片编号占位符 3"/>
          <p:cNvSpPr>
            <a:spLocks noGrp="1"/>
          </p:cNvSpPr>
          <p:nvPr>
            <p:ph type="sldNum" sz="quarter" idx="5"/>
          </p:nvPr>
        </p:nvSpPr>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fld id="{6F637F46-E907-4527-B372-B668AAF9B54E}" type="slidenum">
              <a:rPr lang="zh-CN" altLang="en-US">
                <a:latin typeface="Calibri" panose="020F0502020204030204" pitchFamily="34" charset="0"/>
              </a:rPr>
              <a:pPr eaLnBrk="1" hangingPunct="1"/>
              <a:t>31</a:t>
            </a:fld>
            <a:endParaRPr lang="en-US" altLang="zh-CN">
              <a:latin typeface="Calibri" panose="020F0502020204030204" pitchFamily="34" charset="0"/>
            </a:endParaRPr>
          </a:p>
        </p:txBody>
      </p:sp>
    </p:spTree>
    <p:extLst>
      <p:ext uri="{BB962C8B-B14F-4D97-AF65-F5344CB8AC3E}">
        <p14:creationId xmlns:p14="http://schemas.microsoft.com/office/powerpoint/2010/main" val="115025268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7"/>
          <p:cNvSpPr>
            <a:spLocks noGrp="1" noChangeArrowheads="1"/>
          </p:cNvSpPr>
          <p:nvPr>
            <p:ph type="sldNum" sz="quarter" idx="5"/>
          </p:nvPr>
        </p:nvSpPr>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fld id="{E4D1E1CD-1D59-41D9-B390-DE0F7F855EFA}" type="slidenum">
              <a:rPr lang="zh-CN" altLang="en-US">
                <a:latin typeface="Calibri" panose="020F0502020204030204" pitchFamily="34" charset="0"/>
              </a:rPr>
              <a:pPr eaLnBrk="1" hangingPunct="1"/>
              <a:t>32</a:t>
            </a:fld>
            <a:endParaRPr lang="en-US" altLang="zh-CN">
              <a:latin typeface="Calibri" panose="020F0502020204030204" pitchFamily="34" charset="0"/>
            </a:endParaRPr>
          </a:p>
        </p:txBody>
      </p:sp>
      <p:sp>
        <p:nvSpPr>
          <p:cNvPr id="51203"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 xmlns:a14="http://schemas.microsoft.com/office/drawing/2010/main">
                <a:solidFill>
                  <a:srgbClr val="FFFFFF"/>
                </a:solidFill>
              </a14:hiddenFill>
            </a:ext>
          </a:extLst>
        </p:spPr>
      </p:sp>
      <p:sp>
        <p:nvSpPr>
          <p:cNvPr id="51204" name="Rectangle 3"/>
          <p:cNvSpPr>
            <a:spLocks noGrp="1" noChangeArrowheads="1"/>
          </p:cNvSpPr>
          <p:nvPr>
            <p:ph type="body" idx="1"/>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zh-CN" altLang="en-US"/>
          </a:p>
        </p:txBody>
      </p:sp>
    </p:spTree>
    <p:extLst>
      <p:ext uri="{BB962C8B-B14F-4D97-AF65-F5344CB8AC3E}">
        <p14:creationId xmlns:p14="http://schemas.microsoft.com/office/powerpoint/2010/main" val="117823904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a:t>拒取式、假言推理、析取三段论</a:t>
            </a:r>
            <a:endParaRPr lang="en-US" altLang="zh-CN" dirty="0"/>
          </a:p>
          <a:p>
            <a:endParaRPr lang="zh-CN" altLang="en-US" dirty="0"/>
          </a:p>
        </p:txBody>
      </p:sp>
      <p:sp>
        <p:nvSpPr>
          <p:cNvPr id="4" name="灯片编号占位符 3"/>
          <p:cNvSpPr>
            <a:spLocks noGrp="1"/>
          </p:cNvSpPr>
          <p:nvPr>
            <p:ph type="sldNum" sz="quarter" idx="10"/>
          </p:nvPr>
        </p:nvSpPr>
        <p:spPr/>
        <p:txBody>
          <a:bodyPr/>
          <a:lstStyle/>
          <a:p>
            <a:fld id="{30B9DC25-1DF3-4044-A1F0-C273483743DC}" type="slidenum">
              <a:rPr lang="zh-CN" altLang="en-US" smtClean="0"/>
              <a:t>35</a:t>
            </a:fld>
            <a:endParaRPr lang="zh-CN" altLang="en-US"/>
          </a:p>
        </p:txBody>
      </p:sp>
    </p:spTree>
    <p:extLst>
      <p:ext uri="{BB962C8B-B14F-4D97-AF65-F5344CB8AC3E}">
        <p14:creationId xmlns:p14="http://schemas.microsoft.com/office/powerpoint/2010/main" val="237961220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zh-CN" altLang="en-US" dirty="0"/>
              <a:t>常见谬误</a:t>
            </a:r>
            <a:endParaRPr lang="en-US" dirty="0"/>
          </a:p>
        </p:txBody>
      </p:sp>
      <p:sp>
        <p:nvSpPr>
          <p:cNvPr id="4" name="Slide Number Placeholder 3"/>
          <p:cNvSpPr>
            <a:spLocks noGrp="1"/>
          </p:cNvSpPr>
          <p:nvPr>
            <p:ph type="sldNum" sz="quarter" idx="10"/>
          </p:nvPr>
        </p:nvSpPr>
        <p:spPr/>
        <p:txBody>
          <a:bodyPr/>
          <a:lstStyle/>
          <a:p>
            <a:fld id="{30B9DC25-1DF3-4044-A1F0-C273483743DC}" type="slidenum">
              <a:rPr lang="zh-CN" altLang="en-US" smtClean="0"/>
              <a:t>4</a:t>
            </a:fld>
            <a:endParaRPr lang="zh-CN" altLang="en-US"/>
          </a:p>
        </p:txBody>
      </p:sp>
    </p:spTree>
    <p:extLst>
      <p:ext uri="{BB962C8B-B14F-4D97-AF65-F5344CB8AC3E}">
        <p14:creationId xmlns:p14="http://schemas.microsoft.com/office/powerpoint/2010/main" val="25313027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en-US" dirty="0"/>
          </a:p>
        </p:txBody>
      </p:sp>
      <p:sp>
        <p:nvSpPr>
          <p:cNvPr id="4" name="幻灯片编号占位符 3"/>
          <p:cNvSpPr>
            <a:spLocks noGrp="1"/>
          </p:cNvSpPr>
          <p:nvPr>
            <p:ph type="sldNum" sz="quarter" idx="10"/>
          </p:nvPr>
        </p:nvSpPr>
        <p:spPr/>
        <p:txBody>
          <a:bodyPr/>
          <a:lstStyle/>
          <a:p>
            <a:fld id="{945B41BF-018A-4E67-AD33-EC3D4F841107}" type="slidenum">
              <a:rPr lang="zh-CN" altLang="en-US" smtClean="0"/>
              <a:pPr/>
              <a:t>37</a:t>
            </a:fld>
            <a:endParaRPr lang="zh-CN" altLang="en-US"/>
          </a:p>
        </p:txBody>
      </p:sp>
    </p:spTree>
    <p:extLst>
      <p:ext uri="{BB962C8B-B14F-4D97-AF65-F5344CB8AC3E}">
        <p14:creationId xmlns:p14="http://schemas.microsoft.com/office/powerpoint/2010/main" val="47576255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30B9DC25-1DF3-4044-A1F0-C273483743DC}" type="slidenum">
              <a:rPr lang="zh-CN" altLang="en-US" smtClean="0"/>
              <a:t>39</a:t>
            </a:fld>
            <a:endParaRPr lang="zh-CN" altLang="en-US"/>
          </a:p>
        </p:txBody>
      </p:sp>
    </p:spTree>
    <p:extLst>
      <p:ext uri="{BB962C8B-B14F-4D97-AF65-F5344CB8AC3E}">
        <p14:creationId xmlns:p14="http://schemas.microsoft.com/office/powerpoint/2010/main" val="52448345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sz="1200" b="0" i="0" kern="1200" dirty="0">
                <a:solidFill>
                  <a:schemeClr val="tx1"/>
                </a:solidFill>
                <a:effectLst/>
                <a:latin typeface="+mn-lt"/>
                <a:ea typeface="+mn-ea"/>
                <a:cs typeface="+mn-cs"/>
              </a:rPr>
              <a:t>这里的正确是可靠（</a:t>
            </a:r>
            <a:r>
              <a:rPr lang="en-US" altLang="zh-CN" sz="1200" b="0" i="0" kern="1200" dirty="0">
                <a:solidFill>
                  <a:schemeClr val="tx1"/>
                </a:solidFill>
                <a:effectLst/>
                <a:latin typeface="+mn-lt"/>
                <a:ea typeface="+mn-ea"/>
                <a:cs typeface="+mn-cs"/>
              </a:rPr>
              <a:t>soundness</a:t>
            </a:r>
            <a:r>
              <a:rPr lang="zh-CN" altLang="en-US" sz="1200" b="0" i="0" kern="1200" dirty="0">
                <a:solidFill>
                  <a:schemeClr val="tx1"/>
                </a:solidFill>
                <a:effectLst/>
                <a:latin typeface="+mn-lt"/>
                <a:ea typeface="+mn-ea"/>
                <a:cs typeface="+mn-cs"/>
              </a:rPr>
              <a:t>）</a:t>
            </a:r>
            <a:endParaRPr lang="en-US" altLang="zh-CN" dirty="0"/>
          </a:p>
          <a:p>
            <a:r>
              <a:rPr lang="zh-CN" altLang="en-US" dirty="0"/>
              <a:t>自然演绎规则就是前面的推理规则；</a:t>
            </a:r>
            <a:r>
              <a:rPr lang="zh-CN" altLang="en-US" sz="1200" b="0" i="0" kern="1200" dirty="0">
                <a:solidFill>
                  <a:schemeClr val="tx1"/>
                </a:solidFill>
                <a:effectLst/>
                <a:latin typeface="+mn-lt"/>
                <a:ea typeface="+mn-ea"/>
                <a:cs typeface="+mn-cs"/>
              </a:rPr>
              <a:t>根据语法进行的推导是等价于基于语义的真值检查</a:t>
            </a:r>
            <a:endParaRPr lang="en-US" altLang="zh-CN" sz="1200" b="0" i="0" kern="1200" dirty="0">
              <a:solidFill>
                <a:schemeClr val="tx1"/>
              </a:solidFill>
              <a:effectLst/>
              <a:latin typeface="+mn-lt"/>
              <a:ea typeface="+mn-ea"/>
              <a:cs typeface="+mn-cs"/>
            </a:endParaRPr>
          </a:p>
        </p:txBody>
      </p:sp>
      <p:sp>
        <p:nvSpPr>
          <p:cNvPr id="4" name="灯片编号占位符 3"/>
          <p:cNvSpPr>
            <a:spLocks noGrp="1"/>
          </p:cNvSpPr>
          <p:nvPr>
            <p:ph type="sldNum" sz="quarter" idx="10"/>
          </p:nvPr>
        </p:nvSpPr>
        <p:spPr/>
        <p:txBody>
          <a:bodyPr/>
          <a:lstStyle/>
          <a:p>
            <a:fld id="{30B9DC25-1DF3-4044-A1F0-C273483743DC}" type="slidenum">
              <a:rPr lang="zh-CN" altLang="en-US" smtClean="0"/>
              <a:t>40</a:t>
            </a:fld>
            <a:endParaRPr lang="zh-CN" altLang="en-US"/>
          </a:p>
        </p:txBody>
      </p:sp>
    </p:spTree>
    <p:extLst>
      <p:ext uri="{BB962C8B-B14F-4D97-AF65-F5344CB8AC3E}">
        <p14:creationId xmlns:p14="http://schemas.microsoft.com/office/powerpoint/2010/main" val="277081882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30B9DC25-1DF3-4044-A1F0-C273483743DC}" type="slidenum">
              <a:rPr lang="zh-CN" altLang="en-US" smtClean="0"/>
              <a:t>41</a:t>
            </a:fld>
            <a:endParaRPr lang="zh-CN" altLang="en-US"/>
          </a:p>
        </p:txBody>
      </p:sp>
    </p:spTree>
    <p:extLst>
      <p:ext uri="{BB962C8B-B14F-4D97-AF65-F5344CB8AC3E}">
        <p14:creationId xmlns:p14="http://schemas.microsoft.com/office/powerpoint/2010/main" val="39687498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zh-CN" altLang="en-US" dirty="0"/>
              <a:t>可判定性：</a:t>
            </a:r>
            <a:r>
              <a:rPr lang="zh-CN" altLang="en-US" sz="1200" b="0" i="0" kern="1200" dirty="0">
                <a:solidFill>
                  <a:schemeClr val="tx1"/>
                </a:solidFill>
                <a:effectLst/>
                <a:latin typeface="+mn-lt"/>
                <a:ea typeface="+mn-ea"/>
                <a:cs typeface="+mn-cs"/>
              </a:rPr>
              <a:t>给定一个数学命题，是否可以从公理出发，通过有限机械化的计算步骤，来判定这个命题的真假。这个可以列举的计算步骤就是现在意义上的算法</a:t>
            </a:r>
            <a:r>
              <a:rPr lang="en-US" altLang="zh-CN" sz="1200" b="0" i="0" kern="1200" dirty="0">
                <a:solidFill>
                  <a:schemeClr val="tx1"/>
                </a:solidFill>
                <a:effectLst/>
                <a:latin typeface="+mn-lt"/>
                <a:ea typeface="+mn-ea"/>
                <a:cs typeface="+mn-cs"/>
              </a:rPr>
              <a:t>(Algorithm)</a:t>
            </a:r>
            <a:r>
              <a:rPr lang="zh-CN" altLang="en-US" sz="1200" b="0" i="0" kern="1200" dirty="0">
                <a:solidFill>
                  <a:schemeClr val="tx1"/>
                </a:solidFill>
                <a:effectLst/>
                <a:latin typeface="+mn-lt"/>
                <a:ea typeface="+mn-ea"/>
                <a:cs typeface="+mn-cs"/>
              </a:rPr>
              <a:t>。</a:t>
            </a:r>
            <a:endParaRPr lang="en-US" altLang="zh-CN" sz="1200" b="0" i="0" kern="1200" dirty="0">
              <a:solidFill>
                <a:schemeClr val="tx1"/>
              </a:solidFill>
              <a:effectLst/>
              <a:latin typeface="+mn-lt"/>
              <a:ea typeface="+mn-ea"/>
              <a:cs typeface="+mn-cs"/>
            </a:endParaRPr>
          </a:p>
          <a:p>
            <a:endParaRPr lang="en-US" altLang="zh-CN" sz="1200" b="0" i="0" kern="1200" dirty="0">
              <a:solidFill>
                <a:schemeClr val="tx1"/>
              </a:solidFill>
              <a:effectLst/>
              <a:latin typeface="+mn-lt"/>
              <a:ea typeface="+mn-ea"/>
              <a:cs typeface="+mn-cs"/>
            </a:endParaRPr>
          </a:p>
        </p:txBody>
      </p:sp>
      <p:sp>
        <p:nvSpPr>
          <p:cNvPr id="4" name="灯片编号占位符 3"/>
          <p:cNvSpPr>
            <a:spLocks noGrp="1"/>
          </p:cNvSpPr>
          <p:nvPr>
            <p:ph type="sldNum" sz="quarter" idx="10"/>
          </p:nvPr>
        </p:nvSpPr>
        <p:spPr/>
        <p:txBody>
          <a:bodyPr/>
          <a:lstStyle/>
          <a:p>
            <a:fld id="{30B9DC25-1DF3-4044-A1F0-C273483743DC}" type="slidenum">
              <a:rPr lang="zh-CN" altLang="en-US" smtClean="0"/>
              <a:t>42</a:t>
            </a:fld>
            <a:endParaRPr lang="zh-CN" altLang="en-US"/>
          </a:p>
        </p:txBody>
      </p:sp>
    </p:spTree>
    <p:extLst>
      <p:ext uri="{BB962C8B-B14F-4D97-AF65-F5344CB8AC3E}">
        <p14:creationId xmlns:p14="http://schemas.microsoft.com/office/powerpoint/2010/main" val="102299445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zh-CN" altLang="en-US" dirty="0"/>
          </a:p>
        </p:txBody>
      </p:sp>
      <p:sp>
        <p:nvSpPr>
          <p:cNvPr id="4" name="灯片编号占位符 3"/>
          <p:cNvSpPr>
            <a:spLocks noGrp="1"/>
          </p:cNvSpPr>
          <p:nvPr>
            <p:ph type="sldNum" sz="quarter" idx="10"/>
          </p:nvPr>
        </p:nvSpPr>
        <p:spPr/>
        <p:txBody>
          <a:bodyPr/>
          <a:lstStyle/>
          <a:p>
            <a:fld id="{30B9DC25-1DF3-4044-A1F0-C273483743DC}" type="slidenum">
              <a:rPr lang="zh-CN" altLang="en-US" smtClean="0"/>
              <a:t>43</a:t>
            </a:fld>
            <a:endParaRPr lang="zh-CN" altLang="en-US"/>
          </a:p>
        </p:txBody>
      </p:sp>
    </p:spTree>
    <p:extLst>
      <p:ext uri="{BB962C8B-B14F-4D97-AF65-F5344CB8AC3E}">
        <p14:creationId xmlns:p14="http://schemas.microsoft.com/office/powerpoint/2010/main" val="127834953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7"/>
          <p:cNvSpPr>
            <a:spLocks noGrp="1" noChangeArrowheads="1"/>
          </p:cNvSpPr>
          <p:nvPr>
            <p:ph type="sldNum" sz="quarter" idx="5"/>
          </p:nvPr>
        </p:nvSpPr>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fld id="{9056CF55-230D-4F79-803D-FA1F0F503111}" type="slidenum">
              <a:rPr lang="zh-CN" altLang="en-US">
                <a:latin typeface="Calibri" panose="020F0502020204030204" pitchFamily="34" charset="0"/>
              </a:rPr>
              <a:pPr eaLnBrk="1" hangingPunct="1"/>
              <a:t>6</a:t>
            </a:fld>
            <a:endParaRPr lang="en-US" altLang="zh-CN">
              <a:latin typeface="Calibri" panose="020F0502020204030204" pitchFamily="34" charset="0"/>
            </a:endParaRPr>
          </a:p>
        </p:txBody>
      </p:sp>
      <p:sp>
        <p:nvSpPr>
          <p:cNvPr id="49155"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 xmlns:a14="http://schemas.microsoft.com/office/drawing/2010/main">
                <a:solidFill>
                  <a:srgbClr val="FFFFFF"/>
                </a:solidFill>
              </a14:hiddenFill>
            </a:ext>
          </a:extLst>
        </p:spPr>
      </p:sp>
      <p:sp>
        <p:nvSpPr>
          <p:cNvPr id="49156" name="Rectangle 3"/>
          <p:cNvSpPr>
            <a:spLocks noGrp="1" noChangeArrowheads="1"/>
          </p:cNvSpPr>
          <p:nvPr>
            <p:ph type="body" idx="1"/>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zh-CN" altLang="en-US" dirty="0"/>
          </a:p>
        </p:txBody>
      </p:sp>
    </p:spTree>
    <p:extLst>
      <p:ext uri="{BB962C8B-B14F-4D97-AF65-F5344CB8AC3E}">
        <p14:creationId xmlns:p14="http://schemas.microsoft.com/office/powerpoint/2010/main" val="393849823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zh-CN" altLang="en-US" dirty="0"/>
              <a:t>课本</a:t>
            </a:r>
            <a:r>
              <a:rPr lang="en-US" altLang="zh-CN" dirty="0"/>
              <a:t>61</a:t>
            </a:r>
            <a:r>
              <a:rPr lang="zh-CN" altLang="en-US" dirty="0"/>
              <a:t>页表</a:t>
            </a:r>
            <a:r>
              <a:rPr lang="en-US" altLang="zh-CN" dirty="0"/>
              <a:t>1</a:t>
            </a:r>
            <a:r>
              <a:rPr lang="zh-CN" altLang="en-US" dirty="0"/>
              <a:t>：推理规则</a:t>
            </a:r>
          </a:p>
          <a:p>
            <a:endParaRPr lang="en-US" dirty="0"/>
          </a:p>
        </p:txBody>
      </p:sp>
      <p:sp>
        <p:nvSpPr>
          <p:cNvPr id="4" name="Slide Number Placeholder 3"/>
          <p:cNvSpPr>
            <a:spLocks noGrp="1"/>
          </p:cNvSpPr>
          <p:nvPr>
            <p:ph type="sldNum" sz="quarter" idx="10"/>
          </p:nvPr>
        </p:nvSpPr>
        <p:spPr/>
        <p:txBody>
          <a:bodyPr/>
          <a:lstStyle/>
          <a:p>
            <a:fld id="{30B9DC25-1DF3-4044-A1F0-C273483743DC}" type="slidenum">
              <a:rPr lang="zh-CN" altLang="en-US" smtClean="0"/>
              <a:t>7</a:t>
            </a:fld>
            <a:endParaRPr lang="zh-CN" altLang="en-US"/>
          </a:p>
        </p:txBody>
      </p:sp>
    </p:spTree>
    <p:extLst>
      <p:ext uri="{BB962C8B-B14F-4D97-AF65-F5344CB8AC3E}">
        <p14:creationId xmlns:p14="http://schemas.microsoft.com/office/powerpoint/2010/main" val="401810386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a:t>要证明一个论证合理，关键是证明论证形式合理</a:t>
            </a:r>
          </a:p>
        </p:txBody>
      </p:sp>
      <p:sp>
        <p:nvSpPr>
          <p:cNvPr id="4" name="灯片编号占位符 3"/>
          <p:cNvSpPr>
            <a:spLocks noGrp="1"/>
          </p:cNvSpPr>
          <p:nvPr>
            <p:ph type="sldNum" sz="quarter" idx="10"/>
          </p:nvPr>
        </p:nvSpPr>
        <p:spPr/>
        <p:txBody>
          <a:bodyPr/>
          <a:lstStyle/>
          <a:p>
            <a:fld id="{30B9DC25-1DF3-4044-A1F0-C273483743DC}" type="slidenum">
              <a:rPr lang="zh-CN" altLang="en-US" smtClean="0"/>
              <a:t>10</a:t>
            </a:fld>
            <a:endParaRPr lang="zh-CN" altLang="en-US"/>
          </a:p>
        </p:txBody>
      </p:sp>
    </p:spTree>
    <p:extLst>
      <p:ext uri="{BB962C8B-B14F-4D97-AF65-F5344CB8AC3E}">
        <p14:creationId xmlns:p14="http://schemas.microsoft.com/office/powerpoint/2010/main" val="30423678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a:t>其实，只要证明相应的蕴含式是永真式</a:t>
            </a:r>
          </a:p>
        </p:txBody>
      </p:sp>
      <p:sp>
        <p:nvSpPr>
          <p:cNvPr id="4" name="灯片编号占位符 3"/>
          <p:cNvSpPr>
            <a:spLocks noGrp="1"/>
          </p:cNvSpPr>
          <p:nvPr>
            <p:ph type="sldNum" sz="quarter" idx="10"/>
          </p:nvPr>
        </p:nvSpPr>
        <p:spPr/>
        <p:txBody>
          <a:bodyPr/>
          <a:lstStyle/>
          <a:p>
            <a:fld id="{30B9DC25-1DF3-4044-A1F0-C273483743DC}" type="slidenum">
              <a:rPr lang="zh-CN" altLang="en-US" smtClean="0"/>
              <a:t>11</a:t>
            </a:fld>
            <a:endParaRPr lang="zh-CN" altLang="en-US"/>
          </a:p>
        </p:txBody>
      </p:sp>
    </p:spTree>
    <p:extLst>
      <p:ext uri="{BB962C8B-B14F-4D97-AF65-F5344CB8AC3E}">
        <p14:creationId xmlns:p14="http://schemas.microsoft.com/office/powerpoint/2010/main" val="123782610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7"/>
          <p:cNvSpPr>
            <a:spLocks noGrp="1" noChangeArrowheads="1"/>
          </p:cNvSpPr>
          <p:nvPr>
            <p:ph type="sldNum" sz="quarter" idx="5"/>
          </p:nvPr>
        </p:nvSpPr>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fld id="{4CA1A295-7A60-4280-8FE4-F5A2283BEA4A}" type="slidenum">
              <a:rPr lang="zh-CN" altLang="en-US">
                <a:latin typeface="Calibri" panose="020F0502020204030204" pitchFamily="34" charset="0"/>
              </a:rPr>
              <a:pPr eaLnBrk="1" hangingPunct="1"/>
              <a:t>17</a:t>
            </a:fld>
            <a:endParaRPr lang="en-US" altLang="zh-CN">
              <a:latin typeface="Calibri" panose="020F0502020204030204" pitchFamily="34" charset="0"/>
            </a:endParaRPr>
          </a:p>
        </p:txBody>
      </p:sp>
      <p:sp>
        <p:nvSpPr>
          <p:cNvPr id="38915"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 xmlns:a14="http://schemas.microsoft.com/office/drawing/2010/main">
                <a:solidFill>
                  <a:srgbClr val="FFFFFF"/>
                </a:solidFill>
              </a14:hiddenFill>
            </a:ext>
          </a:extLst>
        </p:spPr>
      </p:sp>
      <p:sp>
        <p:nvSpPr>
          <p:cNvPr id="38916" name="Rectangle 3"/>
          <p:cNvSpPr>
            <a:spLocks noGrp="1" noChangeArrowheads="1"/>
          </p:cNvSpPr>
          <p:nvPr>
            <p:ph type="body" idx="1"/>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r>
              <a:rPr lang="zh-CN" altLang="en-US" dirty="0"/>
              <a:t>谓词：表示语句的主语具有某个性质</a:t>
            </a:r>
          </a:p>
        </p:txBody>
      </p:sp>
    </p:spTree>
    <p:extLst>
      <p:ext uri="{BB962C8B-B14F-4D97-AF65-F5344CB8AC3E}">
        <p14:creationId xmlns:p14="http://schemas.microsoft.com/office/powerpoint/2010/main" val="196058881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7"/>
          <p:cNvSpPr>
            <a:spLocks noGrp="1" noChangeArrowheads="1"/>
          </p:cNvSpPr>
          <p:nvPr>
            <p:ph type="sldNum" sz="quarter" idx="5"/>
          </p:nvPr>
        </p:nvSpPr>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fld id="{547781DE-ECCF-4150-A7AD-84D03B63894B}" type="slidenum">
              <a:rPr lang="zh-CN" altLang="en-US">
                <a:latin typeface="Calibri" panose="020F0502020204030204" pitchFamily="34" charset="0"/>
              </a:rPr>
              <a:pPr eaLnBrk="1" hangingPunct="1"/>
              <a:t>18</a:t>
            </a:fld>
            <a:endParaRPr lang="en-US" altLang="zh-CN">
              <a:latin typeface="Calibri" panose="020F0502020204030204" pitchFamily="34" charset="0"/>
            </a:endParaRPr>
          </a:p>
        </p:txBody>
      </p:sp>
      <p:sp>
        <p:nvSpPr>
          <p:cNvPr id="39939"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 xmlns:a14="http://schemas.microsoft.com/office/drawing/2010/main">
                <a:solidFill>
                  <a:srgbClr val="FFFFFF"/>
                </a:solidFill>
              </a14:hiddenFill>
            </a:ext>
          </a:extLst>
        </p:spPr>
      </p:sp>
      <p:sp>
        <p:nvSpPr>
          <p:cNvPr id="39940" name="Rectangle 3"/>
          <p:cNvSpPr>
            <a:spLocks noGrp="1" noChangeArrowheads="1"/>
          </p:cNvSpPr>
          <p:nvPr>
            <p:ph type="body" idx="1"/>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r>
              <a:rPr lang="zh-CN" altLang="en-US" dirty="0"/>
              <a:t>量词：表示在何种程度上谓词成立；例如自然语言中的所有、没有、某些</a:t>
            </a:r>
          </a:p>
        </p:txBody>
      </p:sp>
    </p:spTree>
    <p:extLst>
      <p:ext uri="{BB962C8B-B14F-4D97-AF65-F5344CB8AC3E}">
        <p14:creationId xmlns:p14="http://schemas.microsoft.com/office/powerpoint/2010/main" val="11122583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0B9DC25-1DF3-4044-A1F0-C273483743DC}" type="slidenum">
              <a:rPr lang="zh-CN" altLang="en-US" smtClean="0"/>
              <a:t>20</a:t>
            </a:fld>
            <a:endParaRPr lang="zh-CN" altLang="en-US"/>
          </a:p>
        </p:txBody>
      </p:sp>
    </p:spTree>
    <p:extLst>
      <p:ext uri="{BB962C8B-B14F-4D97-AF65-F5344CB8AC3E}">
        <p14:creationId xmlns:p14="http://schemas.microsoft.com/office/powerpoint/2010/main" val="121911346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标题幻灯片">
    <p:bg>
      <p:bgRef idx="1001">
        <a:schemeClr val="bg2"/>
      </p:bgRef>
    </p:bg>
    <p:spTree>
      <p:nvGrpSpPr>
        <p:cNvPr id="1" name=""/>
        <p:cNvGrpSpPr/>
        <p:nvPr/>
      </p:nvGrpSpPr>
      <p:grpSpPr>
        <a:xfrm>
          <a:off x="0" y="0"/>
          <a:ext cx="0" cy="0"/>
          <a:chOff x="0" y="0"/>
          <a:chExt cx="0" cy="0"/>
        </a:xfrm>
      </p:grpSpPr>
      <p:sp>
        <p:nvSpPr>
          <p:cNvPr id="7" name="矩形 6"/>
          <p:cNvSpPr/>
          <p:nvPr/>
        </p:nvSpPr>
        <p:spPr bwMode="white">
          <a:xfrm>
            <a:off x="0" y="5971032"/>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矩形 9"/>
          <p:cNvSpPr/>
          <p:nvPr/>
        </p:nvSpPr>
        <p:spPr>
          <a:xfrm>
            <a:off x="-9144" y="6053328"/>
            <a:ext cx="2249424"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矩形 10"/>
          <p:cNvSpPr/>
          <p:nvPr/>
        </p:nvSpPr>
        <p:spPr>
          <a:xfrm>
            <a:off x="2359152" y="6044184"/>
            <a:ext cx="6784848"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标题 7"/>
          <p:cNvSpPr>
            <a:spLocks noGrp="1"/>
          </p:cNvSpPr>
          <p:nvPr>
            <p:ph type="ctrTitle"/>
          </p:nvPr>
        </p:nvSpPr>
        <p:spPr>
          <a:xfrm>
            <a:off x="2362200" y="4038600"/>
            <a:ext cx="6477000" cy="1828800"/>
          </a:xfrm>
        </p:spPr>
        <p:txBody>
          <a:bodyPr anchor="b"/>
          <a:lstStyle>
            <a:lvl1pPr>
              <a:defRPr cap="all" baseline="0"/>
            </a:lvl1pPr>
          </a:lstStyle>
          <a:p>
            <a:r>
              <a:rPr kumimoji="0" lang="zh-CN" altLang="en-US"/>
              <a:t>单击此处编辑母版标题样式</a:t>
            </a:r>
            <a:endParaRPr kumimoji="0" lang="en-US"/>
          </a:p>
        </p:txBody>
      </p:sp>
      <p:sp>
        <p:nvSpPr>
          <p:cNvPr id="9" name="副标题 8"/>
          <p:cNvSpPr>
            <a:spLocks noGrp="1"/>
          </p:cNvSpPr>
          <p:nvPr>
            <p:ph type="subTitle" idx="1"/>
          </p:nvPr>
        </p:nvSpPr>
        <p:spPr>
          <a:xfrm>
            <a:off x="2362200" y="6050037"/>
            <a:ext cx="67056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zh-CN" altLang="en-US"/>
              <a:t>单击此处编辑母版副标题样式</a:t>
            </a:r>
            <a:endParaRPr kumimoji="0" lang="en-US"/>
          </a:p>
        </p:txBody>
      </p:sp>
      <p:sp>
        <p:nvSpPr>
          <p:cNvPr id="28" name="日期占位符 27"/>
          <p:cNvSpPr>
            <a:spLocks noGrp="1"/>
          </p:cNvSpPr>
          <p:nvPr>
            <p:ph type="dt" sz="half" idx="10"/>
          </p:nvPr>
        </p:nvSpPr>
        <p:spPr>
          <a:xfrm>
            <a:off x="76200" y="6068699"/>
            <a:ext cx="2057400" cy="685800"/>
          </a:xfrm>
        </p:spPr>
        <p:txBody>
          <a:bodyPr>
            <a:noAutofit/>
          </a:bodyPr>
          <a:lstStyle>
            <a:lvl1pPr algn="ctr">
              <a:defRPr sz="2000">
                <a:solidFill>
                  <a:srgbClr val="FFFFFF"/>
                </a:solidFill>
              </a:defRPr>
            </a:lvl1pPr>
          </a:lstStyle>
          <a:p>
            <a:fld id="{4ED9701B-4197-4FE5-B5DA-5416DC1669A5}" type="datetime1">
              <a:rPr lang="zh-CN" altLang="en-US" smtClean="0"/>
              <a:t>2025/8/24</a:t>
            </a:fld>
            <a:endParaRPr lang="zh-CN" altLang="en-US"/>
          </a:p>
        </p:txBody>
      </p:sp>
      <p:sp>
        <p:nvSpPr>
          <p:cNvPr id="17" name="页脚占位符 16"/>
          <p:cNvSpPr>
            <a:spLocks noGrp="1"/>
          </p:cNvSpPr>
          <p:nvPr>
            <p:ph type="ftr" sz="quarter" idx="11"/>
          </p:nvPr>
        </p:nvSpPr>
        <p:spPr>
          <a:xfrm>
            <a:off x="2085393" y="236538"/>
            <a:ext cx="5867400" cy="365125"/>
          </a:xfrm>
        </p:spPr>
        <p:txBody>
          <a:bodyPr/>
          <a:lstStyle>
            <a:lvl1pPr algn="r">
              <a:defRPr>
                <a:solidFill>
                  <a:schemeClr val="tx2"/>
                </a:solidFill>
              </a:defRPr>
            </a:lvl1pPr>
          </a:lstStyle>
          <a:p>
            <a:endParaRPr lang="zh-CN" altLang="en-US"/>
          </a:p>
        </p:txBody>
      </p:sp>
      <p:sp>
        <p:nvSpPr>
          <p:cNvPr id="29" name="灯片编号占位符 28"/>
          <p:cNvSpPr>
            <a:spLocks noGrp="1"/>
          </p:cNvSpPr>
          <p:nvPr>
            <p:ph type="sldNum" sz="quarter" idx="12"/>
          </p:nvPr>
        </p:nvSpPr>
        <p:spPr>
          <a:xfrm>
            <a:off x="8001000" y="228600"/>
            <a:ext cx="838200" cy="381000"/>
          </a:xfrm>
        </p:spPr>
        <p:txBody>
          <a:bodyPr/>
          <a:lstStyle>
            <a:lvl1pPr>
              <a:defRPr>
                <a:solidFill>
                  <a:schemeClr val="tx2"/>
                </a:solidFill>
              </a:defRPr>
            </a:lvl1pPr>
          </a:lstStyle>
          <a:p>
            <a:fld id="{0C913308-F349-4B6D-A68A-DD1791B4A57B}" type="slidenum">
              <a:rPr lang="zh-CN" altLang="en-US" smtClean="0"/>
              <a:t>‹#›</a:t>
            </a:fld>
            <a:endParaRPr lang="zh-CN" alt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0" lang="zh-CN" altLang="en-US"/>
              <a:t>单击此处编辑母版标题样式</a:t>
            </a:r>
            <a:endParaRPr kumimoji="0" lang="en-US"/>
          </a:p>
        </p:txBody>
      </p:sp>
      <p:sp>
        <p:nvSpPr>
          <p:cNvPr id="3" name="竖排文字占位符 2"/>
          <p:cNvSpPr>
            <a:spLocks noGrp="1"/>
          </p:cNvSpPr>
          <p:nvPr>
            <p:ph type="body" orient="vert" idx="1"/>
          </p:nvPr>
        </p:nvSpPr>
        <p:spPr/>
        <p:txBody>
          <a:bodyPr vert="eaVert"/>
          <a:lstStyle/>
          <a:p>
            <a:pPr lvl="0" eaLnBrk="1" latinLnBrk="0" hangingPunct="1"/>
            <a:r>
              <a:rPr lang="zh-CN" altLang="en-US"/>
              <a:t>单击此处编辑母版文本样式</a:t>
            </a:r>
          </a:p>
          <a:p>
            <a:pPr lvl="1" eaLnBrk="1" latinLnBrk="0" hangingPunct="1"/>
            <a:r>
              <a:rPr lang="zh-CN" altLang="en-US"/>
              <a:t>第二级</a:t>
            </a:r>
          </a:p>
          <a:p>
            <a:pPr lvl="2" eaLnBrk="1" latinLnBrk="0" hangingPunct="1"/>
            <a:r>
              <a:rPr lang="zh-CN" altLang="en-US"/>
              <a:t>第三级</a:t>
            </a:r>
          </a:p>
          <a:p>
            <a:pPr lvl="3" eaLnBrk="1" latinLnBrk="0" hangingPunct="1"/>
            <a:r>
              <a:rPr lang="zh-CN" altLang="en-US"/>
              <a:t>第四级</a:t>
            </a:r>
          </a:p>
          <a:p>
            <a:pPr lvl="4" eaLnBrk="1" latinLnBrk="0" hangingPunct="1"/>
            <a:r>
              <a:rPr lang="zh-CN" altLang="en-US"/>
              <a:t>第五级</a:t>
            </a:r>
            <a:endParaRPr kumimoji="0" lang="en-US"/>
          </a:p>
        </p:txBody>
      </p:sp>
      <p:sp>
        <p:nvSpPr>
          <p:cNvPr id="4" name="日期占位符 3"/>
          <p:cNvSpPr>
            <a:spLocks noGrp="1"/>
          </p:cNvSpPr>
          <p:nvPr>
            <p:ph type="dt" sz="half" idx="10"/>
          </p:nvPr>
        </p:nvSpPr>
        <p:spPr/>
        <p:txBody>
          <a:bodyPr/>
          <a:lstStyle/>
          <a:p>
            <a:fld id="{B428033A-B298-4829-B013-FB02CFC1E8B2}" type="datetime1">
              <a:rPr lang="zh-CN" altLang="en-US" smtClean="0"/>
              <a:t>2025/8/24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垂直排列标题与文本">
    <p:bg>
      <p:bgRef idx="1001">
        <a:schemeClr val="bg1"/>
      </p:bgRef>
    </p:bg>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553200" y="609600"/>
            <a:ext cx="2057400" cy="5516563"/>
          </a:xfrm>
        </p:spPr>
        <p:txBody>
          <a:bodyPr vert="eaVert"/>
          <a:lstStyle/>
          <a:p>
            <a:r>
              <a:rPr kumimoji="0" lang="zh-CN" altLang="en-US"/>
              <a:t>单击此处编辑母版标题样式</a:t>
            </a:r>
            <a:endParaRPr kumimoji="0" lang="en-US"/>
          </a:p>
        </p:txBody>
      </p:sp>
      <p:sp>
        <p:nvSpPr>
          <p:cNvPr id="3" name="竖排文字占位符 2"/>
          <p:cNvSpPr>
            <a:spLocks noGrp="1"/>
          </p:cNvSpPr>
          <p:nvPr>
            <p:ph type="body" orient="vert" idx="1"/>
          </p:nvPr>
        </p:nvSpPr>
        <p:spPr>
          <a:xfrm>
            <a:off x="457200" y="609600"/>
            <a:ext cx="5562600" cy="5516564"/>
          </a:xfrm>
        </p:spPr>
        <p:txBody>
          <a:bodyPr vert="eaVert"/>
          <a:lstStyle/>
          <a:p>
            <a:pPr lvl="0" eaLnBrk="1" latinLnBrk="0" hangingPunct="1"/>
            <a:r>
              <a:rPr lang="zh-CN" altLang="en-US"/>
              <a:t>单击此处编辑母版文本样式</a:t>
            </a:r>
          </a:p>
          <a:p>
            <a:pPr lvl="1" eaLnBrk="1" latinLnBrk="0" hangingPunct="1"/>
            <a:r>
              <a:rPr lang="zh-CN" altLang="en-US"/>
              <a:t>第二级</a:t>
            </a:r>
          </a:p>
          <a:p>
            <a:pPr lvl="2" eaLnBrk="1" latinLnBrk="0" hangingPunct="1"/>
            <a:r>
              <a:rPr lang="zh-CN" altLang="en-US"/>
              <a:t>第三级</a:t>
            </a:r>
          </a:p>
          <a:p>
            <a:pPr lvl="3" eaLnBrk="1" latinLnBrk="0" hangingPunct="1"/>
            <a:r>
              <a:rPr lang="zh-CN" altLang="en-US"/>
              <a:t>第四级</a:t>
            </a:r>
          </a:p>
          <a:p>
            <a:pPr lvl="4" eaLnBrk="1" latinLnBrk="0" hangingPunct="1"/>
            <a:r>
              <a:rPr lang="zh-CN" altLang="en-US"/>
              <a:t>第五级</a:t>
            </a:r>
            <a:endParaRPr kumimoji="0" lang="en-US"/>
          </a:p>
        </p:txBody>
      </p:sp>
      <p:sp>
        <p:nvSpPr>
          <p:cNvPr id="4" name="日期占位符 3"/>
          <p:cNvSpPr>
            <a:spLocks noGrp="1"/>
          </p:cNvSpPr>
          <p:nvPr>
            <p:ph type="dt" sz="half" idx="10"/>
          </p:nvPr>
        </p:nvSpPr>
        <p:spPr>
          <a:xfrm>
            <a:off x="6553200" y="6248402"/>
            <a:ext cx="2209800" cy="365125"/>
          </a:xfrm>
        </p:spPr>
        <p:txBody>
          <a:bodyPr/>
          <a:lstStyle/>
          <a:p>
            <a:fld id="{16322D89-321D-4885-89B2-A0E512222A49}" type="datetime1">
              <a:rPr lang="zh-CN" altLang="en-US" smtClean="0"/>
              <a:t>2025/8/24</a:t>
            </a:fld>
            <a:endParaRPr lang="zh-CN" altLang="en-US"/>
          </a:p>
        </p:txBody>
      </p:sp>
      <p:sp>
        <p:nvSpPr>
          <p:cNvPr id="5" name="页脚占位符 4"/>
          <p:cNvSpPr>
            <a:spLocks noGrp="1"/>
          </p:cNvSpPr>
          <p:nvPr>
            <p:ph type="ftr" sz="quarter" idx="11"/>
          </p:nvPr>
        </p:nvSpPr>
        <p:spPr>
          <a:xfrm>
            <a:off x="457201" y="6248207"/>
            <a:ext cx="5573483" cy="365125"/>
          </a:xfrm>
        </p:spPr>
        <p:txBody>
          <a:bodyPr/>
          <a:lstStyle/>
          <a:p>
            <a:endParaRPr lang="zh-CN" altLang="en-US"/>
          </a:p>
        </p:txBody>
      </p:sp>
      <p:sp>
        <p:nvSpPr>
          <p:cNvPr id="7" name="矩形 6"/>
          <p:cNvSpPr/>
          <p:nvPr/>
        </p:nvSpPr>
        <p:spPr bwMode="white">
          <a:xfrm>
            <a:off x="6096318" y="0"/>
            <a:ext cx="320040"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8" name="矩形 7"/>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9" name="矩形 8"/>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6" name="灯片编号占位符 5"/>
          <p:cNvSpPr>
            <a:spLocks noGrp="1"/>
          </p:cNvSpPr>
          <p:nvPr>
            <p:ph type="sldNum" sz="quarter" idx="12"/>
          </p:nvPr>
        </p:nvSpPr>
        <p:spPr>
          <a:xfrm rot="5400000">
            <a:off x="5989638" y="144462"/>
            <a:ext cx="533400" cy="244476"/>
          </a:xfrm>
        </p:spPr>
        <p:txBody>
          <a:bodyPr/>
          <a:lstStyle/>
          <a:p>
            <a:fld id="{0C913308-F349-4B6D-A68A-DD1791B4A57B}" type="slidenum">
              <a:rPr lang="zh-CN" altLang="en-US" smtClean="0"/>
              <a:t>‹#›</a:t>
            </a:fld>
            <a:endParaRPr lang="zh-CN" alt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612648" y="228600"/>
            <a:ext cx="8153400" cy="990600"/>
          </a:xfrm>
        </p:spPr>
        <p:txBody>
          <a:bodyPr/>
          <a:lstStyle/>
          <a:p>
            <a:r>
              <a:rPr kumimoji="0" lang="zh-CN" altLang="en-US"/>
              <a:t>单击此处编辑母版标题样式</a:t>
            </a:r>
            <a:endParaRPr kumimoji="0" lang="en-US"/>
          </a:p>
        </p:txBody>
      </p:sp>
      <p:sp>
        <p:nvSpPr>
          <p:cNvPr id="8" name="内容占位符 7"/>
          <p:cNvSpPr>
            <a:spLocks noGrp="1"/>
          </p:cNvSpPr>
          <p:nvPr>
            <p:ph sz="quarter" idx="1"/>
          </p:nvPr>
        </p:nvSpPr>
        <p:spPr>
          <a:xfrm>
            <a:off x="612648" y="1600200"/>
            <a:ext cx="8153400" cy="4495800"/>
          </a:xfrm>
        </p:spPr>
        <p:txBody>
          <a:bodyPr/>
          <a:lstStyle/>
          <a:p>
            <a:pPr lvl="0" eaLnBrk="1" latinLnBrk="0" hangingPunct="1"/>
            <a:r>
              <a:rPr lang="zh-CN" altLang="en-US"/>
              <a:t>单击此处编辑母版文本样式</a:t>
            </a:r>
          </a:p>
          <a:p>
            <a:pPr lvl="1" eaLnBrk="1" latinLnBrk="0" hangingPunct="1"/>
            <a:r>
              <a:rPr lang="zh-CN" altLang="en-US"/>
              <a:t>第二级</a:t>
            </a:r>
          </a:p>
          <a:p>
            <a:pPr lvl="2" eaLnBrk="1" latinLnBrk="0" hangingPunct="1"/>
            <a:r>
              <a:rPr lang="zh-CN" altLang="en-US"/>
              <a:t>第三级</a:t>
            </a:r>
          </a:p>
          <a:p>
            <a:pPr lvl="3" eaLnBrk="1" latinLnBrk="0" hangingPunct="1"/>
            <a:r>
              <a:rPr lang="zh-CN" altLang="en-US"/>
              <a:t>第四级</a:t>
            </a:r>
          </a:p>
          <a:p>
            <a:pPr lvl="4" eaLnBrk="1" latinLnBrk="0" hangingPunct="1"/>
            <a:r>
              <a:rPr lang="zh-CN" altLang="en-US"/>
              <a:t>第五级</a:t>
            </a:r>
            <a:endParaRPr kumimoji="0" lang="en-US"/>
          </a:p>
        </p:txBody>
      </p:sp>
      <p:sp>
        <p:nvSpPr>
          <p:cNvPr id="3" name="日期占位符 2"/>
          <p:cNvSpPr>
            <a:spLocks noGrp="1"/>
          </p:cNvSpPr>
          <p:nvPr>
            <p:ph type="dt" sz="half" idx="10"/>
          </p:nvPr>
        </p:nvSpPr>
        <p:spPr/>
        <p:txBody>
          <a:bodyPr/>
          <a:lstStyle/>
          <a:p>
            <a:fld id="{24F36247-266E-48C6-8B14-289F25875231}" type="datetime1">
              <a:rPr lang="zh-CN" altLang="en-US" smtClean="0"/>
              <a:t>2025/8/24</a:t>
            </a:fld>
            <a:endParaRPr lang="zh-CN" altLang="en-US"/>
          </a:p>
        </p:txBody>
      </p:sp>
      <p:sp>
        <p:nvSpPr>
          <p:cNvPr id="7" name="页脚占位符 6"/>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0C913308-F349-4B6D-A68A-DD1791B4A57B}" type="slidenum">
              <a:rPr lang="zh-CN" altLang="en-US" smtClean="0"/>
              <a:t>‹#›</a:t>
            </a:fld>
            <a:endParaRPr lang="zh-CN" alt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节标题">
    <p:bg>
      <p:bgRef idx="1003">
        <a:schemeClr val="bg1"/>
      </p:bgRef>
    </p:bg>
    <p:spTree>
      <p:nvGrpSpPr>
        <p:cNvPr id="1" name=""/>
        <p:cNvGrpSpPr/>
        <p:nvPr/>
      </p:nvGrpSpPr>
      <p:grpSpPr>
        <a:xfrm>
          <a:off x="0" y="0"/>
          <a:ext cx="0" cy="0"/>
          <a:chOff x="0" y="0"/>
          <a:chExt cx="0" cy="0"/>
        </a:xfrm>
      </p:grpSpPr>
      <p:sp>
        <p:nvSpPr>
          <p:cNvPr id="3" name="文本占位符 2"/>
          <p:cNvSpPr>
            <a:spLocks noGrp="1"/>
          </p:cNvSpPr>
          <p:nvPr>
            <p:ph type="body" idx="1"/>
          </p:nvPr>
        </p:nvSpPr>
        <p:spPr>
          <a:xfrm>
            <a:off x="1371600" y="2743200"/>
            <a:ext cx="7123113" cy="1673225"/>
          </a:xfrm>
        </p:spPr>
        <p:txBody>
          <a:bodyPr anchor="t"/>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zh-CN" altLang="en-US"/>
              <a:t>单击此处编辑母版文本样式</a:t>
            </a:r>
          </a:p>
        </p:txBody>
      </p:sp>
      <p:sp>
        <p:nvSpPr>
          <p:cNvPr id="7" name="矩形 6"/>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矩形 7"/>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矩形 8"/>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标题 1"/>
          <p:cNvSpPr>
            <a:spLocks noGrp="1"/>
          </p:cNvSpPr>
          <p:nvPr>
            <p:ph type="title"/>
          </p:nvPr>
        </p:nvSpPr>
        <p:spPr>
          <a:xfrm>
            <a:off x="1371600" y="1600200"/>
            <a:ext cx="7620000" cy="990600"/>
          </a:xfrm>
        </p:spPr>
        <p:txBody>
          <a:bodyPr/>
          <a:lstStyle>
            <a:lvl1pPr algn="l">
              <a:buNone/>
              <a:defRPr sz="4400" b="0" cap="none">
                <a:solidFill>
                  <a:srgbClr val="FFFFFF"/>
                </a:solidFill>
              </a:defRPr>
            </a:lvl1pPr>
          </a:lstStyle>
          <a:p>
            <a:r>
              <a:rPr kumimoji="0" lang="zh-CN" altLang="en-US"/>
              <a:t>单击此处编辑母版标题样式</a:t>
            </a:r>
            <a:endParaRPr kumimoji="0" lang="en-US"/>
          </a:p>
        </p:txBody>
      </p:sp>
      <p:sp>
        <p:nvSpPr>
          <p:cNvPr id="12" name="日期占位符 11"/>
          <p:cNvSpPr>
            <a:spLocks noGrp="1"/>
          </p:cNvSpPr>
          <p:nvPr>
            <p:ph type="dt" sz="half" idx="10"/>
          </p:nvPr>
        </p:nvSpPr>
        <p:spPr/>
        <p:txBody>
          <a:bodyPr/>
          <a:lstStyle/>
          <a:p>
            <a:fld id="{83C65BE9-30F8-4EBE-A9C2-AB249A42BA31}" type="datetime1">
              <a:rPr lang="zh-CN" altLang="en-US" smtClean="0"/>
              <a:t>2025/8/24</a:t>
            </a:fld>
            <a:endParaRPr lang="zh-CN" altLang="en-US"/>
          </a:p>
        </p:txBody>
      </p:sp>
      <p:sp>
        <p:nvSpPr>
          <p:cNvPr id="13" name="灯片编号占位符 12"/>
          <p:cNvSpPr>
            <a:spLocks noGrp="1"/>
          </p:cNvSpPr>
          <p:nvPr>
            <p:ph type="sldNum" sz="quarter" idx="11"/>
          </p:nvPr>
        </p:nvSpPr>
        <p:spPr>
          <a:xfrm>
            <a:off x="0" y="1752600"/>
            <a:ext cx="1295400" cy="701676"/>
          </a:xfrm>
        </p:spPr>
        <p:txBody>
          <a:bodyPr>
            <a:noAutofit/>
          </a:bodyPr>
          <a:lstStyle>
            <a:lvl1pPr>
              <a:defRPr sz="2400">
                <a:solidFill>
                  <a:srgbClr val="FFFFFF"/>
                </a:solidFill>
              </a:defRPr>
            </a:lvl1pPr>
          </a:lstStyle>
          <a:p>
            <a:fld id="{0C913308-F349-4B6D-A68A-DD1791B4A57B}" type="slidenum">
              <a:rPr lang="zh-CN" altLang="en-US" smtClean="0"/>
              <a:t>‹#›</a:t>
            </a:fld>
            <a:endParaRPr lang="zh-CN" altLang="en-US" dirty="0"/>
          </a:p>
        </p:txBody>
      </p:sp>
      <p:sp>
        <p:nvSpPr>
          <p:cNvPr id="14" name="页脚占位符 13"/>
          <p:cNvSpPr>
            <a:spLocks noGrp="1"/>
          </p:cNvSpPr>
          <p:nvPr>
            <p:ph type="ftr" sz="quarter" idx="12"/>
          </p:nvPr>
        </p:nvSpPr>
        <p:spPr/>
        <p:txBody>
          <a:bodyPr/>
          <a:lstStyle/>
          <a:p>
            <a:endParaRPr lang="zh-CN" alt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0" lang="zh-CN" altLang="en-US"/>
              <a:t>单击此处编辑母版标题样式</a:t>
            </a:r>
            <a:endParaRPr kumimoji="0" lang="en-US"/>
          </a:p>
        </p:txBody>
      </p:sp>
      <p:sp>
        <p:nvSpPr>
          <p:cNvPr id="9" name="内容占位符 8"/>
          <p:cNvSpPr>
            <a:spLocks noGrp="1"/>
          </p:cNvSpPr>
          <p:nvPr>
            <p:ph sz="quarter" idx="1"/>
          </p:nvPr>
        </p:nvSpPr>
        <p:spPr>
          <a:xfrm>
            <a:off x="609600" y="1589567"/>
            <a:ext cx="3886200" cy="4572000"/>
          </a:xfrm>
        </p:spPr>
        <p:txBody>
          <a:bodyPr/>
          <a:lstStyle/>
          <a:p>
            <a:pPr lvl="0" eaLnBrk="1" latinLnBrk="0" hangingPunct="1"/>
            <a:r>
              <a:rPr lang="zh-CN" altLang="en-US"/>
              <a:t>单击此处编辑母版文本样式</a:t>
            </a:r>
          </a:p>
          <a:p>
            <a:pPr lvl="1" eaLnBrk="1" latinLnBrk="0" hangingPunct="1"/>
            <a:r>
              <a:rPr lang="zh-CN" altLang="en-US"/>
              <a:t>第二级</a:t>
            </a:r>
          </a:p>
          <a:p>
            <a:pPr lvl="2" eaLnBrk="1" latinLnBrk="0" hangingPunct="1"/>
            <a:r>
              <a:rPr lang="zh-CN" altLang="en-US"/>
              <a:t>第三级</a:t>
            </a:r>
          </a:p>
          <a:p>
            <a:pPr lvl="3" eaLnBrk="1" latinLnBrk="0" hangingPunct="1"/>
            <a:r>
              <a:rPr lang="zh-CN" altLang="en-US"/>
              <a:t>第四级</a:t>
            </a:r>
          </a:p>
          <a:p>
            <a:pPr lvl="4" eaLnBrk="1" latinLnBrk="0" hangingPunct="1"/>
            <a:r>
              <a:rPr lang="zh-CN" altLang="en-US"/>
              <a:t>第五级</a:t>
            </a:r>
            <a:endParaRPr kumimoji="0" lang="en-US"/>
          </a:p>
        </p:txBody>
      </p:sp>
      <p:sp>
        <p:nvSpPr>
          <p:cNvPr id="11" name="内容占位符 10"/>
          <p:cNvSpPr>
            <a:spLocks noGrp="1"/>
          </p:cNvSpPr>
          <p:nvPr>
            <p:ph sz="quarter" idx="2"/>
          </p:nvPr>
        </p:nvSpPr>
        <p:spPr>
          <a:xfrm>
            <a:off x="4844901" y="1589567"/>
            <a:ext cx="3886200" cy="4572000"/>
          </a:xfrm>
        </p:spPr>
        <p:txBody>
          <a:bodyPr/>
          <a:lstStyle/>
          <a:p>
            <a:pPr lvl="0" eaLnBrk="1" latinLnBrk="0" hangingPunct="1"/>
            <a:r>
              <a:rPr lang="zh-CN" altLang="en-US"/>
              <a:t>单击此处编辑母版文本样式</a:t>
            </a:r>
          </a:p>
          <a:p>
            <a:pPr lvl="1" eaLnBrk="1" latinLnBrk="0" hangingPunct="1"/>
            <a:r>
              <a:rPr lang="zh-CN" altLang="en-US"/>
              <a:t>第二级</a:t>
            </a:r>
          </a:p>
          <a:p>
            <a:pPr lvl="2" eaLnBrk="1" latinLnBrk="0" hangingPunct="1"/>
            <a:r>
              <a:rPr lang="zh-CN" altLang="en-US"/>
              <a:t>第三级</a:t>
            </a:r>
          </a:p>
          <a:p>
            <a:pPr lvl="3" eaLnBrk="1" latinLnBrk="0" hangingPunct="1"/>
            <a:r>
              <a:rPr lang="zh-CN" altLang="en-US"/>
              <a:t>第四级</a:t>
            </a:r>
          </a:p>
          <a:p>
            <a:pPr lvl="4" eaLnBrk="1" latinLnBrk="0" hangingPunct="1"/>
            <a:r>
              <a:rPr lang="zh-CN" altLang="en-US"/>
              <a:t>第五级</a:t>
            </a:r>
            <a:endParaRPr kumimoji="0" lang="en-US"/>
          </a:p>
        </p:txBody>
      </p:sp>
      <p:sp>
        <p:nvSpPr>
          <p:cNvPr id="8" name="日期占位符 7"/>
          <p:cNvSpPr>
            <a:spLocks noGrp="1"/>
          </p:cNvSpPr>
          <p:nvPr>
            <p:ph type="dt" sz="half" idx="15"/>
          </p:nvPr>
        </p:nvSpPr>
        <p:spPr/>
        <p:txBody>
          <a:bodyPr rtlCol="0"/>
          <a:lstStyle/>
          <a:p>
            <a:fld id="{B7E2C2CD-497C-4296-A0B9-87C9C1109BD9}" type="datetime1">
              <a:rPr lang="zh-CN" altLang="en-US" smtClean="0"/>
              <a:t>2025/8/24</a:t>
            </a:fld>
            <a:endParaRPr lang="zh-CN" altLang="en-US"/>
          </a:p>
        </p:txBody>
      </p:sp>
      <p:sp>
        <p:nvSpPr>
          <p:cNvPr id="10" name="灯片编号占位符 9"/>
          <p:cNvSpPr>
            <a:spLocks noGrp="1"/>
          </p:cNvSpPr>
          <p:nvPr>
            <p:ph type="sldNum" sz="quarter" idx="16"/>
          </p:nvPr>
        </p:nvSpPr>
        <p:spPr/>
        <p:txBody>
          <a:bodyPr rtlCol="0"/>
          <a:lstStyle/>
          <a:p>
            <a:fld id="{0C913308-F349-4B6D-A68A-DD1791B4A57B}" type="slidenum">
              <a:rPr lang="zh-CN" altLang="en-US" smtClean="0"/>
              <a:t>‹#›</a:t>
            </a:fld>
            <a:endParaRPr lang="zh-CN" altLang="en-US"/>
          </a:p>
        </p:txBody>
      </p:sp>
      <p:sp>
        <p:nvSpPr>
          <p:cNvPr id="12" name="页脚占位符 11"/>
          <p:cNvSpPr>
            <a:spLocks noGrp="1"/>
          </p:cNvSpPr>
          <p:nvPr>
            <p:ph type="ftr" sz="quarter" idx="17"/>
          </p:nvPr>
        </p:nvSpPr>
        <p:spPr/>
        <p:txBody>
          <a:bodyPr rtlCol="0"/>
          <a:lstStyle/>
          <a:p>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533400" y="273050"/>
            <a:ext cx="8153400" cy="869950"/>
          </a:xfrm>
        </p:spPr>
        <p:txBody>
          <a:bodyPr anchor="ctr"/>
          <a:lstStyle>
            <a:lvl1pPr>
              <a:defRPr/>
            </a:lvl1pPr>
          </a:lstStyle>
          <a:p>
            <a:r>
              <a:rPr kumimoji="0" lang="zh-CN" altLang="en-US"/>
              <a:t>单击此处编辑母版标题样式</a:t>
            </a:r>
            <a:endParaRPr kumimoji="0" lang="en-US"/>
          </a:p>
        </p:txBody>
      </p:sp>
      <p:sp>
        <p:nvSpPr>
          <p:cNvPr id="11" name="内容占位符 10"/>
          <p:cNvSpPr>
            <a:spLocks noGrp="1"/>
          </p:cNvSpPr>
          <p:nvPr>
            <p:ph sz="quarter" idx="2"/>
          </p:nvPr>
        </p:nvSpPr>
        <p:spPr>
          <a:xfrm>
            <a:off x="609600" y="2438400"/>
            <a:ext cx="3886200" cy="3581400"/>
          </a:xfrm>
        </p:spPr>
        <p:txBody>
          <a:bodyPr/>
          <a:lstStyle/>
          <a:p>
            <a:pPr lvl="0" eaLnBrk="1" latinLnBrk="0" hangingPunct="1"/>
            <a:r>
              <a:rPr lang="zh-CN" altLang="en-US"/>
              <a:t>单击此处编辑母版文本样式</a:t>
            </a:r>
          </a:p>
          <a:p>
            <a:pPr lvl="1" eaLnBrk="1" latinLnBrk="0" hangingPunct="1"/>
            <a:r>
              <a:rPr lang="zh-CN" altLang="en-US"/>
              <a:t>第二级</a:t>
            </a:r>
          </a:p>
          <a:p>
            <a:pPr lvl="2" eaLnBrk="1" latinLnBrk="0" hangingPunct="1"/>
            <a:r>
              <a:rPr lang="zh-CN" altLang="en-US"/>
              <a:t>第三级</a:t>
            </a:r>
          </a:p>
          <a:p>
            <a:pPr lvl="3" eaLnBrk="1" latinLnBrk="0" hangingPunct="1"/>
            <a:r>
              <a:rPr lang="zh-CN" altLang="en-US"/>
              <a:t>第四级</a:t>
            </a:r>
          </a:p>
          <a:p>
            <a:pPr lvl="4" eaLnBrk="1" latinLnBrk="0" hangingPunct="1"/>
            <a:r>
              <a:rPr lang="zh-CN" altLang="en-US"/>
              <a:t>第五级</a:t>
            </a:r>
            <a:endParaRPr kumimoji="0" lang="en-US"/>
          </a:p>
        </p:txBody>
      </p:sp>
      <p:sp>
        <p:nvSpPr>
          <p:cNvPr id="13" name="内容占位符 12"/>
          <p:cNvSpPr>
            <a:spLocks noGrp="1"/>
          </p:cNvSpPr>
          <p:nvPr>
            <p:ph sz="quarter" idx="4"/>
          </p:nvPr>
        </p:nvSpPr>
        <p:spPr>
          <a:xfrm>
            <a:off x="4800600" y="2438400"/>
            <a:ext cx="3886200" cy="3581400"/>
          </a:xfrm>
        </p:spPr>
        <p:txBody>
          <a:bodyPr/>
          <a:lstStyle/>
          <a:p>
            <a:pPr lvl="0" eaLnBrk="1" latinLnBrk="0" hangingPunct="1"/>
            <a:r>
              <a:rPr lang="zh-CN" altLang="en-US"/>
              <a:t>单击此处编辑母版文本样式</a:t>
            </a:r>
          </a:p>
          <a:p>
            <a:pPr lvl="1" eaLnBrk="1" latinLnBrk="0" hangingPunct="1"/>
            <a:r>
              <a:rPr lang="zh-CN" altLang="en-US"/>
              <a:t>第二级</a:t>
            </a:r>
          </a:p>
          <a:p>
            <a:pPr lvl="2" eaLnBrk="1" latinLnBrk="0" hangingPunct="1"/>
            <a:r>
              <a:rPr lang="zh-CN" altLang="en-US"/>
              <a:t>第三级</a:t>
            </a:r>
          </a:p>
          <a:p>
            <a:pPr lvl="3" eaLnBrk="1" latinLnBrk="0" hangingPunct="1"/>
            <a:r>
              <a:rPr lang="zh-CN" altLang="en-US"/>
              <a:t>第四级</a:t>
            </a:r>
          </a:p>
          <a:p>
            <a:pPr lvl="4" eaLnBrk="1" latinLnBrk="0" hangingPunct="1"/>
            <a:r>
              <a:rPr lang="zh-CN" altLang="en-US"/>
              <a:t>第五级</a:t>
            </a:r>
            <a:endParaRPr kumimoji="0" lang="en-US"/>
          </a:p>
        </p:txBody>
      </p:sp>
      <p:sp>
        <p:nvSpPr>
          <p:cNvPr id="10" name="日期占位符 9"/>
          <p:cNvSpPr>
            <a:spLocks noGrp="1"/>
          </p:cNvSpPr>
          <p:nvPr>
            <p:ph type="dt" sz="half" idx="15"/>
          </p:nvPr>
        </p:nvSpPr>
        <p:spPr/>
        <p:txBody>
          <a:bodyPr rtlCol="0"/>
          <a:lstStyle/>
          <a:p>
            <a:fld id="{F5E19621-E3B2-4562-A73B-168B240E71B6}" type="datetime1">
              <a:rPr lang="zh-CN" altLang="en-US" smtClean="0"/>
              <a:t>2025/8/24</a:t>
            </a:fld>
            <a:endParaRPr lang="zh-CN" altLang="en-US"/>
          </a:p>
        </p:txBody>
      </p:sp>
      <p:sp>
        <p:nvSpPr>
          <p:cNvPr id="12" name="灯片编号占位符 11"/>
          <p:cNvSpPr>
            <a:spLocks noGrp="1"/>
          </p:cNvSpPr>
          <p:nvPr>
            <p:ph type="sldNum" sz="quarter" idx="16"/>
          </p:nvPr>
        </p:nvSpPr>
        <p:spPr/>
        <p:txBody>
          <a:bodyPr rtlCol="0"/>
          <a:lstStyle/>
          <a:p>
            <a:fld id="{0C913308-F349-4B6D-A68A-DD1791B4A57B}" type="slidenum">
              <a:rPr lang="zh-CN" altLang="en-US" smtClean="0"/>
              <a:t>‹#›</a:t>
            </a:fld>
            <a:endParaRPr lang="zh-CN" altLang="en-US"/>
          </a:p>
        </p:txBody>
      </p:sp>
      <p:sp>
        <p:nvSpPr>
          <p:cNvPr id="14" name="页脚占位符 13"/>
          <p:cNvSpPr>
            <a:spLocks noGrp="1"/>
          </p:cNvSpPr>
          <p:nvPr>
            <p:ph type="ftr" sz="quarter" idx="17"/>
          </p:nvPr>
        </p:nvSpPr>
        <p:spPr/>
        <p:txBody>
          <a:bodyPr rtlCol="0"/>
          <a:lstStyle/>
          <a:p>
            <a:endParaRPr lang="zh-CN" altLang="en-US"/>
          </a:p>
        </p:txBody>
      </p:sp>
      <p:sp>
        <p:nvSpPr>
          <p:cNvPr id="16" name="文本占位符 15"/>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defRPr>
            </a:lvl1pPr>
          </a:lstStyle>
          <a:p>
            <a:pPr lvl="0" eaLnBrk="1" latinLnBrk="0" hangingPunct="1"/>
            <a:r>
              <a:rPr kumimoji="0" lang="zh-CN" altLang="en-US"/>
              <a:t>单击此处编辑母版文本样式</a:t>
            </a:r>
          </a:p>
        </p:txBody>
      </p:sp>
      <p:sp>
        <p:nvSpPr>
          <p:cNvPr id="15" name="文本占位符 14"/>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defRPr>
            </a:lvl1pPr>
          </a:lstStyle>
          <a:p>
            <a:pPr lvl="0" eaLnBrk="1" latinLnBrk="0" hangingPunct="1"/>
            <a:r>
              <a:rPr kumimoji="0" lang="zh-CN" altLang="en-US"/>
              <a:t>单击此处编辑母版文本样式</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0" lang="zh-CN" altLang="en-US"/>
              <a:t>单击此处编辑母版标题样式</a:t>
            </a:r>
            <a:endParaRPr kumimoji="0" lang="en-US"/>
          </a:p>
        </p:txBody>
      </p:sp>
      <p:sp>
        <p:nvSpPr>
          <p:cNvPr id="3" name="日期占位符 2"/>
          <p:cNvSpPr>
            <a:spLocks noGrp="1"/>
          </p:cNvSpPr>
          <p:nvPr>
            <p:ph type="dt" sz="half" idx="10"/>
          </p:nvPr>
        </p:nvSpPr>
        <p:spPr/>
        <p:txBody>
          <a:bodyPr/>
          <a:lstStyle/>
          <a:p>
            <a:fld id="{19AA16C8-561B-4A8C-9EFE-F6FCC4B46780}" type="datetime1">
              <a:rPr lang="zh-CN" altLang="en-US" smtClean="0"/>
              <a:t>2025/8/24</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lvl1pPr>
              <a:defRPr>
                <a:solidFill>
                  <a:srgbClr val="FFFFFF"/>
                </a:solidFill>
              </a:defRPr>
            </a:lvl1pPr>
          </a:lstStyle>
          <a:p>
            <a:fld id="{0C913308-F349-4B6D-A68A-DD1791B4A57B}" type="slidenum">
              <a:rPr lang="zh-CN" altLang="en-US" smtClean="0"/>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B514F784-2C90-4317-995F-7291EE975927}" type="datetime1">
              <a:rPr lang="zh-CN" altLang="en-US" smtClean="0"/>
              <a:t>2025/8/24</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a:xfrm>
            <a:off x="0" y="6248400"/>
            <a:ext cx="533400" cy="381000"/>
          </a:xfrm>
        </p:spPr>
        <p:txBody>
          <a:bodyPr/>
          <a:lstStyle>
            <a:lvl1pPr>
              <a:defRPr>
                <a:solidFill>
                  <a:schemeClr val="tx2"/>
                </a:solidFill>
              </a:defRPr>
            </a:lvl1pPr>
          </a:lstStyle>
          <a:p>
            <a:fld id="{0C913308-F349-4B6D-A68A-DD1791B4A57B}" type="slidenum">
              <a:rPr lang="zh-CN" altLang="en-US" smtClean="0"/>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0" y="273050"/>
            <a:ext cx="8077200" cy="869950"/>
          </a:xfrm>
        </p:spPr>
        <p:txBody>
          <a:bodyPr anchor="ctr"/>
          <a:lstStyle>
            <a:lvl1pPr algn="l">
              <a:buNone/>
              <a:defRPr sz="4400" b="0"/>
            </a:lvl1pPr>
          </a:lstStyle>
          <a:p>
            <a:r>
              <a:rPr kumimoji="0" lang="zh-CN" altLang="en-US"/>
              <a:t>单击此处编辑母版标题样式</a:t>
            </a:r>
            <a:endParaRPr kumimoji="0" lang="en-US"/>
          </a:p>
        </p:txBody>
      </p:sp>
      <p:sp>
        <p:nvSpPr>
          <p:cNvPr id="5" name="日期占位符 4"/>
          <p:cNvSpPr>
            <a:spLocks noGrp="1"/>
          </p:cNvSpPr>
          <p:nvPr>
            <p:ph type="dt" sz="half" idx="10"/>
          </p:nvPr>
        </p:nvSpPr>
        <p:spPr/>
        <p:txBody>
          <a:bodyPr/>
          <a:lstStyle/>
          <a:p>
            <a:fld id="{57E436A7-51C4-461E-A63E-A4F97ED44C5C}" type="datetime1">
              <a:rPr lang="zh-CN" altLang="en-US" smtClean="0"/>
              <a:t>2025/8/24</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lvl1pPr>
              <a:defRPr>
                <a:solidFill>
                  <a:srgbClr val="FFFFFF"/>
                </a:solidFill>
              </a:defRPr>
            </a:lvl1pPr>
          </a:lstStyle>
          <a:p>
            <a:fld id="{0C913308-F349-4B6D-A68A-DD1791B4A57B}" type="slidenum">
              <a:rPr lang="zh-CN" altLang="en-US" smtClean="0"/>
              <a:t>‹#›</a:t>
            </a:fld>
            <a:endParaRPr lang="zh-CN" altLang="en-US"/>
          </a:p>
        </p:txBody>
      </p:sp>
      <p:sp>
        <p:nvSpPr>
          <p:cNvPr id="3" name="文本占位符 2"/>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eaLnBrk="1" latinLnBrk="0" hangingPunct="1"/>
            <a:r>
              <a:rPr kumimoji="0" lang="zh-CN" altLang="en-US"/>
              <a:t>单击此处编辑母版文本样式</a:t>
            </a:r>
          </a:p>
        </p:txBody>
      </p:sp>
      <p:sp>
        <p:nvSpPr>
          <p:cNvPr id="9" name="内容占位符 8"/>
          <p:cNvSpPr>
            <a:spLocks noGrp="1"/>
          </p:cNvSpPr>
          <p:nvPr>
            <p:ph sz="quarter" idx="1"/>
          </p:nvPr>
        </p:nvSpPr>
        <p:spPr>
          <a:xfrm>
            <a:off x="2362200" y="1752600"/>
            <a:ext cx="6400800" cy="4419600"/>
          </a:xfrm>
        </p:spPr>
        <p:txBody>
          <a:bodyPr/>
          <a:lstStyle/>
          <a:p>
            <a:pPr lvl="0" eaLnBrk="1" latinLnBrk="0" hangingPunct="1"/>
            <a:r>
              <a:rPr lang="zh-CN" altLang="en-US"/>
              <a:t>单击此处编辑母版文本样式</a:t>
            </a:r>
          </a:p>
          <a:p>
            <a:pPr lvl="1" eaLnBrk="1" latinLnBrk="0" hangingPunct="1"/>
            <a:r>
              <a:rPr lang="zh-CN" altLang="en-US"/>
              <a:t>第二级</a:t>
            </a:r>
          </a:p>
          <a:p>
            <a:pPr lvl="2" eaLnBrk="1" latinLnBrk="0" hangingPunct="1"/>
            <a:r>
              <a:rPr lang="zh-CN" altLang="en-US"/>
              <a:t>第三级</a:t>
            </a:r>
          </a:p>
          <a:p>
            <a:pPr lvl="3" eaLnBrk="1" latinLnBrk="0" hangingPunct="1"/>
            <a:r>
              <a:rPr lang="zh-CN" altLang="en-US"/>
              <a:t>第四级</a:t>
            </a:r>
          </a:p>
          <a:p>
            <a:pPr lvl="4" eaLnBrk="1" latinLnBrk="0" hangingPunct="1"/>
            <a:r>
              <a:rPr lang="zh-CN" altLang="en-US"/>
              <a:t>第五级</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图片与标题">
    <p:bg>
      <p:bgRef idx="1003">
        <a:schemeClr val="bg2"/>
      </p:bgRef>
    </p:bg>
    <p:spTree>
      <p:nvGrpSpPr>
        <p:cNvPr id="1" name=""/>
        <p:cNvGrpSpPr/>
        <p:nvPr/>
      </p:nvGrpSpPr>
      <p:grpSpPr>
        <a:xfrm>
          <a:off x="0" y="0"/>
          <a:ext cx="0" cy="0"/>
          <a:chOff x="0" y="0"/>
          <a:chExt cx="0" cy="0"/>
        </a:xfrm>
      </p:grpSpPr>
      <p:sp>
        <p:nvSpPr>
          <p:cNvPr id="4" name="文本占位符 3"/>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zh-CN" altLang="en-US"/>
              <a:t>单击此处编辑母版文本样式</a:t>
            </a:r>
          </a:p>
        </p:txBody>
      </p:sp>
      <p:sp>
        <p:nvSpPr>
          <p:cNvPr id="8" name="矩形 7"/>
          <p:cNvSpPr/>
          <p:nvPr/>
        </p:nvSpPr>
        <p:spPr bwMode="white">
          <a:xfrm>
            <a:off x="-9144" y="4572000"/>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矩形 8"/>
          <p:cNvSpPr/>
          <p:nvPr/>
        </p:nvSpPr>
        <p:spPr>
          <a:xfrm>
            <a:off x="-9144" y="4663440"/>
            <a:ext cx="1463040"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矩形 9"/>
          <p:cNvSpPr/>
          <p:nvPr/>
        </p:nvSpPr>
        <p:spPr>
          <a:xfrm>
            <a:off x="1545336" y="4654296"/>
            <a:ext cx="7598664"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标题 1"/>
          <p:cNvSpPr>
            <a:spLocks noGrp="1"/>
          </p:cNvSpPr>
          <p:nvPr>
            <p:ph type="title"/>
          </p:nvPr>
        </p:nvSpPr>
        <p:spPr>
          <a:xfrm>
            <a:off x="1600200" y="4648200"/>
            <a:ext cx="7315200" cy="685800"/>
          </a:xfrm>
        </p:spPr>
        <p:txBody>
          <a:bodyPr anchor="ctr"/>
          <a:lstStyle>
            <a:lvl1pPr algn="l">
              <a:buNone/>
              <a:defRPr sz="2800" b="0">
                <a:solidFill>
                  <a:srgbClr val="FFFFFF"/>
                </a:solidFill>
              </a:defRPr>
            </a:lvl1pPr>
          </a:lstStyle>
          <a:p>
            <a:r>
              <a:rPr kumimoji="0" lang="zh-CN" altLang="en-US"/>
              <a:t>单击此处编辑母版标题样式</a:t>
            </a:r>
            <a:endParaRPr kumimoji="0" lang="en-US"/>
          </a:p>
        </p:txBody>
      </p:sp>
      <p:sp>
        <p:nvSpPr>
          <p:cNvPr id="11" name="矩形 10"/>
          <p:cNvSpPr/>
          <p:nvPr/>
        </p:nvSpPr>
        <p:spPr bwMode="white">
          <a:xfrm>
            <a:off x="1447800" y="0"/>
            <a:ext cx="100584" cy="6867144"/>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日期占位符 11"/>
          <p:cNvSpPr>
            <a:spLocks noGrp="1"/>
          </p:cNvSpPr>
          <p:nvPr>
            <p:ph type="dt" sz="half" idx="10"/>
          </p:nvPr>
        </p:nvSpPr>
        <p:spPr>
          <a:xfrm>
            <a:off x="6248400" y="6248400"/>
            <a:ext cx="2667000" cy="365125"/>
          </a:xfrm>
        </p:spPr>
        <p:txBody>
          <a:bodyPr rtlCol="0"/>
          <a:lstStyle/>
          <a:p>
            <a:fld id="{DD3C3FD1-F0F2-4061-8913-C3CEB2D6BA24}" type="datetime1">
              <a:rPr lang="zh-CN" altLang="en-US" smtClean="0"/>
              <a:t>2025/8/24</a:t>
            </a:fld>
            <a:endParaRPr lang="zh-CN" altLang="en-US"/>
          </a:p>
        </p:txBody>
      </p:sp>
      <p:sp>
        <p:nvSpPr>
          <p:cNvPr id="13" name="灯片编号占位符 12"/>
          <p:cNvSpPr>
            <a:spLocks noGrp="1"/>
          </p:cNvSpPr>
          <p:nvPr>
            <p:ph type="sldNum" sz="quarter" idx="11"/>
          </p:nvPr>
        </p:nvSpPr>
        <p:spPr>
          <a:xfrm>
            <a:off x="0" y="4667249"/>
            <a:ext cx="1447800" cy="663578"/>
          </a:xfrm>
        </p:spPr>
        <p:txBody>
          <a:bodyPr rtlCol="0"/>
          <a:lstStyle>
            <a:lvl1pPr>
              <a:defRPr sz="2800"/>
            </a:lvl1pPr>
          </a:lstStyle>
          <a:p>
            <a:fld id="{0C913308-F349-4B6D-A68A-DD1791B4A57B}" type="slidenum">
              <a:rPr lang="zh-CN" altLang="en-US" smtClean="0"/>
              <a:t>‹#›</a:t>
            </a:fld>
            <a:endParaRPr lang="zh-CN" altLang="en-US"/>
          </a:p>
        </p:txBody>
      </p:sp>
      <p:sp>
        <p:nvSpPr>
          <p:cNvPr id="14" name="页脚占位符 13"/>
          <p:cNvSpPr>
            <a:spLocks noGrp="1"/>
          </p:cNvSpPr>
          <p:nvPr>
            <p:ph type="ftr" sz="quarter" idx="12"/>
          </p:nvPr>
        </p:nvSpPr>
        <p:spPr>
          <a:xfrm>
            <a:off x="1600200" y="6248206"/>
            <a:ext cx="4572000" cy="365125"/>
          </a:xfrm>
        </p:spPr>
        <p:txBody>
          <a:bodyPr rtlCol="0"/>
          <a:lstStyle/>
          <a:p>
            <a:endParaRPr lang="zh-CN" altLang="en-US"/>
          </a:p>
        </p:txBody>
      </p:sp>
      <p:sp>
        <p:nvSpPr>
          <p:cNvPr id="3" name="图片占位符 2"/>
          <p:cNvSpPr>
            <a:spLocks noGrp="1"/>
          </p:cNvSpPr>
          <p:nvPr>
            <p:ph type="pic" idx="1"/>
          </p:nvPr>
        </p:nvSpPr>
        <p:spPr>
          <a:xfrm>
            <a:off x="1560576" y="0"/>
            <a:ext cx="7583424" cy="4568952"/>
          </a:xfrm>
          <a:solidFill>
            <a:schemeClr val="accent1">
              <a:tint val="40000"/>
            </a:schemeClr>
          </a:solidFill>
          <a:ln>
            <a:noFill/>
          </a:ln>
        </p:spPr>
        <p:txBody>
          <a:bodyPr/>
          <a:lstStyle>
            <a:lvl1pPr marL="0" indent="0">
              <a:buNone/>
              <a:defRPr sz="3200"/>
            </a:lvl1pPr>
          </a:lstStyle>
          <a:p>
            <a:r>
              <a:rPr kumimoji="0" lang="zh-CN" altLang="en-US"/>
              <a:t>单击图标添加图片</a:t>
            </a:r>
            <a:endParaRPr kumimoji="0" lang="en-US" dirty="0"/>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标题占位符 21"/>
          <p:cNvSpPr>
            <a:spLocks noGrp="1"/>
          </p:cNvSpPr>
          <p:nvPr>
            <p:ph type="title"/>
          </p:nvPr>
        </p:nvSpPr>
        <p:spPr>
          <a:xfrm>
            <a:off x="609600" y="228600"/>
            <a:ext cx="8153400" cy="990600"/>
          </a:xfrm>
          <a:prstGeom prst="rect">
            <a:avLst/>
          </a:prstGeom>
        </p:spPr>
        <p:txBody>
          <a:bodyPr vert="horz" anchor="ctr">
            <a:normAutofit/>
          </a:bodyPr>
          <a:lstStyle/>
          <a:p>
            <a:r>
              <a:rPr kumimoji="0" lang="zh-CN" altLang="en-US" dirty="0"/>
              <a:t>单击此处编辑母版标题样式</a:t>
            </a:r>
            <a:endParaRPr kumimoji="0" lang="en-US" dirty="0"/>
          </a:p>
        </p:txBody>
      </p:sp>
      <p:sp>
        <p:nvSpPr>
          <p:cNvPr id="13" name="文本占位符 12"/>
          <p:cNvSpPr>
            <a:spLocks noGrp="1"/>
          </p:cNvSpPr>
          <p:nvPr>
            <p:ph type="body" idx="1"/>
          </p:nvPr>
        </p:nvSpPr>
        <p:spPr>
          <a:xfrm>
            <a:off x="612648" y="1600200"/>
            <a:ext cx="8153400" cy="4526280"/>
          </a:xfrm>
          <a:prstGeom prst="rect">
            <a:avLst/>
          </a:prstGeom>
        </p:spPr>
        <p:txBody>
          <a:bodyPr vert="horz">
            <a:normAutofit/>
          </a:bodyPr>
          <a:lstStyle/>
          <a:p>
            <a:pPr lvl="0" eaLnBrk="1" latinLnBrk="0" hangingPunct="1"/>
            <a:r>
              <a:rPr kumimoji="0" lang="zh-CN" altLang="en-US" dirty="0"/>
              <a:t>单击此处编辑母版文本样式</a:t>
            </a:r>
          </a:p>
          <a:p>
            <a:pPr lvl="1" eaLnBrk="1" latinLnBrk="0" hangingPunct="1"/>
            <a:r>
              <a:rPr kumimoji="0" lang="zh-CN" altLang="en-US" dirty="0"/>
              <a:t>第二级</a:t>
            </a:r>
          </a:p>
          <a:p>
            <a:pPr lvl="2" eaLnBrk="1" latinLnBrk="0" hangingPunct="1"/>
            <a:r>
              <a:rPr kumimoji="0" lang="zh-CN" altLang="en-US" dirty="0"/>
              <a:t>第三级</a:t>
            </a:r>
          </a:p>
          <a:p>
            <a:pPr lvl="3" eaLnBrk="1" latinLnBrk="0" hangingPunct="1"/>
            <a:r>
              <a:rPr kumimoji="0" lang="zh-CN" altLang="en-US" dirty="0"/>
              <a:t>第四级</a:t>
            </a:r>
          </a:p>
          <a:p>
            <a:pPr lvl="4" eaLnBrk="1" latinLnBrk="0" hangingPunct="1"/>
            <a:r>
              <a:rPr kumimoji="0" lang="zh-CN" altLang="en-US" dirty="0"/>
              <a:t>第五级</a:t>
            </a:r>
            <a:endParaRPr kumimoji="0" lang="en-US" dirty="0"/>
          </a:p>
        </p:txBody>
      </p:sp>
      <p:sp>
        <p:nvSpPr>
          <p:cNvPr id="14" name="日期占位符 13"/>
          <p:cNvSpPr>
            <a:spLocks noGrp="1"/>
          </p:cNvSpPr>
          <p:nvPr>
            <p:ph type="dt" sz="half" idx="2"/>
          </p:nvPr>
        </p:nvSpPr>
        <p:spPr>
          <a:xfrm>
            <a:off x="6096000" y="6248400"/>
            <a:ext cx="2667000" cy="365125"/>
          </a:xfrm>
          <a:prstGeom prst="rect">
            <a:avLst/>
          </a:prstGeom>
        </p:spPr>
        <p:txBody>
          <a:bodyPr vert="horz" anchor="ctr" anchorCtr="0"/>
          <a:lstStyle>
            <a:lvl1pPr algn="l" eaLnBrk="1" latinLnBrk="0" hangingPunct="1">
              <a:defRPr kumimoji="0" sz="1400">
                <a:solidFill>
                  <a:schemeClr val="tx2"/>
                </a:solidFill>
              </a:defRPr>
            </a:lvl1pPr>
          </a:lstStyle>
          <a:p>
            <a:fld id="{397045A6-C381-463D-A4BA-F030581BD3A5}" type="datetime1">
              <a:rPr lang="zh-CN" altLang="en-US" smtClean="0"/>
              <a:t>2025/8/24</a:t>
            </a:fld>
            <a:endParaRPr lang="zh-CN" altLang="en-US"/>
          </a:p>
        </p:txBody>
      </p:sp>
      <p:sp>
        <p:nvSpPr>
          <p:cNvPr id="3" name="页脚占位符 2"/>
          <p:cNvSpPr>
            <a:spLocks noGrp="1"/>
          </p:cNvSpPr>
          <p:nvPr>
            <p:ph type="ftr" sz="quarter" idx="3"/>
          </p:nvPr>
        </p:nvSpPr>
        <p:spPr>
          <a:xfrm>
            <a:off x="609600" y="6248206"/>
            <a:ext cx="5421083" cy="365125"/>
          </a:xfrm>
          <a:prstGeom prst="rect">
            <a:avLst/>
          </a:prstGeom>
        </p:spPr>
        <p:txBody>
          <a:bodyPr vert="horz" anchor="ctr"/>
          <a:lstStyle>
            <a:lvl1pPr algn="r" eaLnBrk="1" latinLnBrk="0" hangingPunct="1">
              <a:defRPr kumimoji="0" sz="1400">
                <a:solidFill>
                  <a:schemeClr val="tx2"/>
                </a:solidFill>
              </a:defRPr>
            </a:lvl1pPr>
          </a:lstStyle>
          <a:p>
            <a:endParaRPr lang="zh-CN" altLang="en-US"/>
          </a:p>
        </p:txBody>
      </p:sp>
      <p:sp>
        <p:nvSpPr>
          <p:cNvPr id="7" name="矩形 6"/>
          <p:cNvSpPr/>
          <p:nvPr/>
        </p:nvSpPr>
        <p:spPr bwMode="white">
          <a:xfrm>
            <a:off x="0" y="1234440"/>
            <a:ext cx="9144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矩形 7"/>
          <p:cNvSpPr/>
          <p:nvPr/>
        </p:nvSpPr>
        <p:spPr>
          <a:xfrm>
            <a:off x="0" y="1280160"/>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矩形 8"/>
          <p:cNvSpPr/>
          <p:nvPr/>
        </p:nvSpPr>
        <p:spPr>
          <a:xfrm>
            <a:off x="590550" y="1280160"/>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灯片编号占位符 22"/>
          <p:cNvSpPr>
            <a:spLocks noGrp="1"/>
          </p:cNvSpPr>
          <p:nvPr>
            <p:ph type="sldNum" sz="quarter" idx="4"/>
          </p:nvPr>
        </p:nvSpPr>
        <p:spPr>
          <a:xfrm>
            <a:off x="0" y="1272222"/>
            <a:ext cx="533400" cy="244476"/>
          </a:xfrm>
          <a:prstGeom prst="rect">
            <a:avLst/>
          </a:prstGeom>
        </p:spPr>
        <p:txBody>
          <a:bodyPr vert="horz" anchor="ctr" anchorCtr="0">
            <a:normAutofit/>
          </a:bodyPr>
          <a:lstStyle>
            <a:lvl1pPr algn="ctr" eaLnBrk="1" latinLnBrk="0" hangingPunct="1">
              <a:defRPr kumimoji="0" sz="1400" b="1">
                <a:solidFill>
                  <a:srgbClr val="FFFFFF"/>
                </a:solidFill>
              </a:defRPr>
            </a:lvl1pPr>
          </a:lstStyle>
          <a:p>
            <a:fld id="{0C913308-F349-4B6D-A68A-DD1791B4A57B}"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877" r:id="rId1"/>
    <p:sldLayoutId id="2147483878" r:id="rId2"/>
    <p:sldLayoutId id="2147483879" r:id="rId3"/>
    <p:sldLayoutId id="2147483880" r:id="rId4"/>
    <p:sldLayoutId id="2147483881" r:id="rId5"/>
    <p:sldLayoutId id="2147483882" r:id="rId6"/>
    <p:sldLayoutId id="2147483883" r:id="rId7"/>
    <p:sldLayoutId id="2147483884" r:id="rId8"/>
    <p:sldLayoutId id="2147483885" r:id="rId9"/>
    <p:sldLayoutId id="2147483886" r:id="rId10"/>
    <p:sldLayoutId id="2147483887" r:id="rId11"/>
  </p:sldLayoutIdLst>
  <p:hf hdr="0" ftr="0" dt="0"/>
  <p:txStyles>
    <p:titleStyle>
      <a:lvl1pPr algn="l" rtl="0" eaLnBrk="1" latinLnBrk="0" hangingPunct="1">
        <a:spcBef>
          <a:spcPct val="0"/>
        </a:spcBef>
        <a:buNone/>
        <a:defRPr kumimoji="0" sz="4400" b="1" kern="1200">
          <a:solidFill>
            <a:schemeClr val="tx2"/>
          </a:solidFill>
          <a:latin typeface="+mj-lt"/>
          <a:ea typeface="+mj-ea"/>
          <a:cs typeface="+mj-cs"/>
        </a:defRPr>
      </a:lvl1pPr>
    </p:titleStyle>
    <p:bodyStyle>
      <a:lvl1pPr marL="320040" indent="-320040" algn="l" rtl="0" eaLnBrk="1" latinLnBrk="0" hangingPunct="1">
        <a:spcBef>
          <a:spcPts val="700"/>
        </a:spcBef>
        <a:buClr>
          <a:schemeClr val="accent2"/>
        </a:buClr>
        <a:buSzPct val="60000"/>
        <a:buFont typeface="Wingdings"/>
        <a:buChar char=""/>
        <a:defRPr kumimoji="0" sz="2900" b="1"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kumimoji="0" sz="2600" b="1"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kumimoji="0" sz="2300" b="1"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kumimoji="0" sz="2000" b="1"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kumimoji="0" sz="2000" b="1"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notesSlide" Target="../notesSlides/notesSlide16.xml"/><Relationship Id="rId7" Type="http://schemas.openxmlformats.org/officeDocument/2006/relationships/image" Target="../media/image11.wmf"/><Relationship Id="rId2" Type="http://schemas.openxmlformats.org/officeDocument/2006/relationships/slideLayout" Target="../slideLayouts/slideLayout2.xml"/><Relationship Id="rId1" Type="http://schemas.openxmlformats.org/officeDocument/2006/relationships/vmlDrawing" Target="../drawings/vmlDrawing3.vml"/><Relationship Id="rId6" Type="http://schemas.openxmlformats.org/officeDocument/2006/relationships/oleObject" Target="../embeddings/oleObject4.bin"/><Relationship Id="rId5" Type="http://schemas.openxmlformats.org/officeDocument/2006/relationships/image" Target="../media/image10.wmf"/><Relationship Id="rId4" Type="http://schemas.openxmlformats.org/officeDocument/2006/relationships/oleObject" Target="../embeddings/oleObject3.bin"/></Relationships>
</file>

<file path=ppt/slides/_rels/slide31.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2.xml"/><Relationship Id="rId1" Type="http://schemas.openxmlformats.org/officeDocument/2006/relationships/vmlDrawing" Target="../drawings/vmlDrawing4.vml"/><Relationship Id="rId5" Type="http://schemas.openxmlformats.org/officeDocument/2006/relationships/image" Target="../media/image12.wmf"/><Relationship Id="rId4" Type="http://schemas.openxmlformats.org/officeDocument/2006/relationships/oleObject" Target="../embeddings/oleObject5.bin"/></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2.xml"/><Relationship Id="rId1" Type="http://schemas.openxmlformats.org/officeDocument/2006/relationships/slideLayout" Target="../slideLayouts/slideLayout2.xml"/><Relationship Id="rId4" Type="http://schemas.openxmlformats.org/officeDocument/2006/relationships/image" Target="../media/image14.png"/></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4.xml"/><Relationship Id="rId1" Type="http://schemas.openxmlformats.org/officeDocument/2006/relationships/slideLayout" Target="../slideLayouts/slideLayout2.xml"/><Relationship Id="rId4" Type="http://schemas.openxmlformats.org/officeDocument/2006/relationships/image" Target="../media/image16.png"/></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8.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image" Target="../media/image6.png"/><Relationship Id="rId4" Type="http://schemas.openxmlformats.org/officeDocument/2006/relationships/image" Target="../media/image5.wmf"/></Relationships>
</file>

<file path=ppt/slides/_rels/slide9.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2.xml"/><Relationship Id="rId1" Type="http://schemas.openxmlformats.org/officeDocument/2006/relationships/vmlDrawing" Target="../drawings/vmlDrawing2.vml"/><Relationship Id="rId5" Type="http://schemas.openxmlformats.org/officeDocument/2006/relationships/image" Target="../media/image6.png"/><Relationship Id="rId4" Type="http://schemas.openxmlformats.org/officeDocument/2006/relationships/image" Target="../media/image7.w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p:txBody>
          <a:bodyPr>
            <a:normAutofit/>
          </a:bodyPr>
          <a:lstStyle/>
          <a:p>
            <a:r>
              <a:rPr lang="zh-CN" altLang="en-US" sz="6000"/>
              <a:t>谓词逻辑初步</a:t>
            </a:r>
            <a:endParaRPr lang="zh-CN" altLang="en-US" sz="6000" dirty="0"/>
          </a:p>
        </p:txBody>
      </p:sp>
      <p:sp>
        <p:nvSpPr>
          <p:cNvPr id="3" name="副标题 2"/>
          <p:cNvSpPr>
            <a:spLocks noGrp="1"/>
          </p:cNvSpPr>
          <p:nvPr>
            <p:ph type="subTitle" idx="1"/>
          </p:nvPr>
        </p:nvSpPr>
        <p:spPr/>
        <p:txBody>
          <a:bodyPr/>
          <a:lstStyle/>
          <a:p>
            <a:endParaRPr lang="zh-CN" altLang="en-US" dirty="0"/>
          </a:p>
        </p:txBody>
      </p:sp>
      <p:sp>
        <p:nvSpPr>
          <p:cNvPr id="4" name="灯片编号占位符 3"/>
          <p:cNvSpPr>
            <a:spLocks noGrp="1"/>
          </p:cNvSpPr>
          <p:nvPr>
            <p:ph type="sldNum" sz="quarter" idx="12"/>
          </p:nvPr>
        </p:nvSpPr>
        <p:spPr/>
        <p:txBody>
          <a:bodyPr/>
          <a:lstStyle/>
          <a:p>
            <a:fld id="{0C913308-F349-4B6D-A68A-DD1791B4A57B}" type="slidenum">
              <a:rPr lang="zh-CN" altLang="en-US" smtClean="0"/>
              <a:t>1</a:t>
            </a:fld>
            <a:endParaRPr lang="zh-CN" altLang="en-US"/>
          </a:p>
        </p:txBody>
      </p:sp>
    </p:spTree>
    <p:extLst>
      <p:ext uri="{BB962C8B-B14F-4D97-AF65-F5344CB8AC3E}">
        <p14:creationId xmlns:p14="http://schemas.microsoft.com/office/powerpoint/2010/main" val="189543978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zh-CN" altLang="en-US" dirty="0"/>
              <a:t>论证</a:t>
            </a:r>
            <a:endParaRPr lang="en-US" dirty="0"/>
          </a:p>
        </p:txBody>
      </p:sp>
      <p:sp>
        <p:nvSpPr>
          <p:cNvPr id="4" name="Content Placeholder 3"/>
          <p:cNvSpPr>
            <a:spLocks noGrp="1"/>
          </p:cNvSpPr>
          <p:nvPr>
            <p:ph idx="1"/>
          </p:nvPr>
        </p:nvSpPr>
        <p:spPr>
          <a:xfrm>
            <a:off x="457200" y="1719263"/>
            <a:ext cx="8229600" cy="2069777"/>
          </a:xfrm>
        </p:spPr>
        <p:txBody>
          <a:bodyPr>
            <a:normAutofit lnSpcReduction="10000"/>
          </a:bodyPr>
          <a:lstStyle/>
          <a:p>
            <a:r>
              <a:rPr lang="en-US" sz="2400" dirty="0">
                <a:latin typeface="Helvetica" charset="0"/>
                <a:ea typeface="Helvetica" charset="0"/>
                <a:cs typeface="Helvetica" charset="0"/>
              </a:rPr>
              <a:t>An </a:t>
            </a:r>
            <a:r>
              <a:rPr lang="en-US" sz="2400" i="1" dirty="0">
                <a:solidFill>
                  <a:srgbClr val="FF0000"/>
                </a:solidFill>
                <a:latin typeface="Helvetica" charset="0"/>
                <a:ea typeface="Helvetica" charset="0"/>
                <a:cs typeface="Helvetica" charset="0"/>
              </a:rPr>
              <a:t>argument</a:t>
            </a:r>
            <a:r>
              <a:rPr lang="en-US" sz="2400" i="1" dirty="0">
                <a:latin typeface="Helvetica" charset="0"/>
                <a:ea typeface="Helvetica" charset="0"/>
                <a:cs typeface="Helvetica" charset="0"/>
              </a:rPr>
              <a:t> </a:t>
            </a:r>
            <a:r>
              <a:rPr lang="en-US" sz="2400" dirty="0">
                <a:latin typeface="Helvetica" charset="0"/>
                <a:ea typeface="Helvetica" charset="0"/>
                <a:cs typeface="Helvetica" charset="0"/>
              </a:rPr>
              <a:t>in propositional logic is a sequence of propositions. All but the final proposition in the argument are called </a:t>
            </a:r>
            <a:r>
              <a:rPr lang="en-US" sz="2400" i="1" dirty="0">
                <a:solidFill>
                  <a:srgbClr val="FF0000"/>
                </a:solidFill>
                <a:latin typeface="Helvetica" charset="0"/>
                <a:ea typeface="Helvetica" charset="0"/>
                <a:cs typeface="Helvetica" charset="0"/>
              </a:rPr>
              <a:t>premises</a:t>
            </a:r>
            <a:r>
              <a:rPr lang="en-US" sz="2400" i="1" dirty="0">
                <a:latin typeface="Helvetica" charset="0"/>
                <a:ea typeface="Helvetica" charset="0"/>
                <a:cs typeface="Helvetica" charset="0"/>
              </a:rPr>
              <a:t> </a:t>
            </a:r>
            <a:r>
              <a:rPr lang="en-US" sz="2400" dirty="0">
                <a:latin typeface="Helvetica" charset="0"/>
                <a:ea typeface="Helvetica" charset="0"/>
                <a:cs typeface="Helvetica" charset="0"/>
              </a:rPr>
              <a:t>and the final proposition is called the </a:t>
            </a:r>
            <a:r>
              <a:rPr lang="en-US" sz="2400" i="1" dirty="0">
                <a:solidFill>
                  <a:srgbClr val="FF0000"/>
                </a:solidFill>
                <a:latin typeface="Helvetica" charset="0"/>
                <a:ea typeface="Helvetica" charset="0"/>
                <a:cs typeface="Helvetica" charset="0"/>
              </a:rPr>
              <a:t>conclusion</a:t>
            </a:r>
            <a:r>
              <a:rPr lang="en-US" sz="2400" dirty="0">
                <a:latin typeface="Helvetica" charset="0"/>
                <a:ea typeface="Helvetica" charset="0"/>
                <a:cs typeface="Helvetica" charset="0"/>
              </a:rPr>
              <a:t>. An argument is </a:t>
            </a:r>
            <a:r>
              <a:rPr lang="en-US" sz="2400" i="1" dirty="0">
                <a:solidFill>
                  <a:srgbClr val="FF0000"/>
                </a:solidFill>
                <a:latin typeface="Helvetica" charset="0"/>
                <a:ea typeface="Helvetica" charset="0"/>
                <a:cs typeface="Helvetica" charset="0"/>
              </a:rPr>
              <a:t>valid</a:t>
            </a:r>
            <a:r>
              <a:rPr lang="en-US" sz="2400" i="1" dirty="0">
                <a:latin typeface="Helvetica" charset="0"/>
                <a:ea typeface="Helvetica" charset="0"/>
                <a:cs typeface="Helvetica" charset="0"/>
              </a:rPr>
              <a:t> </a:t>
            </a:r>
            <a:r>
              <a:rPr lang="en-US" sz="2400" dirty="0">
                <a:latin typeface="Helvetica" charset="0"/>
                <a:ea typeface="Helvetica" charset="0"/>
                <a:cs typeface="Helvetica" charset="0"/>
              </a:rPr>
              <a:t>if the truth of all its premises implies that the conclusion is true. </a:t>
            </a:r>
          </a:p>
          <a:p>
            <a:endParaRPr lang="en-US" sz="2400" dirty="0">
              <a:latin typeface="Helvetica" charset="0"/>
              <a:ea typeface="Helvetica" charset="0"/>
              <a:cs typeface="Helvetica" charset="0"/>
            </a:endParaRPr>
          </a:p>
        </p:txBody>
      </p:sp>
      <p:sp>
        <p:nvSpPr>
          <p:cNvPr id="2" name="Slide Number Placeholder 1"/>
          <p:cNvSpPr>
            <a:spLocks noGrp="1"/>
          </p:cNvSpPr>
          <p:nvPr>
            <p:ph type="sldNum" sz="quarter" idx="12"/>
          </p:nvPr>
        </p:nvSpPr>
        <p:spPr/>
        <p:txBody>
          <a:bodyPr>
            <a:normAutofit fontScale="85000" lnSpcReduction="20000"/>
          </a:bodyPr>
          <a:lstStyle/>
          <a:p>
            <a:pPr algn="r">
              <a:defRPr/>
            </a:pPr>
            <a:fld id="{318C84BE-C95B-4A68-97AE-E842D691A192}" type="slidenum">
              <a:rPr lang="en-US" altLang="zh-CN" smtClean="0"/>
              <a:pPr algn="r">
                <a:defRPr/>
              </a:pPr>
              <a:t>10</a:t>
            </a:fld>
            <a:endParaRPr lang="en-US" altLang="zh-CN" dirty="0"/>
          </a:p>
        </p:txBody>
      </p:sp>
      <p:grpSp>
        <p:nvGrpSpPr>
          <p:cNvPr id="10" name="Group 9"/>
          <p:cNvGrpSpPr/>
          <p:nvPr/>
        </p:nvGrpSpPr>
        <p:grpSpPr>
          <a:xfrm>
            <a:off x="1844080" y="4243065"/>
            <a:ext cx="5772848" cy="1426567"/>
            <a:chOff x="1691680" y="4090665"/>
            <a:chExt cx="5772848" cy="1426567"/>
          </a:xfrm>
        </p:grpSpPr>
        <p:sp>
          <p:nvSpPr>
            <p:cNvPr id="11" name="Rounded Rectangle 10"/>
            <p:cNvSpPr/>
            <p:nvPr/>
          </p:nvSpPr>
          <p:spPr bwMode="auto">
            <a:xfrm>
              <a:off x="1703888" y="4090665"/>
              <a:ext cx="5760640" cy="1426567"/>
            </a:xfrm>
            <a:prstGeom prst="roundRect">
              <a:avLst>
                <a:gd name="adj" fmla="val 15489"/>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non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Arial" charset="0"/>
                <a:ea typeface="宋体" pitchFamily="2" charset="-122"/>
              </a:endParaRPr>
            </a:p>
          </p:txBody>
        </p:sp>
        <p:sp>
          <p:nvSpPr>
            <p:cNvPr id="12" name="TextBox 11"/>
            <p:cNvSpPr txBox="1"/>
            <p:nvPr/>
          </p:nvSpPr>
          <p:spPr>
            <a:xfrm>
              <a:off x="1691680" y="4149080"/>
              <a:ext cx="4070345" cy="1338828"/>
            </a:xfrm>
            <a:prstGeom prst="rect">
              <a:avLst/>
            </a:prstGeom>
            <a:noFill/>
          </p:spPr>
          <p:txBody>
            <a:bodyPr wrap="none" rtlCol="0">
              <a:spAutoFit/>
            </a:bodyPr>
            <a:lstStyle/>
            <a:p>
              <a:pPr>
                <a:lnSpc>
                  <a:spcPct val="150000"/>
                </a:lnSpc>
              </a:pPr>
              <a:r>
                <a:rPr lang="zh-CN" altLang="en-US" dirty="0"/>
                <a:t>   “如果我是教师，那么我要上课。”</a:t>
              </a:r>
              <a:endParaRPr lang="en-US" altLang="zh-CN" dirty="0"/>
            </a:p>
            <a:p>
              <a:pPr>
                <a:lnSpc>
                  <a:spcPct val="150000"/>
                </a:lnSpc>
              </a:pPr>
              <a:r>
                <a:rPr lang="zh-CN" altLang="en-US" dirty="0"/>
                <a:t>   “我是教师。”</a:t>
              </a:r>
              <a:endParaRPr lang="en-US" altLang="zh-CN" dirty="0"/>
            </a:p>
            <a:p>
              <a:pPr>
                <a:lnSpc>
                  <a:spcPct val="150000"/>
                </a:lnSpc>
              </a:pPr>
              <a:r>
                <a:rPr lang="zh-CN" altLang="en-US" dirty="0"/>
                <a:t>∴“我要上课。”</a:t>
              </a:r>
              <a:endParaRPr lang="en-US" dirty="0"/>
            </a:p>
          </p:txBody>
        </p:sp>
        <p:cxnSp>
          <p:nvCxnSpPr>
            <p:cNvPr id="13" name="Straight Connector 12"/>
            <p:cNvCxnSpPr/>
            <p:nvPr/>
          </p:nvCxnSpPr>
          <p:spPr bwMode="auto">
            <a:xfrm>
              <a:off x="1835696" y="5013176"/>
              <a:ext cx="5472608" cy="0"/>
            </a:xfrm>
            <a:prstGeom prst="line">
              <a:avLst/>
            </a:prstGeom>
            <a:solidFill>
              <a:schemeClr val="accent1"/>
            </a:solidFill>
            <a:ln w="28575" cap="flat" cmpd="sng" algn="ctr">
              <a:solidFill>
                <a:srgbClr val="0033CC"/>
              </a:solidFill>
              <a:prstDash val="solid"/>
              <a:round/>
              <a:headEnd type="none" w="med" len="med"/>
              <a:tailEnd type="none" w="med" len="med"/>
            </a:ln>
            <a:effectLst/>
          </p:spPr>
        </p:cxnSp>
      </p:grpSp>
      <p:grpSp>
        <p:nvGrpSpPr>
          <p:cNvPr id="9" name="Group 8"/>
          <p:cNvGrpSpPr/>
          <p:nvPr/>
        </p:nvGrpSpPr>
        <p:grpSpPr>
          <a:xfrm>
            <a:off x="1691680" y="4090665"/>
            <a:ext cx="5917004" cy="1426567"/>
            <a:chOff x="1691680" y="4090665"/>
            <a:chExt cx="5917004" cy="1426567"/>
          </a:xfrm>
        </p:grpSpPr>
        <p:sp>
          <p:nvSpPr>
            <p:cNvPr id="8" name="Rounded Rectangle 7"/>
            <p:cNvSpPr/>
            <p:nvPr/>
          </p:nvSpPr>
          <p:spPr bwMode="auto">
            <a:xfrm>
              <a:off x="1703888" y="4090665"/>
              <a:ext cx="5760640" cy="1426567"/>
            </a:xfrm>
            <a:prstGeom prst="roundRect">
              <a:avLst>
                <a:gd name="adj" fmla="val 15489"/>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non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Arial" charset="0"/>
                <a:ea typeface="宋体" pitchFamily="2" charset="-122"/>
              </a:endParaRPr>
            </a:p>
          </p:txBody>
        </p:sp>
        <p:sp>
          <p:nvSpPr>
            <p:cNvPr id="5" name="TextBox 4"/>
            <p:cNvSpPr txBox="1"/>
            <p:nvPr/>
          </p:nvSpPr>
          <p:spPr>
            <a:xfrm>
              <a:off x="1691680" y="4149080"/>
              <a:ext cx="5917004" cy="1285032"/>
            </a:xfrm>
            <a:prstGeom prst="rect">
              <a:avLst/>
            </a:prstGeom>
            <a:noFill/>
          </p:spPr>
          <p:txBody>
            <a:bodyPr wrap="none" rtlCol="0">
              <a:spAutoFit/>
            </a:bodyPr>
            <a:lstStyle/>
            <a:p>
              <a:pPr>
                <a:lnSpc>
                  <a:spcPct val="150000"/>
                </a:lnSpc>
              </a:pPr>
              <a:r>
                <a:rPr lang="zh-CN" altLang="en-US" dirty="0"/>
                <a:t>   “如果我是马云，那么我给各位每人发一辆法拉利。”</a:t>
              </a:r>
              <a:endParaRPr lang="en-US" altLang="zh-CN" dirty="0"/>
            </a:p>
            <a:p>
              <a:pPr>
                <a:lnSpc>
                  <a:spcPct val="150000"/>
                </a:lnSpc>
              </a:pPr>
              <a:r>
                <a:rPr lang="zh-CN" altLang="en-US" dirty="0"/>
                <a:t>   “我是马云。”</a:t>
              </a:r>
              <a:endParaRPr lang="en-US" altLang="zh-CN" dirty="0"/>
            </a:p>
            <a:p>
              <a:pPr>
                <a:lnSpc>
                  <a:spcPct val="150000"/>
                </a:lnSpc>
              </a:pPr>
              <a:r>
                <a:rPr lang="zh-CN" altLang="en-US" dirty="0"/>
                <a:t>∴“我给各位每人发一辆法拉利。”</a:t>
              </a:r>
              <a:endParaRPr lang="en-US" dirty="0"/>
            </a:p>
          </p:txBody>
        </p:sp>
        <p:cxnSp>
          <p:nvCxnSpPr>
            <p:cNvPr id="7" name="Straight Connector 6"/>
            <p:cNvCxnSpPr/>
            <p:nvPr/>
          </p:nvCxnSpPr>
          <p:spPr bwMode="auto">
            <a:xfrm>
              <a:off x="1835696" y="5013176"/>
              <a:ext cx="5472608" cy="0"/>
            </a:xfrm>
            <a:prstGeom prst="line">
              <a:avLst/>
            </a:prstGeom>
            <a:solidFill>
              <a:schemeClr val="accent1"/>
            </a:solidFill>
            <a:ln w="28575" cap="flat" cmpd="sng" algn="ctr">
              <a:solidFill>
                <a:srgbClr val="0033CC"/>
              </a:solidFill>
              <a:prstDash val="solid"/>
              <a:round/>
              <a:headEnd type="none" w="med" len="med"/>
              <a:tailEnd type="none" w="med" len="med"/>
            </a:ln>
            <a:effectLst/>
          </p:spPr>
        </p:cxnSp>
      </p:grpSp>
    </p:spTree>
    <p:extLst>
      <p:ext uri="{BB962C8B-B14F-4D97-AF65-F5344CB8AC3E}">
        <p14:creationId xmlns:p14="http://schemas.microsoft.com/office/powerpoint/2010/main" val="14869440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zh-CN" altLang="en-US" dirty="0"/>
              <a:t>论证形式</a:t>
            </a:r>
            <a:endParaRPr lang="en-US" dirty="0"/>
          </a:p>
        </p:txBody>
      </p:sp>
      <p:sp>
        <p:nvSpPr>
          <p:cNvPr id="4" name="Content Placeholder 3"/>
          <p:cNvSpPr>
            <a:spLocks noGrp="1"/>
          </p:cNvSpPr>
          <p:nvPr>
            <p:ph idx="1"/>
          </p:nvPr>
        </p:nvSpPr>
        <p:spPr>
          <a:xfrm>
            <a:off x="457200" y="1719263"/>
            <a:ext cx="8229600" cy="2573833"/>
          </a:xfrm>
        </p:spPr>
        <p:txBody>
          <a:bodyPr>
            <a:normAutofit/>
          </a:bodyPr>
          <a:lstStyle/>
          <a:p>
            <a:r>
              <a:rPr lang="en-US" sz="2400" dirty="0">
                <a:latin typeface="Helvetica" charset="0"/>
                <a:ea typeface="Helvetica" charset="0"/>
                <a:cs typeface="Helvetica" charset="0"/>
              </a:rPr>
              <a:t>An </a:t>
            </a:r>
            <a:r>
              <a:rPr lang="en-US" sz="2400" i="1" dirty="0">
                <a:solidFill>
                  <a:srgbClr val="FF0000"/>
                </a:solidFill>
                <a:latin typeface="Helvetica" charset="0"/>
                <a:ea typeface="Helvetica" charset="0"/>
                <a:cs typeface="Helvetica" charset="0"/>
              </a:rPr>
              <a:t>argument form </a:t>
            </a:r>
            <a:r>
              <a:rPr lang="en-US" sz="2400" dirty="0">
                <a:latin typeface="Helvetica" charset="0"/>
                <a:ea typeface="Helvetica" charset="0"/>
                <a:cs typeface="Helvetica" charset="0"/>
              </a:rPr>
              <a:t>in propositional logic is a sequence of compound propositions involving propositional variables. An argument form is </a:t>
            </a:r>
            <a:r>
              <a:rPr lang="en-US" sz="2400" i="1" dirty="0">
                <a:solidFill>
                  <a:srgbClr val="FF0000"/>
                </a:solidFill>
                <a:latin typeface="Helvetica" charset="0"/>
                <a:ea typeface="Helvetica" charset="0"/>
                <a:cs typeface="Helvetica" charset="0"/>
              </a:rPr>
              <a:t>valid</a:t>
            </a:r>
            <a:r>
              <a:rPr lang="en-US" sz="2400" i="1" dirty="0">
                <a:latin typeface="Helvetica" charset="0"/>
                <a:ea typeface="Helvetica" charset="0"/>
                <a:cs typeface="Helvetica" charset="0"/>
              </a:rPr>
              <a:t> </a:t>
            </a:r>
            <a:r>
              <a:rPr lang="en-US" sz="2400" dirty="0">
                <a:latin typeface="Helvetica" charset="0"/>
                <a:ea typeface="Helvetica" charset="0"/>
                <a:cs typeface="Helvetica" charset="0"/>
              </a:rPr>
              <a:t>no matter which particular propositions are substituted for the propositional variables in its premises, the conclusion is true if the premises are all true. </a:t>
            </a:r>
          </a:p>
        </p:txBody>
      </p:sp>
      <p:sp>
        <p:nvSpPr>
          <p:cNvPr id="2" name="Slide Number Placeholder 1"/>
          <p:cNvSpPr>
            <a:spLocks noGrp="1"/>
          </p:cNvSpPr>
          <p:nvPr>
            <p:ph type="sldNum" sz="quarter" idx="12"/>
          </p:nvPr>
        </p:nvSpPr>
        <p:spPr/>
        <p:txBody>
          <a:bodyPr>
            <a:normAutofit fontScale="85000" lnSpcReduction="20000"/>
          </a:bodyPr>
          <a:lstStyle/>
          <a:p>
            <a:pPr algn="r">
              <a:defRPr/>
            </a:pPr>
            <a:fld id="{318C84BE-C95B-4A68-97AE-E842D691A192}" type="slidenum">
              <a:rPr lang="en-US" altLang="zh-CN" smtClean="0"/>
              <a:pPr algn="r">
                <a:defRPr/>
              </a:pPr>
              <a:t>11</a:t>
            </a:fld>
            <a:endParaRPr lang="en-US" altLang="zh-CN" dirty="0"/>
          </a:p>
        </p:txBody>
      </p:sp>
      <p:grpSp>
        <p:nvGrpSpPr>
          <p:cNvPr id="5" name="Group 4"/>
          <p:cNvGrpSpPr/>
          <p:nvPr/>
        </p:nvGrpSpPr>
        <p:grpSpPr>
          <a:xfrm>
            <a:off x="3275856" y="4293096"/>
            <a:ext cx="2160240" cy="1426567"/>
            <a:chOff x="1691680" y="4090665"/>
            <a:chExt cx="5772848" cy="1426567"/>
          </a:xfrm>
        </p:grpSpPr>
        <p:sp>
          <p:nvSpPr>
            <p:cNvPr id="6" name="Rounded Rectangle 5"/>
            <p:cNvSpPr/>
            <p:nvPr/>
          </p:nvSpPr>
          <p:spPr bwMode="auto">
            <a:xfrm>
              <a:off x="1703888" y="4090665"/>
              <a:ext cx="5760640" cy="1426567"/>
            </a:xfrm>
            <a:prstGeom prst="roundRect">
              <a:avLst>
                <a:gd name="adj" fmla="val 15489"/>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non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Arial" charset="0"/>
                <a:ea typeface="宋体" pitchFamily="2" charset="-122"/>
              </a:endParaRPr>
            </a:p>
          </p:txBody>
        </p:sp>
        <mc:AlternateContent xmlns:mc="http://schemas.openxmlformats.org/markup-compatibility/2006" xmlns:a14="http://schemas.microsoft.com/office/drawing/2010/main">
          <mc:Choice Requires="a14">
            <p:sp>
              <p:nvSpPr>
                <p:cNvPr id="7" name="TextBox 6"/>
                <p:cNvSpPr txBox="1"/>
                <p:nvPr/>
              </p:nvSpPr>
              <p:spPr>
                <a:xfrm>
                  <a:off x="1691680" y="4149080"/>
                  <a:ext cx="4476903" cy="1338828"/>
                </a:xfrm>
                <a:prstGeom prst="rect">
                  <a:avLst/>
                </a:prstGeom>
                <a:noFill/>
              </p:spPr>
              <p:txBody>
                <a:bodyPr wrap="square" rtlCol="0">
                  <a:spAutoFit/>
                </a:bodyPr>
                <a:lstStyle/>
                <a:p>
                  <a:pPr>
                    <a:lnSpc>
                      <a:spcPct val="150000"/>
                    </a:lnSpc>
                  </a:pPr>
                  <a:r>
                    <a:rPr lang="zh-CN" altLang="en-US" dirty="0"/>
                    <a:t>    </a:t>
                  </a:r>
                  <a:r>
                    <a:rPr lang="en-US" altLang="zh-CN" dirty="0"/>
                    <a:t>  </a:t>
                  </a:r>
                  <a14:m>
                    <m:oMath xmlns:m="http://schemas.openxmlformats.org/officeDocument/2006/math">
                      <m:r>
                        <a:rPr lang="en-US" altLang="zh-CN" i="1" dirty="0" smtClean="0">
                          <a:latin typeface="Cambria Math" charset="0"/>
                        </a:rPr>
                        <m:t>𝑝</m:t>
                      </m:r>
                      <m:r>
                        <a:rPr lang="en-US" altLang="zh-CN" b="0" i="1" dirty="0" smtClean="0">
                          <a:latin typeface="Cambria Math" charset="0"/>
                        </a:rPr>
                        <m:t>→</m:t>
                      </m:r>
                      <m:r>
                        <a:rPr lang="en-US" altLang="zh-CN" b="0" i="1" dirty="0" smtClean="0">
                          <a:latin typeface="Cambria Math" charset="0"/>
                        </a:rPr>
                        <m:t>𝑞</m:t>
                      </m:r>
                    </m:oMath>
                  </a14:m>
                  <a:endParaRPr lang="en-US" altLang="zh-CN" dirty="0"/>
                </a:p>
                <a:p>
                  <a:pPr>
                    <a:lnSpc>
                      <a:spcPct val="150000"/>
                    </a:lnSpc>
                  </a:pPr>
                  <a:r>
                    <a:rPr lang="zh-CN" altLang="en-US" dirty="0"/>
                    <a:t>   </a:t>
                  </a:r>
                  <a:r>
                    <a:rPr lang="en-US" altLang="zh-CN" dirty="0"/>
                    <a:t>   </a:t>
                  </a:r>
                  <a14:m>
                    <m:oMath xmlns:m="http://schemas.openxmlformats.org/officeDocument/2006/math">
                      <m:r>
                        <a:rPr lang="en-US" altLang="zh-CN" i="1" dirty="0">
                          <a:latin typeface="Cambria Math" charset="0"/>
                        </a:rPr>
                        <m:t>𝑝</m:t>
                      </m:r>
                    </m:oMath>
                  </a14:m>
                  <a:endParaRPr lang="en-US" altLang="zh-CN" dirty="0"/>
                </a:p>
                <a:p>
                  <a:pPr>
                    <a:lnSpc>
                      <a:spcPct val="150000"/>
                    </a:lnSpc>
                  </a:pPr>
                  <a:r>
                    <a:rPr lang="en-US" altLang="zh-CN" dirty="0"/>
                    <a:t>  </a:t>
                  </a:r>
                  <a:r>
                    <a:rPr lang="zh-CN" altLang="en-US" dirty="0"/>
                    <a:t>∴</a:t>
                  </a:r>
                  <a:r>
                    <a:rPr lang="en-US" altLang="zh-CN" dirty="0"/>
                    <a:t> </a:t>
                  </a:r>
                  <a14:m>
                    <m:oMath xmlns:m="http://schemas.openxmlformats.org/officeDocument/2006/math">
                      <m:r>
                        <a:rPr lang="en-US" altLang="zh-CN" dirty="0">
                          <a:latin typeface="Cambria Math" charset="0"/>
                        </a:rPr>
                        <m:t> </m:t>
                      </m:r>
                      <m:r>
                        <a:rPr lang="en-US" altLang="zh-CN" b="0" i="0" dirty="0" smtClean="0">
                          <a:latin typeface="Cambria Math" charset="0"/>
                        </a:rPr>
                        <m:t> </m:t>
                      </m:r>
                      <m:r>
                        <a:rPr lang="en-US" altLang="zh-CN" b="0" i="1" dirty="0" smtClean="0">
                          <a:latin typeface="Cambria Math" charset="0"/>
                        </a:rPr>
                        <m:t>𝑞</m:t>
                      </m:r>
                    </m:oMath>
                  </a14:m>
                  <a:endParaRPr lang="en-US" altLang="zh-CN" dirty="0"/>
                </a:p>
              </p:txBody>
            </p:sp>
          </mc:Choice>
          <mc:Fallback xmlns="">
            <p:sp>
              <p:nvSpPr>
                <p:cNvPr id="7" name="TextBox 6"/>
                <p:cNvSpPr txBox="1">
                  <a:spLocks noRot="1" noChangeAspect="1" noMove="1" noResize="1" noEditPoints="1" noAdjustHandles="1" noChangeArrowheads="1" noChangeShapeType="1" noTextEdit="1"/>
                </p:cNvSpPr>
                <p:nvPr/>
              </p:nvSpPr>
              <p:spPr>
                <a:xfrm>
                  <a:off x="1691680" y="4149080"/>
                  <a:ext cx="4476903" cy="1338828"/>
                </a:xfrm>
                <a:prstGeom prst="rect">
                  <a:avLst/>
                </a:prstGeom>
                <a:blipFill>
                  <a:blip r:embed="rId3"/>
                  <a:stretch>
                    <a:fillRect b="-1826"/>
                  </a:stretch>
                </a:blipFill>
              </p:spPr>
              <p:txBody>
                <a:bodyPr/>
                <a:lstStyle/>
                <a:p>
                  <a:r>
                    <a:rPr lang="zh-CN" altLang="en-US">
                      <a:noFill/>
                    </a:rPr>
                    <a:t> </a:t>
                  </a:r>
                </a:p>
              </p:txBody>
            </p:sp>
          </mc:Fallback>
        </mc:AlternateContent>
        <p:cxnSp>
          <p:nvCxnSpPr>
            <p:cNvPr id="8" name="Straight Connector 7"/>
            <p:cNvCxnSpPr/>
            <p:nvPr/>
          </p:nvCxnSpPr>
          <p:spPr bwMode="auto">
            <a:xfrm>
              <a:off x="1835696" y="5013176"/>
              <a:ext cx="5472608" cy="0"/>
            </a:xfrm>
            <a:prstGeom prst="line">
              <a:avLst/>
            </a:prstGeom>
            <a:solidFill>
              <a:schemeClr val="accent1"/>
            </a:solidFill>
            <a:ln w="28575" cap="flat" cmpd="sng" algn="ctr">
              <a:solidFill>
                <a:srgbClr val="0033CC"/>
              </a:solidFill>
              <a:prstDash val="solid"/>
              <a:round/>
              <a:headEnd type="none" w="med" len="med"/>
              <a:tailEnd type="none" w="med" len="med"/>
            </a:ln>
            <a:effectLst/>
          </p:spPr>
        </p:cxnSp>
      </p:grpSp>
    </p:spTree>
    <p:extLst>
      <p:ext uri="{BB962C8B-B14F-4D97-AF65-F5344CB8AC3E}">
        <p14:creationId xmlns:p14="http://schemas.microsoft.com/office/powerpoint/2010/main" val="170421153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有效论证</a:t>
            </a:r>
          </a:p>
        </p:txBody>
      </p:sp>
      <p:sp>
        <p:nvSpPr>
          <p:cNvPr id="3" name="内容占位符 2"/>
          <p:cNvSpPr>
            <a:spLocks noGrp="1"/>
          </p:cNvSpPr>
          <p:nvPr>
            <p:ph sz="quarter" idx="1"/>
          </p:nvPr>
        </p:nvSpPr>
        <p:spPr/>
        <p:txBody>
          <a:bodyPr>
            <a:normAutofit lnSpcReduction="10000"/>
          </a:bodyPr>
          <a:lstStyle/>
          <a:p>
            <a:r>
              <a:rPr lang="zh-CN" altLang="en-US" sz="2800" dirty="0"/>
              <a:t>从前提</a:t>
            </a:r>
            <a:r>
              <a:rPr lang="en-US" altLang="zh-CN" sz="2800" dirty="0"/>
              <a:t>A</a:t>
            </a:r>
            <a:r>
              <a:rPr lang="en-US" altLang="zh-CN" sz="2800" baseline="-25000" dirty="0"/>
              <a:t>1</a:t>
            </a:r>
            <a:r>
              <a:rPr lang="en-US" altLang="zh-CN" sz="2800" dirty="0"/>
              <a:t>, A</a:t>
            </a:r>
            <a:r>
              <a:rPr lang="en-US" altLang="zh-CN" sz="2800" baseline="-25000" dirty="0"/>
              <a:t>2</a:t>
            </a:r>
            <a:r>
              <a:rPr lang="en-US" altLang="zh-CN" sz="2800" dirty="0"/>
              <a:t>, …, </a:t>
            </a:r>
            <a:r>
              <a:rPr lang="en-US" altLang="zh-CN" sz="2800" dirty="0" err="1"/>
              <a:t>A</a:t>
            </a:r>
            <a:r>
              <a:rPr lang="en-US" altLang="zh-CN" sz="2800" baseline="-25000" dirty="0" err="1"/>
              <a:t>k</a:t>
            </a:r>
            <a:r>
              <a:rPr lang="zh-CN" altLang="en-US" sz="2800" dirty="0"/>
              <a:t>为真出发，推出结论</a:t>
            </a:r>
            <a:r>
              <a:rPr lang="en-US" altLang="zh-CN" sz="2800" dirty="0"/>
              <a:t>B</a:t>
            </a:r>
            <a:r>
              <a:rPr lang="zh-CN" altLang="en-US" sz="2800" dirty="0"/>
              <a:t>为真的论证过程是一个表达式序列，该序列最后一个表达式应是要证明的结论，而其它任一表达式满足如下的条件：</a:t>
            </a:r>
          </a:p>
          <a:p>
            <a:pPr lvl="1"/>
            <a:r>
              <a:rPr lang="zh-CN" altLang="en-US" sz="2400" dirty="0"/>
              <a:t>它可以是任意一个永真式；</a:t>
            </a:r>
          </a:p>
          <a:p>
            <a:pPr lvl="1"/>
            <a:r>
              <a:rPr lang="zh-CN" altLang="en-US" sz="2400" dirty="0"/>
              <a:t>它可以是</a:t>
            </a:r>
            <a:r>
              <a:rPr lang="en-US" altLang="zh-CN" sz="2400" dirty="0"/>
              <a:t>{A</a:t>
            </a:r>
            <a:r>
              <a:rPr lang="en-US" altLang="zh-CN" baseline="-25000" dirty="0"/>
              <a:t>1</a:t>
            </a:r>
            <a:r>
              <a:rPr lang="en-US" altLang="zh-CN" sz="2400" dirty="0"/>
              <a:t>, A</a:t>
            </a:r>
            <a:r>
              <a:rPr lang="en-US" altLang="zh-CN" baseline="-25000" dirty="0"/>
              <a:t>2</a:t>
            </a:r>
            <a:r>
              <a:rPr lang="en-US" altLang="zh-CN" sz="2400" dirty="0"/>
              <a:t>, …, </a:t>
            </a:r>
            <a:r>
              <a:rPr lang="en-US" altLang="zh-CN" sz="2400" dirty="0" err="1"/>
              <a:t>A</a:t>
            </a:r>
            <a:r>
              <a:rPr lang="en-US" altLang="zh-CN" baseline="-25000" dirty="0" err="1"/>
              <a:t>k</a:t>
            </a:r>
            <a:r>
              <a:rPr lang="en-US" altLang="zh-CN" sz="2400" dirty="0"/>
              <a:t>}</a:t>
            </a:r>
            <a:r>
              <a:rPr lang="zh-CN" altLang="en-US" sz="2400" dirty="0"/>
              <a:t>中的任何一个表达式；</a:t>
            </a:r>
          </a:p>
          <a:p>
            <a:pPr lvl="1"/>
            <a:r>
              <a:rPr lang="zh-CN" altLang="en-US" sz="2400" dirty="0"/>
              <a:t>可以是序列中前面的任一表达式通过应用“替换规则”得到的表达式（适用于谓词逻辑）；</a:t>
            </a:r>
          </a:p>
          <a:p>
            <a:pPr lvl="1"/>
            <a:r>
              <a:rPr lang="zh-CN" altLang="en-US" sz="2400" dirty="0"/>
              <a:t>可以是对序列中前面任意一个或若干个表达式应用推理规则得到的新表达式</a:t>
            </a:r>
            <a:endParaRPr lang="en-US" altLang="zh-CN" sz="2400" dirty="0"/>
          </a:p>
          <a:p>
            <a:pPr lvl="2"/>
            <a:r>
              <a:rPr lang="zh-CN" altLang="en-US" sz="2000" dirty="0"/>
              <a:t>例如：</a:t>
            </a:r>
            <a:r>
              <a:rPr lang="en-US" altLang="zh-CN" sz="2000" dirty="0"/>
              <a:t>A, (A</a:t>
            </a:r>
            <a:r>
              <a:rPr lang="en-US" altLang="zh-CN" sz="2000" dirty="0">
                <a:sym typeface="Symbol" pitchFamily="18" charset="2"/>
              </a:rPr>
              <a:t>B)</a:t>
            </a:r>
            <a:r>
              <a:rPr lang="zh-CN" altLang="en-US" sz="2000" dirty="0">
                <a:sym typeface="Symbol" pitchFamily="18" charset="2"/>
              </a:rPr>
              <a:t>得到</a:t>
            </a:r>
            <a:r>
              <a:rPr lang="en-US" altLang="zh-CN" sz="2000" dirty="0">
                <a:sym typeface="Symbol" pitchFamily="18" charset="2"/>
              </a:rPr>
              <a:t>B</a:t>
            </a:r>
            <a:endParaRPr lang="zh-CN" altLang="en-US" sz="2000" dirty="0">
              <a:sym typeface="Symbol" pitchFamily="18" charset="2"/>
            </a:endParaRPr>
          </a:p>
        </p:txBody>
      </p:sp>
      <p:sp>
        <p:nvSpPr>
          <p:cNvPr id="4" name="灯片编号占位符 3"/>
          <p:cNvSpPr>
            <a:spLocks noGrp="1"/>
          </p:cNvSpPr>
          <p:nvPr>
            <p:ph type="sldNum" sz="quarter" idx="12"/>
          </p:nvPr>
        </p:nvSpPr>
        <p:spPr/>
        <p:txBody>
          <a:bodyPr>
            <a:normAutofit fontScale="85000" lnSpcReduction="20000"/>
          </a:bodyPr>
          <a:lstStyle/>
          <a:p>
            <a:fld id="{0C913308-F349-4B6D-A68A-DD1791B4A57B}" type="slidenum">
              <a:rPr lang="zh-CN" altLang="en-US" smtClean="0"/>
              <a:t>12</a:t>
            </a:fld>
            <a:endParaRPr lang="zh-CN" altLang="en-US" dirty="0"/>
          </a:p>
        </p:txBody>
      </p:sp>
    </p:spTree>
    <p:extLst>
      <p:ext uri="{BB962C8B-B14F-4D97-AF65-F5344CB8AC3E}">
        <p14:creationId xmlns:p14="http://schemas.microsoft.com/office/powerpoint/2010/main" val="4775835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用推理规则建立论证</a:t>
            </a:r>
            <a:endParaRPr lang="en-US" dirty="0"/>
          </a:p>
        </p:txBody>
      </p:sp>
      <p:sp>
        <p:nvSpPr>
          <p:cNvPr id="3" name="内容占位符 2"/>
          <p:cNvSpPr>
            <a:spLocks noGrp="1"/>
          </p:cNvSpPr>
          <p:nvPr>
            <p:ph idx="1"/>
          </p:nvPr>
        </p:nvSpPr>
        <p:spPr/>
        <p:txBody>
          <a:bodyPr/>
          <a:lstStyle/>
          <a:p>
            <a:r>
              <a:rPr lang="zh-TW" altLang="en-US" dirty="0">
                <a:latin typeface="STFangsong" charset="-122"/>
                <a:ea typeface="STFangsong" charset="-122"/>
                <a:cs typeface="STFangsong" charset="-122"/>
              </a:rPr>
              <a:t>已知</a:t>
            </a:r>
            <a:r>
              <a:rPr lang="en-US" altLang="zh-TW" dirty="0">
                <a:latin typeface="STFangsong" charset="-122"/>
                <a:ea typeface="STFangsong" charset="-122"/>
                <a:cs typeface="STFangsong" charset="-122"/>
              </a:rPr>
              <a:t> </a:t>
            </a:r>
            <a:r>
              <a:rPr lang="en-US" altLang="zh-TW" b="1" dirty="0">
                <a:latin typeface="STFangsong" charset="-122"/>
                <a:ea typeface="STFangsong" charset="-122"/>
                <a:cs typeface="STFangsong" charset="-122"/>
              </a:rPr>
              <a:t>(</a:t>
            </a:r>
            <a:r>
              <a:rPr lang="en-US" altLang="zh-TW" b="1" i="1" dirty="0">
                <a:latin typeface="STFangsong" charset="-122"/>
                <a:ea typeface="STFangsong" charset="-122"/>
                <a:cs typeface="STFangsong" charset="-122"/>
              </a:rPr>
              <a:t>p</a:t>
            </a:r>
            <a:r>
              <a:rPr lang="en-US" altLang="zh-TW" dirty="0">
                <a:latin typeface="STFangsong" charset="-122"/>
                <a:ea typeface="STFangsong" charset="-122"/>
                <a:cs typeface="STFangsong" charset="-122"/>
              </a:rPr>
              <a:t>∧</a:t>
            </a:r>
            <a:r>
              <a:rPr lang="en-US" altLang="zh-TW" b="1" i="1" dirty="0">
                <a:latin typeface="STFangsong" charset="-122"/>
                <a:ea typeface="STFangsong" charset="-122"/>
                <a:cs typeface="STFangsong" charset="-122"/>
              </a:rPr>
              <a:t>q</a:t>
            </a:r>
            <a:r>
              <a:rPr lang="en-US" altLang="zh-TW" b="1" dirty="0">
                <a:latin typeface="STFangsong" charset="-122"/>
                <a:ea typeface="STFangsong" charset="-122"/>
                <a:cs typeface="STFangsong" charset="-122"/>
              </a:rPr>
              <a:t>)</a:t>
            </a:r>
            <a:r>
              <a:rPr lang="en-US" altLang="zh-TW" dirty="0">
                <a:latin typeface="STFangsong" charset="-122"/>
                <a:ea typeface="STFangsong" charset="-122"/>
                <a:cs typeface="STFangsong" charset="-122"/>
              </a:rPr>
              <a:t>∨</a:t>
            </a:r>
            <a:r>
              <a:rPr lang="en-US" altLang="zh-TW" b="1" i="1" dirty="0">
                <a:latin typeface="STFangsong" charset="-122"/>
                <a:ea typeface="STFangsong" charset="-122"/>
                <a:cs typeface="STFangsong" charset="-122"/>
              </a:rPr>
              <a:t>r </a:t>
            </a:r>
            <a:r>
              <a:rPr lang="zh-TW" altLang="en-US" dirty="0">
                <a:latin typeface="STFangsong" charset="-122"/>
                <a:ea typeface="STFangsong" charset="-122"/>
                <a:cs typeface="STFangsong" charset="-122"/>
              </a:rPr>
              <a:t>和 </a:t>
            </a:r>
            <a:r>
              <a:rPr lang="en-US" altLang="zh-TW" b="1" i="1" dirty="0">
                <a:latin typeface="STFangsong" charset="-122"/>
                <a:ea typeface="STFangsong" charset="-122"/>
                <a:cs typeface="STFangsong" charset="-122"/>
              </a:rPr>
              <a:t>r </a:t>
            </a:r>
            <a:r>
              <a:rPr lang="en-US" altLang="zh-TW" dirty="0">
                <a:latin typeface="STFangsong" charset="-122"/>
                <a:ea typeface="STFangsong" charset="-122"/>
                <a:cs typeface="STFangsong" charset="-122"/>
              </a:rPr>
              <a:t>→ </a:t>
            </a:r>
            <a:r>
              <a:rPr lang="en-US" altLang="zh-TW" b="1" i="1" dirty="0">
                <a:latin typeface="STFangsong" charset="-122"/>
                <a:ea typeface="STFangsong" charset="-122"/>
                <a:cs typeface="STFangsong" charset="-122"/>
              </a:rPr>
              <a:t>s</a:t>
            </a:r>
            <a:r>
              <a:rPr lang="zh-CN" altLang="en-US" b="1" dirty="0">
                <a:latin typeface="STFangsong" charset="-122"/>
                <a:ea typeface="STFangsong" charset="-122"/>
                <a:cs typeface="STFangsong" charset="-122"/>
              </a:rPr>
              <a:t>为真</a:t>
            </a:r>
            <a:r>
              <a:rPr lang="zh-CN" altLang="en-US" b="1" i="1" dirty="0">
                <a:latin typeface="STFangsong" charset="-122"/>
                <a:ea typeface="STFangsong" charset="-122"/>
                <a:cs typeface="STFangsong" charset="-122"/>
              </a:rPr>
              <a:t>，</a:t>
            </a:r>
            <a:r>
              <a:rPr lang="zh-CN" altLang="en-US" dirty="0">
                <a:latin typeface="STFangsong" charset="-122"/>
                <a:ea typeface="STFangsong" charset="-122"/>
                <a:cs typeface="STFangsong" charset="-122"/>
              </a:rPr>
              <a:t>那么</a:t>
            </a:r>
            <a:r>
              <a:rPr lang="en-US" altLang="zh-TW" b="1" i="1" dirty="0" err="1">
                <a:latin typeface="STFangsong" charset="-122"/>
                <a:ea typeface="STFangsong" charset="-122"/>
                <a:cs typeface="STFangsong" charset="-122"/>
              </a:rPr>
              <a:t>p</a:t>
            </a:r>
            <a:r>
              <a:rPr lang="en-US" altLang="zh-TW" dirty="0" err="1">
                <a:latin typeface="STFangsong" charset="-122"/>
                <a:ea typeface="STFangsong" charset="-122"/>
                <a:cs typeface="STFangsong" charset="-122"/>
              </a:rPr>
              <a:t>∨</a:t>
            </a:r>
            <a:r>
              <a:rPr lang="en-US" altLang="zh-TW" b="1" i="1" dirty="0" err="1">
                <a:latin typeface="STFangsong" charset="-122"/>
                <a:ea typeface="STFangsong" charset="-122"/>
                <a:cs typeface="STFangsong" charset="-122"/>
              </a:rPr>
              <a:t>s</a:t>
            </a:r>
            <a:r>
              <a:rPr lang="en-US" altLang="zh-TW" b="1" i="1" dirty="0">
                <a:latin typeface="STFangsong" charset="-122"/>
                <a:ea typeface="STFangsong" charset="-122"/>
                <a:cs typeface="STFangsong" charset="-122"/>
              </a:rPr>
              <a:t> </a:t>
            </a:r>
            <a:r>
              <a:rPr lang="zh-TW" altLang="en-US" dirty="0">
                <a:latin typeface="STFangsong" charset="-122"/>
                <a:ea typeface="STFangsong" charset="-122"/>
                <a:cs typeface="STFangsong" charset="-122"/>
              </a:rPr>
              <a:t>是否为真</a:t>
            </a:r>
            <a:r>
              <a:rPr lang="en-US" altLang="zh-TW" dirty="0">
                <a:latin typeface="STFangsong" charset="-122"/>
                <a:ea typeface="STFangsong" charset="-122"/>
                <a:cs typeface="STFangsong" charset="-122"/>
              </a:rPr>
              <a:t>?</a:t>
            </a:r>
            <a:br>
              <a:rPr lang="en-US" altLang="zh-TW" dirty="0">
                <a:latin typeface="Times New Roman"/>
                <a:cs typeface="Times New Roman"/>
              </a:rPr>
            </a:br>
            <a:endParaRPr lang="zh-TW" altLang="en-US" dirty="0">
              <a:latin typeface="Times New Roman"/>
              <a:cs typeface="Times New Roman"/>
            </a:endParaRPr>
          </a:p>
          <a:p>
            <a:endParaRPr lang="en-US" dirty="0"/>
          </a:p>
        </p:txBody>
      </p:sp>
      <p:pic>
        <p:nvPicPr>
          <p:cNvPr id="4" name="图片 3"/>
          <p:cNvPicPr>
            <a:picLocks noChangeAspect="1"/>
          </p:cNvPicPr>
          <p:nvPr/>
        </p:nvPicPr>
        <p:blipFill>
          <a:blip r:embed="rId2"/>
          <a:stretch>
            <a:fillRect/>
          </a:stretch>
        </p:blipFill>
        <p:spPr>
          <a:xfrm>
            <a:off x="1115616" y="2924944"/>
            <a:ext cx="6930770" cy="2880320"/>
          </a:xfrm>
          <a:prstGeom prst="rect">
            <a:avLst/>
          </a:prstGeom>
        </p:spPr>
        <p:style>
          <a:lnRef idx="1">
            <a:schemeClr val="accent6"/>
          </a:lnRef>
          <a:fillRef idx="2">
            <a:schemeClr val="accent6"/>
          </a:fillRef>
          <a:effectRef idx="1">
            <a:schemeClr val="accent6"/>
          </a:effectRef>
          <a:fontRef idx="minor">
            <a:schemeClr val="dk1"/>
          </a:fontRef>
        </p:style>
      </p:pic>
    </p:spTree>
    <p:extLst>
      <p:ext uri="{BB962C8B-B14F-4D97-AF65-F5344CB8AC3E}">
        <p14:creationId xmlns:p14="http://schemas.microsoft.com/office/powerpoint/2010/main" val="8653543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用推理规则建立论证</a:t>
            </a:r>
            <a:endParaRPr lang="en-US" dirty="0"/>
          </a:p>
        </p:txBody>
      </p:sp>
      <p:sp>
        <p:nvSpPr>
          <p:cNvPr id="3" name="内容占位符 2"/>
          <p:cNvSpPr>
            <a:spLocks noGrp="1"/>
          </p:cNvSpPr>
          <p:nvPr>
            <p:ph idx="1"/>
          </p:nvPr>
        </p:nvSpPr>
        <p:spPr/>
        <p:txBody>
          <a:bodyPr/>
          <a:lstStyle/>
          <a:p>
            <a:r>
              <a:rPr lang="zh-CN" altLang="en-US" sz="2400" dirty="0"/>
              <a:t>“今天下午不出太阳并且比昨天冷”</a:t>
            </a:r>
            <a:r>
              <a:rPr lang="en-US" altLang="zh-CN" sz="2400" dirty="0"/>
              <a:t>,“</a:t>
            </a:r>
            <a:r>
              <a:rPr lang="zh-CN" altLang="en-US" sz="2400" dirty="0"/>
              <a:t>只有今天下午出太阳</a:t>
            </a:r>
            <a:r>
              <a:rPr lang="en-US" altLang="zh-CN" sz="2400" dirty="0"/>
              <a:t>,</a:t>
            </a:r>
            <a:r>
              <a:rPr lang="zh-CN" altLang="en-US" sz="2400" dirty="0"/>
              <a:t>我们才去游泳”</a:t>
            </a:r>
            <a:r>
              <a:rPr lang="en-US" altLang="zh-CN" sz="2400" dirty="0"/>
              <a:t>,“</a:t>
            </a:r>
            <a:r>
              <a:rPr lang="zh-CN" altLang="en-US" sz="2400" dirty="0"/>
              <a:t>若我们不去游泳</a:t>
            </a:r>
            <a:r>
              <a:rPr lang="en-US" altLang="zh-CN" sz="2400" dirty="0"/>
              <a:t>,</a:t>
            </a:r>
            <a:r>
              <a:rPr lang="zh-CN" altLang="en-US" sz="2400" dirty="0"/>
              <a:t>则我们将乘独木舟游览</a:t>
            </a:r>
            <a:r>
              <a:rPr lang="zh-CN" altLang="en-US" sz="2400" b="1" dirty="0"/>
              <a:t>”</a:t>
            </a:r>
            <a:r>
              <a:rPr lang="en-US" altLang="zh-CN" sz="2400" dirty="0"/>
              <a:t>,“</a:t>
            </a:r>
            <a:r>
              <a:rPr lang="zh-CN" altLang="en-US" sz="2400" dirty="0"/>
              <a:t>若我们乘独木舟游览</a:t>
            </a:r>
            <a:r>
              <a:rPr lang="en-US" altLang="zh-CN" sz="2400" dirty="0"/>
              <a:t>,</a:t>
            </a:r>
            <a:r>
              <a:rPr lang="zh-CN" altLang="en-US" sz="2400" dirty="0"/>
              <a:t>则我们将在黄昏时回家”</a:t>
            </a:r>
            <a:r>
              <a:rPr lang="en-US" altLang="zh-CN" sz="2400" dirty="0"/>
              <a:t>,</a:t>
            </a:r>
            <a:r>
              <a:rPr lang="zh-CN" altLang="en-US" sz="2400" dirty="0"/>
              <a:t>结论“</a:t>
            </a:r>
            <a:r>
              <a:rPr lang="zh-CN" altLang="en-US" sz="2400" dirty="0">
                <a:solidFill>
                  <a:srgbClr val="FF0000"/>
                </a:solidFill>
              </a:rPr>
              <a:t>我们将在黄昏时回家</a:t>
            </a:r>
            <a:r>
              <a:rPr lang="zh-CN" altLang="en-US" sz="2400" dirty="0"/>
              <a:t>”。 </a:t>
            </a:r>
          </a:p>
          <a:p>
            <a:endParaRPr lang="en-US" dirty="0"/>
          </a:p>
        </p:txBody>
      </p:sp>
      <p:pic>
        <p:nvPicPr>
          <p:cNvPr id="4" name="图片 3"/>
          <p:cNvPicPr>
            <a:picLocks noChangeAspect="1"/>
          </p:cNvPicPr>
          <p:nvPr/>
        </p:nvPicPr>
        <p:blipFill>
          <a:blip r:embed="rId2"/>
          <a:stretch>
            <a:fillRect/>
          </a:stretch>
        </p:blipFill>
        <p:spPr>
          <a:xfrm>
            <a:off x="827584" y="3284984"/>
            <a:ext cx="7344816" cy="2906310"/>
          </a:xfrm>
          <a:prstGeom prst="rect">
            <a:avLst/>
          </a:prstGeom>
        </p:spPr>
        <p:style>
          <a:lnRef idx="1">
            <a:schemeClr val="accent6"/>
          </a:lnRef>
          <a:fillRef idx="2">
            <a:schemeClr val="accent6"/>
          </a:fillRef>
          <a:effectRef idx="1">
            <a:schemeClr val="accent6"/>
          </a:effectRef>
          <a:fontRef idx="minor">
            <a:schemeClr val="dk1"/>
          </a:fontRef>
        </p:style>
      </p:pic>
    </p:spTree>
    <p:extLst>
      <p:ext uri="{BB962C8B-B14F-4D97-AF65-F5344CB8AC3E}">
        <p14:creationId xmlns:p14="http://schemas.microsoft.com/office/powerpoint/2010/main" val="29261434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本节提要</a:t>
            </a:r>
            <a:endParaRPr lang="en-US" dirty="0"/>
          </a:p>
        </p:txBody>
      </p:sp>
      <p:sp>
        <p:nvSpPr>
          <p:cNvPr id="4" name="文本框 3"/>
          <p:cNvSpPr txBox="1"/>
          <p:nvPr/>
        </p:nvSpPr>
        <p:spPr>
          <a:xfrm>
            <a:off x="648108" y="1988840"/>
            <a:ext cx="7847784" cy="2062103"/>
          </a:xfrm>
          <a:prstGeom prst="rect">
            <a:avLst/>
          </a:prstGeom>
          <a:noFill/>
        </p:spPr>
        <p:txBody>
          <a:bodyPr wrap="square" rtlCol="0">
            <a:spAutoFit/>
          </a:bodyPr>
          <a:lstStyle/>
          <a:p>
            <a:r>
              <a:rPr lang="zh-CN" altLang="en-US" sz="3200" b="1" dirty="0"/>
              <a:t>问题</a:t>
            </a:r>
            <a:r>
              <a:rPr lang="en-US" altLang="zh-CN" sz="3200" b="1" dirty="0"/>
              <a:t>1</a:t>
            </a:r>
            <a:r>
              <a:rPr lang="zh-CN" altLang="en-US" sz="3200" b="1" dirty="0"/>
              <a:t>：如何基于命题逻辑进行推理？</a:t>
            </a:r>
            <a:endParaRPr lang="en-US" altLang="zh-CN" sz="3200" b="1" dirty="0"/>
          </a:p>
          <a:p>
            <a:r>
              <a:rPr lang="en-US" altLang="zh-CN" sz="2800" b="1" dirty="0">
                <a:solidFill>
                  <a:srgbClr val="0000CC"/>
                </a:solidFill>
              </a:rPr>
              <a:t>- </a:t>
            </a:r>
            <a:r>
              <a:rPr lang="zh-CN" altLang="en-US" sz="2800" b="1" dirty="0">
                <a:solidFill>
                  <a:srgbClr val="0000CC"/>
                </a:solidFill>
              </a:rPr>
              <a:t>蕴含永真式与推理规则</a:t>
            </a:r>
            <a:endParaRPr lang="en-US" altLang="zh-CN" sz="2800" b="1" dirty="0">
              <a:solidFill>
                <a:srgbClr val="0000CC"/>
              </a:solidFill>
            </a:endParaRPr>
          </a:p>
          <a:p>
            <a:r>
              <a:rPr lang="zh-CN" altLang="en-US" sz="3200" b="1" dirty="0">
                <a:solidFill>
                  <a:srgbClr val="FF0000"/>
                </a:solidFill>
              </a:rPr>
              <a:t>问题</a:t>
            </a:r>
            <a:r>
              <a:rPr lang="en-US" altLang="zh-CN" sz="3200" b="1" dirty="0">
                <a:solidFill>
                  <a:srgbClr val="FF0000"/>
                </a:solidFill>
              </a:rPr>
              <a:t>2</a:t>
            </a:r>
            <a:r>
              <a:rPr lang="zh-CN" altLang="en-US" sz="3200" b="1" dirty="0">
                <a:solidFill>
                  <a:srgbClr val="FF0000"/>
                </a:solidFill>
              </a:rPr>
              <a:t>：什么是</a:t>
            </a:r>
            <a:r>
              <a:rPr lang="en-US" altLang="zh-CN" sz="3200" b="1" dirty="0">
                <a:solidFill>
                  <a:srgbClr val="FF0000"/>
                </a:solidFill>
              </a:rPr>
              <a:t>(</a:t>
            </a:r>
            <a:r>
              <a:rPr lang="zh-CN" altLang="en-US" sz="3200" b="1" dirty="0">
                <a:solidFill>
                  <a:srgbClr val="FF0000"/>
                </a:solidFill>
              </a:rPr>
              <a:t>一阶</a:t>
            </a:r>
            <a:r>
              <a:rPr lang="en-US" altLang="zh-CN" sz="3200" b="1" dirty="0">
                <a:solidFill>
                  <a:srgbClr val="FF0000"/>
                </a:solidFill>
              </a:rPr>
              <a:t>)</a:t>
            </a:r>
            <a:r>
              <a:rPr lang="zh-CN" altLang="en-US" sz="3200" b="1" dirty="0">
                <a:solidFill>
                  <a:srgbClr val="FF0000"/>
                </a:solidFill>
              </a:rPr>
              <a:t>谓词逻辑？</a:t>
            </a:r>
            <a:endParaRPr lang="en-US" altLang="zh-CN" sz="3200" b="1" dirty="0">
              <a:solidFill>
                <a:srgbClr val="FF0000"/>
              </a:solidFill>
            </a:endParaRPr>
          </a:p>
          <a:p>
            <a:r>
              <a:rPr lang="zh-CN" altLang="en-US" sz="3200" b="1" dirty="0"/>
              <a:t>问题</a:t>
            </a:r>
            <a:r>
              <a:rPr lang="en-US" altLang="zh-CN" sz="3200" b="1" dirty="0"/>
              <a:t>3</a:t>
            </a:r>
            <a:r>
              <a:rPr lang="zh-CN" altLang="en-US" sz="3200" b="1" dirty="0"/>
              <a:t>：如何基于谓词逻辑进行推理？</a:t>
            </a:r>
            <a:endParaRPr lang="en-US" altLang="zh-CN" sz="3200" b="1" dirty="0"/>
          </a:p>
        </p:txBody>
      </p:sp>
    </p:spTree>
    <p:extLst>
      <p:ext uri="{BB962C8B-B14F-4D97-AF65-F5344CB8AC3E}">
        <p14:creationId xmlns:p14="http://schemas.microsoft.com/office/powerpoint/2010/main" val="69120183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标题 1"/>
          <p:cNvSpPr>
            <a:spLocks noGrp="1"/>
          </p:cNvSpPr>
          <p:nvPr>
            <p:ph type="title"/>
          </p:nvPr>
        </p:nvSpPr>
        <p:spPr/>
        <p:txBody>
          <a:bodyPr/>
          <a:lstStyle/>
          <a:p>
            <a:r>
              <a:rPr lang="zh-CN" altLang="en-US" dirty="0"/>
              <a:t>引例</a:t>
            </a:r>
          </a:p>
        </p:txBody>
      </p:sp>
      <p:sp>
        <p:nvSpPr>
          <p:cNvPr id="17411" name="内容占位符 2"/>
          <p:cNvSpPr>
            <a:spLocks noGrp="1"/>
          </p:cNvSpPr>
          <p:nvPr>
            <p:ph idx="1"/>
          </p:nvPr>
        </p:nvSpPr>
        <p:spPr>
          <a:xfrm>
            <a:off x="612648" y="1600200"/>
            <a:ext cx="7991800" cy="4495800"/>
          </a:xfrm>
        </p:spPr>
        <p:txBody>
          <a:bodyPr>
            <a:normAutofit/>
          </a:bodyPr>
          <a:lstStyle/>
          <a:p>
            <a:r>
              <a:rPr lang="zh-CN" altLang="en-US" dirty="0"/>
              <a:t>人都要死的，苏格拉底是人，所以苏格拉底要死的</a:t>
            </a:r>
            <a:endParaRPr lang="en-US" altLang="zh-CN" dirty="0"/>
          </a:p>
          <a:p>
            <a:endParaRPr lang="en-US" altLang="zh-CN" dirty="0"/>
          </a:p>
          <a:p>
            <a:r>
              <a:rPr lang="en-US" altLang="zh-CN" dirty="0">
                <a:sym typeface="Symbol" charset="0"/>
              </a:rPr>
              <a:t>brother(x, y) </a:t>
            </a:r>
            <a:r>
              <a:rPr lang="en-US" altLang="zh-CN" dirty="0"/>
              <a:t>father(y, z)</a:t>
            </a:r>
            <a:r>
              <a:rPr lang="en-US" altLang="zh-CN" dirty="0">
                <a:sym typeface="Symbol" charset="0"/>
              </a:rPr>
              <a:t>  uncle</a:t>
            </a:r>
            <a:r>
              <a:rPr lang="en-US" altLang="zh-CN" dirty="0"/>
              <a:t>(x, z)</a:t>
            </a:r>
          </a:p>
          <a:p>
            <a:r>
              <a:rPr lang="en-US" altLang="zh-CN" dirty="0">
                <a:sym typeface="Symbol" charset="0"/>
              </a:rPr>
              <a:t>father(x, y) </a:t>
            </a:r>
            <a:r>
              <a:rPr lang="en-US" altLang="zh-CN" dirty="0"/>
              <a:t>father(y, z)</a:t>
            </a:r>
            <a:r>
              <a:rPr lang="en-US" altLang="zh-CN" dirty="0">
                <a:sym typeface="Symbol" charset="0"/>
              </a:rPr>
              <a:t>  grandfather</a:t>
            </a:r>
            <a:r>
              <a:rPr lang="en-US" altLang="zh-CN" dirty="0"/>
              <a:t>(x, z)</a:t>
            </a:r>
            <a:endParaRPr lang="zh-CN" altLang="en-US" dirty="0"/>
          </a:p>
          <a:p>
            <a:endParaRPr lang="en-US" altLang="zh-CN" dirty="0"/>
          </a:p>
          <a:p>
            <a:r>
              <a:rPr lang="zh-CN" altLang="en-US" dirty="0"/>
              <a:t>命题逻辑无法处理上述推理！</a:t>
            </a:r>
          </a:p>
        </p:txBody>
      </p:sp>
    </p:spTree>
    <p:extLst>
      <p:ext uri="{BB962C8B-B14F-4D97-AF65-F5344CB8AC3E}">
        <p14:creationId xmlns:p14="http://schemas.microsoft.com/office/powerpoint/2010/main" val="13832095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7411">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p:txBody>
          <a:bodyPr/>
          <a:lstStyle/>
          <a:p>
            <a:r>
              <a:rPr lang="zh-CN" altLang="en-US" dirty="0"/>
              <a:t>谓词（</a:t>
            </a:r>
            <a:r>
              <a:rPr lang="en-US" altLang="zh-CN" dirty="0"/>
              <a:t>Predicate</a:t>
            </a:r>
            <a:r>
              <a:rPr lang="zh-CN" altLang="en-US" dirty="0"/>
              <a:t>）</a:t>
            </a:r>
          </a:p>
        </p:txBody>
      </p:sp>
      <p:sp>
        <p:nvSpPr>
          <p:cNvPr id="32771" name="Rectangle 3"/>
          <p:cNvSpPr>
            <a:spLocks noGrp="1" noChangeArrowheads="1"/>
          </p:cNvSpPr>
          <p:nvPr>
            <p:ph idx="1"/>
          </p:nvPr>
        </p:nvSpPr>
        <p:spPr/>
        <p:txBody>
          <a:bodyPr>
            <a:normAutofit lnSpcReduction="10000"/>
          </a:bodyPr>
          <a:lstStyle/>
          <a:p>
            <a:r>
              <a:rPr lang="zh-CN" altLang="en-US" dirty="0"/>
              <a:t>如果</a:t>
            </a:r>
            <a:r>
              <a:rPr lang="en-US" altLang="zh-CN" dirty="0"/>
              <a:t> </a:t>
            </a:r>
            <a:r>
              <a:rPr lang="en-US" altLang="zh-CN" i="1" dirty="0">
                <a:latin typeface="Times New Roman" panose="02020603050405020304" pitchFamily="18" charset="0"/>
                <a:cs typeface="Times New Roman" panose="02020603050405020304" pitchFamily="18" charset="0"/>
              </a:rPr>
              <a:t>x</a:t>
            </a:r>
            <a:r>
              <a:rPr lang="en-US" altLang="zh-CN" dirty="0"/>
              <a:t> </a:t>
            </a:r>
            <a:r>
              <a:rPr lang="zh-CN" altLang="en-US" dirty="0"/>
              <a:t>是整数，</a:t>
            </a:r>
            <a:r>
              <a:rPr lang="en-US" altLang="zh-CN" dirty="0"/>
              <a:t>“</a:t>
            </a:r>
            <a:r>
              <a:rPr lang="en-US" altLang="zh-CN" i="1" dirty="0">
                <a:latin typeface="Times New Roman" panose="02020603050405020304" pitchFamily="18" charset="0"/>
                <a:cs typeface="Times New Roman" panose="02020603050405020304" pitchFamily="18" charset="0"/>
              </a:rPr>
              <a:t>x</a:t>
            </a:r>
            <a:r>
              <a:rPr lang="en-US" altLang="zh-CN" dirty="0"/>
              <a:t> </a:t>
            </a:r>
            <a:r>
              <a:rPr lang="zh-CN" altLang="en-US" dirty="0"/>
              <a:t>大于</a:t>
            </a:r>
            <a:r>
              <a:rPr lang="en-US" altLang="zh-CN" dirty="0"/>
              <a:t>2” </a:t>
            </a:r>
            <a:r>
              <a:rPr lang="zh-CN" altLang="en-US" dirty="0"/>
              <a:t>不是命题，它的真值依赖于 </a:t>
            </a:r>
            <a:r>
              <a:rPr lang="en-US" altLang="zh-CN" i="1" dirty="0">
                <a:latin typeface="Times New Roman" panose="02020603050405020304" pitchFamily="18" charset="0"/>
                <a:cs typeface="Times New Roman" panose="02020603050405020304" pitchFamily="18" charset="0"/>
              </a:rPr>
              <a:t>x </a:t>
            </a:r>
            <a:r>
              <a:rPr lang="zh-CN" altLang="en-US" dirty="0"/>
              <a:t>的取值</a:t>
            </a:r>
            <a:endParaRPr lang="en-US" altLang="zh-CN" dirty="0"/>
          </a:p>
          <a:p>
            <a:pPr lvl="1"/>
            <a:r>
              <a:rPr lang="zh-CN" altLang="en-US" dirty="0"/>
              <a:t>可以将“</a:t>
            </a:r>
            <a:r>
              <a:rPr lang="en-US" altLang="zh-CN" sz="3200" i="1" dirty="0">
                <a:latin typeface="Times New Roman" panose="02020603050405020304" pitchFamily="18" charset="0"/>
                <a:cs typeface="Times New Roman" panose="02020603050405020304" pitchFamily="18" charset="0"/>
              </a:rPr>
              <a:t>x </a:t>
            </a:r>
            <a:r>
              <a:rPr lang="zh-CN" altLang="en-US" dirty="0"/>
              <a:t>大于</a:t>
            </a:r>
            <a:r>
              <a:rPr lang="en-US" altLang="zh-CN" dirty="0"/>
              <a:t>2”</a:t>
            </a:r>
            <a:r>
              <a:rPr lang="zh-CN" altLang="en-US" dirty="0"/>
              <a:t>表示为 </a:t>
            </a:r>
            <a:r>
              <a:rPr lang="en-US" altLang="zh-CN" dirty="0"/>
              <a:t>P(</a:t>
            </a:r>
            <a:r>
              <a:rPr lang="en-US" altLang="zh-CN" sz="3200" i="1" dirty="0">
                <a:latin typeface="Times New Roman" panose="02020603050405020304" pitchFamily="18" charset="0"/>
                <a:cs typeface="Times New Roman" panose="02020603050405020304" pitchFamily="18" charset="0"/>
              </a:rPr>
              <a:t>x</a:t>
            </a:r>
            <a:r>
              <a:rPr lang="en-US" altLang="zh-CN" dirty="0"/>
              <a:t>)</a:t>
            </a:r>
            <a:r>
              <a:rPr lang="zh-CN" altLang="en-US" dirty="0"/>
              <a:t>。</a:t>
            </a:r>
          </a:p>
          <a:p>
            <a:r>
              <a:rPr lang="zh-CN" altLang="en-US" dirty="0"/>
              <a:t>谓词：</a:t>
            </a:r>
            <a:r>
              <a:rPr lang="en-US" altLang="zh-CN" dirty="0"/>
              <a:t>P(</a:t>
            </a:r>
            <a:r>
              <a:rPr lang="en-US" altLang="zh-CN" i="1" dirty="0">
                <a:latin typeface="Times New Roman" panose="02020603050405020304" pitchFamily="18" charset="0"/>
                <a:cs typeface="Times New Roman" panose="02020603050405020304" pitchFamily="18" charset="0"/>
              </a:rPr>
              <a:t>x</a:t>
            </a:r>
            <a:r>
              <a:rPr lang="en-US" altLang="zh-CN" dirty="0"/>
              <a:t>)</a:t>
            </a:r>
            <a:r>
              <a:rPr lang="zh-CN" altLang="en-US" dirty="0"/>
              <a:t>可以视同关于</a:t>
            </a:r>
            <a:r>
              <a:rPr lang="en-US" altLang="zh-CN" dirty="0"/>
              <a:t>x</a:t>
            </a:r>
            <a:r>
              <a:rPr lang="zh-CN" altLang="en-US" dirty="0"/>
              <a:t>的一个属性的取值</a:t>
            </a:r>
            <a:r>
              <a:rPr lang="en-US" altLang="zh-CN" dirty="0"/>
              <a:t>(</a:t>
            </a:r>
            <a:r>
              <a:rPr lang="zh-CN" altLang="en-US" dirty="0"/>
              <a:t>一个函数）</a:t>
            </a:r>
            <a:endParaRPr lang="en-US" altLang="zh-CN" dirty="0"/>
          </a:p>
          <a:p>
            <a:pPr lvl="1"/>
            <a:r>
              <a:rPr lang="en-US" altLang="zh-CN" dirty="0"/>
              <a:t>P </a:t>
            </a:r>
            <a:r>
              <a:rPr lang="zh-CN" altLang="en-US" dirty="0"/>
              <a:t>的定义域是整数集，其值域是</a:t>
            </a:r>
            <a:r>
              <a:rPr lang="en-US" altLang="zh-CN" dirty="0"/>
              <a:t>  { </a:t>
            </a:r>
            <a:r>
              <a:rPr lang="en-US" altLang="zh-CN" b="1" dirty="0"/>
              <a:t>T</a:t>
            </a:r>
            <a:r>
              <a:rPr lang="en-US" altLang="zh-CN" dirty="0"/>
              <a:t>, </a:t>
            </a:r>
            <a:r>
              <a:rPr lang="en-US" altLang="zh-CN" b="1" dirty="0"/>
              <a:t>F </a:t>
            </a:r>
            <a:r>
              <a:rPr lang="en-US" altLang="zh-CN" dirty="0"/>
              <a:t>}</a:t>
            </a:r>
            <a:endParaRPr lang="zh-CN" altLang="en-US" dirty="0"/>
          </a:p>
          <a:p>
            <a:pPr lvl="1"/>
            <a:r>
              <a:rPr lang="en-US" altLang="zh-CN" dirty="0"/>
              <a:t>P(3)</a:t>
            </a:r>
            <a:r>
              <a:rPr lang="zh-CN" altLang="en-US" dirty="0"/>
              <a:t>是一个取值为</a:t>
            </a:r>
            <a:r>
              <a:rPr lang="en-US" altLang="zh-CN" dirty="0"/>
              <a:t> </a:t>
            </a:r>
            <a:r>
              <a:rPr lang="en-US" altLang="zh-CN" b="1" dirty="0"/>
              <a:t>T </a:t>
            </a:r>
            <a:r>
              <a:rPr lang="zh-CN" altLang="en-US" dirty="0"/>
              <a:t>的命题</a:t>
            </a:r>
            <a:endParaRPr lang="en-US" altLang="zh-CN" dirty="0"/>
          </a:p>
          <a:p>
            <a:pPr lvl="1"/>
            <a:r>
              <a:rPr lang="zh-CN" altLang="en-US" dirty="0"/>
              <a:t>“</a:t>
            </a:r>
            <a:r>
              <a:rPr lang="en-US" altLang="zh-CN" dirty="0"/>
              <a:t>for all </a:t>
            </a:r>
            <a:r>
              <a:rPr lang="en-US" altLang="zh-CN" sz="3200" i="1" dirty="0">
                <a:latin typeface="Times New Roman" panose="02020603050405020304" pitchFamily="18" charset="0"/>
                <a:cs typeface="Times New Roman" panose="02020603050405020304" pitchFamily="18" charset="0"/>
              </a:rPr>
              <a:t>x</a:t>
            </a:r>
            <a:r>
              <a:rPr lang="en-US" altLang="zh-CN" dirty="0"/>
              <a:t>, P(</a:t>
            </a:r>
            <a:r>
              <a:rPr lang="en-US" altLang="zh-CN" sz="3200" i="1" dirty="0">
                <a:latin typeface="Times New Roman" panose="02020603050405020304" pitchFamily="18" charset="0"/>
                <a:cs typeface="Times New Roman" panose="02020603050405020304" pitchFamily="18" charset="0"/>
              </a:rPr>
              <a:t>x</a:t>
            </a:r>
            <a:r>
              <a:rPr lang="en-US" altLang="zh-CN" dirty="0"/>
              <a:t>)</a:t>
            </a:r>
            <a:r>
              <a:rPr lang="zh-CN" altLang="en-US" dirty="0"/>
              <a:t>”是一个取值为</a:t>
            </a:r>
            <a:r>
              <a:rPr lang="en-US" altLang="zh-CN" dirty="0"/>
              <a:t> </a:t>
            </a:r>
            <a:r>
              <a:rPr lang="en-US" altLang="zh-CN" b="1" dirty="0"/>
              <a:t>F</a:t>
            </a:r>
            <a:r>
              <a:rPr lang="en-US" altLang="zh-CN" dirty="0"/>
              <a:t> </a:t>
            </a:r>
            <a:r>
              <a:rPr lang="zh-CN" altLang="en-US" dirty="0"/>
              <a:t>的命题</a:t>
            </a:r>
            <a:endParaRPr lang="en-US" altLang="zh-CN" dirty="0"/>
          </a:p>
          <a:p>
            <a:pPr lvl="1"/>
            <a:r>
              <a:rPr lang="zh-CN" altLang="en-US" dirty="0"/>
              <a:t>“存在一个</a:t>
            </a:r>
            <a:r>
              <a:rPr lang="en-US" altLang="zh-CN" sz="3200" i="1" dirty="0">
                <a:latin typeface="Times New Roman" panose="02020603050405020304" pitchFamily="18" charset="0"/>
                <a:cs typeface="Times New Roman" panose="02020603050405020304" pitchFamily="18" charset="0"/>
              </a:rPr>
              <a:t>x</a:t>
            </a:r>
            <a:r>
              <a:rPr lang="zh-CN" altLang="en-US" dirty="0"/>
              <a:t>，</a:t>
            </a:r>
            <a:r>
              <a:rPr lang="en-US" altLang="zh-CN" dirty="0"/>
              <a:t>P(</a:t>
            </a:r>
            <a:r>
              <a:rPr lang="en-US" altLang="zh-CN" sz="3200" i="1" dirty="0">
                <a:latin typeface="Times New Roman" panose="02020603050405020304" pitchFamily="18" charset="0"/>
                <a:cs typeface="Times New Roman" panose="02020603050405020304" pitchFamily="18" charset="0"/>
              </a:rPr>
              <a:t>x</a:t>
            </a:r>
            <a:r>
              <a:rPr lang="en-US" altLang="zh-CN" dirty="0"/>
              <a:t>)</a:t>
            </a:r>
            <a:r>
              <a:rPr lang="zh-CN" altLang="en-US" dirty="0"/>
              <a:t>”是一个真值为</a:t>
            </a:r>
            <a:r>
              <a:rPr lang="en-US" altLang="zh-CN" dirty="0"/>
              <a:t> </a:t>
            </a:r>
            <a:r>
              <a:rPr lang="en-US" altLang="zh-CN" b="1" dirty="0"/>
              <a:t>T</a:t>
            </a:r>
            <a:r>
              <a:rPr lang="en-US" altLang="zh-CN" dirty="0"/>
              <a:t> </a:t>
            </a:r>
            <a:r>
              <a:rPr lang="zh-CN" altLang="en-US" dirty="0"/>
              <a:t>的命题</a:t>
            </a:r>
            <a:endParaRPr lang="en-US" altLang="zh-CN" dirty="0"/>
          </a:p>
        </p:txBody>
      </p:sp>
    </p:spTree>
    <p:extLst>
      <p:ext uri="{BB962C8B-B14F-4D97-AF65-F5344CB8AC3E}">
        <p14:creationId xmlns:p14="http://schemas.microsoft.com/office/powerpoint/2010/main" val="1885820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2771">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2771">
                                            <p:txEl>
                                              <p:pRg st="3" end="3"/>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2771">
                                            <p:txEl>
                                              <p:pRg st="4" end="4"/>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2771">
                                            <p:txEl>
                                              <p:pRg st="5" end="5"/>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2771">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r>
              <a:rPr lang="zh-CN" altLang="en-US" dirty="0"/>
              <a:t>量词（</a:t>
            </a:r>
            <a:r>
              <a:rPr lang="en-US" altLang="zh-CN" dirty="0"/>
              <a:t>Quantifier</a:t>
            </a:r>
            <a:r>
              <a:rPr lang="zh-CN" altLang="en-US" dirty="0"/>
              <a:t>）</a:t>
            </a:r>
          </a:p>
        </p:txBody>
      </p:sp>
      <p:sp>
        <p:nvSpPr>
          <p:cNvPr id="33795" name="Rectangle 3"/>
          <p:cNvSpPr>
            <a:spLocks noGrp="1" noChangeArrowheads="1"/>
          </p:cNvSpPr>
          <p:nvPr>
            <p:ph idx="1"/>
          </p:nvPr>
        </p:nvSpPr>
        <p:spPr>
          <a:xfrm>
            <a:off x="755576" y="1600200"/>
            <a:ext cx="8280920" cy="4637112"/>
          </a:xfrm>
        </p:spPr>
        <p:txBody>
          <a:bodyPr>
            <a:normAutofit lnSpcReduction="10000"/>
          </a:bodyPr>
          <a:lstStyle/>
          <a:p>
            <a:r>
              <a:rPr lang="zh-CN" altLang="en-US" dirty="0"/>
              <a:t>若</a:t>
            </a:r>
            <a:r>
              <a:rPr lang="en-US" altLang="zh-CN" dirty="0"/>
              <a:t>P(x) </a:t>
            </a:r>
            <a:r>
              <a:rPr lang="zh-CN" altLang="en-US" dirty="0"/>
              <a:t>是谓词</a:t>
            </a:r>
            <a:r>
              <a:rPr lang="en-US" altLang="zh-CN" dirty="0"/>
              <a:t>, </a:t>
            </a:r>
            <a:r>
              <a:rPr lang="en-US" altLang="zh-CN" dirty="0">
                <a:sym typeface="Symbol" pitchFamily="18" charset="2"/>
              </a:rPr>
              <a:t></a:t>
            </a:r>
            <a:r>
              <a:rPr lang="en-US" altLang="zh-CN" dirty="0" err="1">
                <a:sym typeface="Symbol" pitchFamily="18" charset="2"/>
              </a:rPr>
              <a:t>xP</a:t>
            </a:r>
            <a:r>
              <a:rPr lang="en-US" altLang="zh-CN" dirty="0">
                <a:sym typeface="Symbol" pitchFamily="18" charset="2"/>
              </a:rPr>
              <a:t>(x)</a:t>
            </a:r>
            <a:r>
              <a:rPr lang="zh-CN" altLang="en-US" dirty="0">
                <a:sym typeface="Symbol" pitchFamily="18" charset="2"/>
              </a:rPr>
              <a:t>表示 “</a:t>
            </a:r>
            <a:r>
              <a:rPr lang="zh-CN" altLang="en-US" dirty="0"/>
              <a:t>对所有的</a:t>
            </a:r>
            <a:r>
              <a:rPr lang="en-US" altLang="zh-CN" dirty="0"/>
              <a:t>x, P(x)” </a:t>
            </a:r>
            <a:r>
              <a:rPr lang="zh-CN" altLang="en-US" dirty="0">
                <a:solidFill>
                  <a:srgbClr val="FF0000"/>
                </a:solidFill>
                <a:sym typeface="Symbol" pitchFamily="18" charset="2"/>
              </a:rPr>
              <a:t></a:t>
            </a:r>
            <a:r>
              <a:rPr lang="en-US" altLang="zh-CN" dirty="0">
                <a:sym typeface="Symbol" pitchFamily="18" charset="2"/>
              </a:rPr>
              <a:t> </a:t>
            </a:r>
            <a:r>
              <a:rPr lang="zh-CN" altLang="en-US" dirty="0">
                <a:sym typeface="Symbol" pitchFamily="18" charset="2"/>
              </a:rPr>
              <a:t>称为</a:t>
            </a:r>
            <a:r>
              <a:rPr lang="en-US" altLang="zh-CN" dirty="0">
                <a:sym typeface="Symbol" pitchFamily="18" charset="2"/>
              </a:rPr>
              <a:t> </a:t>
            </a:r>
            <a:r>
              <a:rPr lang="zh-CN" altLang="en-US" dirty="0">
                <a:solidFill>
                  <a:srgbClr val="FF0000"/>
                </a:solidFill>
                <a:sym typeface="Symbol" pitchFamily="18" charset="2"/>
              </a:rPr>
              <a:t>全称量词</a:t>
            </a:r>
            <a:endParaRPr lang="en-US" altLang="zh-CN" dirty="0">
              <a:sym typeface="Symbol" pitchFamily="18" charset="2"/>
            </a:endParaRPr>
          </a:p>
          <a:p>
            <a:r>
              <a:rPr lang="zh-CN" altLang="en-US" dirty="0"/>
              <a:t>若</a:t>
            </a:r>
            <a:r>
              <a:rPr lang="en-US" altLang="zh-CN" dirty="0"/>
              <a:t>P(x) </a:t>
            </a:r>
            <a:r>
              <a:rPr lang="zh-CN" altLang="en-US" dirty="0"/>
              <a:t>是谓词</a:t>
            </a:r>
            <a:r>
              <a:rPr lang="en-US" altLang="zh-CN" dirty="0"/>
              <a:t>, </a:t>
            </a:r>
            <a:r>
              <a:rPr lang="en-US" altLang="zh-CN" dirty="0">
                <a:sym typeface="Symbol" pitchFamily="18" charset="2"/>
              </a:rPr>
              <a:t></a:t>
            </a:r>
            <a:r>
              <a:rPr lang="en-US" altLang="zh-CN" dirty="0" err="1">
                <a:sym typeface="Symbol" pitchFamily="18" charset="2"/>
              </a:rPr>
              <a:t>xP</a:t>
            </a:r>
            <a:r>
              <a:rPr lang="en-US" altLang="zh-CN" dirty="0">
                <a:sym typeface="Symbol" pitchFamily="18" charset="2"/>
              </a:rPr>
              <a:t>(x)</a:t>
            </a:r>
            <a:r>
              <a:rPr lang="zh-CN" altLang="en-US" dirty="0">
                <a:sym typeface="Symbol" pitchFamily="18" charset="2"/>
              </a:rPr>
              <a:t>表示 “</a:t>
            </a:r>
            <a:r>
              <a:rPr lang="zh-CN" altLang="en-US" dirty="0"/>
              <a:t>存在某个</a:t>
            </a:r>
            <a:r>
              <a:rPr lang="en-US" altLang="zh-CN" dirty="0"/>
              <a:t>x, P(x)” </a:t>
            </a:r>
            <a:r>
              <a:rPr lang="en-US" altLang="zh-CN" dirty="0">
                <a:solidFill>
                  <a:srgbClr val="FF0000"/>
                </a:solidFill>
                <a:sym typeface="Symbol" pitchFamily="18" charset="2"/>
              </a:rPr>
              <a:t></a:t>
            </a:r>
            <a:r>
              <a:rPr lang="en-US" altLang="zh-CN" dirty="0">
                <a:sym typeface="Symbol" pitchFamily="18" charset="2"/>
              </a:rPr>
              <a:t>  </a:t>
            </a:r>
            <a:r>
              <a:rPr lang="zh-CN" altLang="en-US" dirty="0">
                <a:sym typeface="Symbol" pitchFamily="18" charset="2"/>
              </a:rPr>
              <a:t>称为</a:t>
            </a:r>
            <a:r>
              <a:rPr lang="en-US" altLang="zh-CN" dirty="0">
                <a:sym typeface="Symbol" pitchFamily="18" charset="2"/>
              </a:rPr>
              <a:t> </a:t>
            </a:r>
            <a:r>
              <a:rPr lang="zh-CN" altLang="en-US" dirty="0">
                <a:solidFill>
                  <a:srgbClr val="FF0000"/>
                </a:solidFill>
                <a:sym typeface="Symbol" pitchFamily="18" charset="2"/>
              </a:rPr>
              <a:t>存在量词</a:t>
            </a:r>
            <a:endParaRPr lang="en-US" altLang="zh-CN" dirty="0">
              <a:sym typeface="Symbol" pitchFamily="18" charset="2"/>
            </a:endParaRPr>
          </a:p>
          <a:p>
            <a:endParaRPr lang="en-US" altLang="zh-CN" dirty="0">
              <a:sym typeface="Symbol" pitchFamily="18" charset="2"/>
            </a:endParaRPr>
          </a:p>
          <a:p>
            <a:pPr lvl="1"/>
            <a:r>
              <a:rPr lang="zh-CN" altLang="en-US" dirty="0">
                <a:sym typeface="Symbol" pitchFamily="18" charset="2"/>
              </a:rPr>
              <a:t>例：</a:t>
            </a:r>
            <a:r>
              <a:rPr lang="en-US" altLang="zh-CN" dirty="0"/>
              <a:t>P(x)</a:t>
            </a:r>
            <a:r>
              <a:rPr lang="zh-CN" altLang="en-US" dirty="0"/>
              <a:t>表示</a:t>
            </a:r>
            <a:r>
              <a:rPr lang="en-US" altLang="zh-CN" dirty="0"/>
              <a:t>x&gt;2 </a:t>
            </a:r>
            <a:r>
              <a:rPr lang="zh-CN" altLang="en-US" dirty="0"/>
              <a:t>，</a:t>
            </a:r>
            <a:r>
              <a:rPr lang="en-US" altLang="zh-CN" dirty="0">
                <a:sym typeface="Symbol" pitchFamily="18" charset="2"/>
              </a:rPr>
              <a:t></a:t>
            </a:r>
            <a:r>
              <a:rPr lang="en-US" altLang="zh-CN" dirty="0" err="1">
                <a:sym typeface="Symbol" pitchFamily="18" charset="2"/>
              </a:rPr>
              <a:t>xP</a:t>
            </a:r>
            <a:r>
              <a:rPr lang="en-US" altLang="zh-CN" dirty="0">
                <a:sym typeface="Symbol" pitchFamily="18" charset="2"/>
              </a:rPr>
              <a:t>(x)</a:t>
            </a:r>
            <a:r>
              <a:rPr lang="zh-CN" altLang="en-US" dirty="0">
                <a:sym typeface="Symbol" pitchFamily="18" charset="2"/>
              </a:rPr>
              <a:t>为假，</a:t>
            </a:r>
            <a:r>
              <a:rPr lang="en-US" altLang="zh-CN" dirty="0">
                <a:sym typeface="Symbol" pitchFamily="18" charset="2"/>
              </a:rPr>
              <a:t> </a:t>
            </a:r>
            <a:r>
              <a:rPr lang="en-US" altLang="zh-CN" dirty="0" err="1">
                <a:sym typeface="Symbol" pitchFamily="18" charset="2"/>
              </a:rPr>
              <a:t>xP</a:t>
            </a:r>
            <a:r>
              <a:rPr lang="en-US" altLang="zh-CN" dirty="0">
                <a:sym typeface="Symbol" pitchFamily="18" charset="2"/>
              </a:rPr>
              <a:t>(x)</a:t>
            </a:r>
            <a:r>
              <a:rPr lang="zh-CN" altLang="en-US" dirty="0">
                <a:sym typeface="Symbol" pitchFamily="18" charset="2"/>
              </a:rPr>
              <a:t>为真</a:t>
            </a:r>
          </a:p>
          <a:p>
            <a:pPr lvl="1"/>
            <a:r>
              <a:rPr lang="zh-CN" altLang="en-US" dirty="0">
                <a:sym typeface="Symbol" pitchFamily="18" charset="2"/>
              </a:rPr>
              <a:t>注</a:t>
            </a:r>
            <a:r>
              <a:rPr lang="en-US" altLang="zh-CN" dirty="0">
                <a:sym typeface="Symbol" pitchFamily="18" charset="2"/>
              </a:rPr>
              <a:t>1</a:t>
            </a:r>
            <a:r>
              <a:rPr lang="zh-CN" altLang="en-US" dirty="0">
                <a:sym typeface="Symbol" pitchFamily="18" charset="2"/>
              </a:rPr>
              <a:t>：量词必须指定论域（默认为实数域）</a:t>
            </a:r>
          </a:p>
          <a:p>
            <a:pPr lvl="1"/>
            <a:r>
              <a:rPr lang="zh-CN" altLang="en-US" dirty="0">
                <a:sym typeface="Symbol" pitchFamily="18" charset="2"/>
              </a:rPr>
              <a:t>注</a:t>
            </a:r>
            <a:r>
              <a:rPr lang="en-US" altLang="zh-CN" dirty="0">
                <a:sym typeface="Symbol" pitchFamily="18" charset="2"/>
              </a:rPr>
              <a:t>2</a:t>
            </a:r>
            <a:r>
              <a:rPr lang="zh-CN" altLang="en-US" dirty="0">
                <a:sym typeface="Symbol" pitchFamily="18" charset="2"/>
              </a:rPr>
              <a:t>：当</a:t>
            </a:r>
            <a:r>
              <a:rPr lang="zh-CN" altLang="en-US" dirty="0"/>
              <a:t>论域元素可以一一列出时，量词（谓词公式）可以转化成命题公式的合取、析取范式</a:t>
            </a:r>
            <a:endParaRPr lang="en-US" altLang="zh-CN" dirty="0"/>
          </a:p>
          <a:p>
            <a:pPr lvl="1"/>
            <a:r>
              <a:rPr lang="zh-CN" altLang="en-US" dirty="0"/>
              <a:t>注</a:t>
            </a:r>
            <a:r>
              <a:rPr lang="en-US" altLang="zh-CN" dirty="0"/>
              <a:t>3</a:t>
            </a:r>
            <a:r>
              <a:rPr lang="zh-CN" altLang="en-US" dirty="0"/>
              <a:t>：量词的优先级高于其它逻辑运算符</a:t>
            </a:r>
            <a:endParaRPr lang="en-US" altLang="zh-CN" dirty="0"/>
          </a:p>
        </p:txBody>
      </p:sp>
    </p:spTree>
    <p:extLst>
      <p:ext uri="{BB962C8B-B14F-4D97-AF65-F5344CB8AC3E}">
        <p14:creationId xmlns:p14="http://schemas.microsoft.com/office/powerpoint/2010/main" val="6271173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3795">
                                            <p:txEl>
                                              <p:pRg st="3" end="3"/>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3795">
                                            <p:txEl>
                                              <p:pRg st="4" end="4"/>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3795">
                                            <p:txEl>
                                              <p:pRg st="5" end="5"/>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3795">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标题 1"/>
          <p:cNvSpPr>
            <a:spLocks noGrp="1"/>
          </p:cNvSpPr>
          <p:nvPr>
            <p:ph type="title"/>
          </p:nvPr>
        </p:nvSpPr>
        <p:spPr/>
        <p:txBody>
          <a:bodyPr/>
          <a:lstStyle/>
          <a:p>
            <a:r>
              <a:rPr lang="zh-CN" altLang="en-US" dirty="0"/>
              <a:t>量词的论域</a:t>
            </a:r>
          </a:p>
        </p:txBody>
      </p:sp>
      <p:sp>
        <p:nvSpPr>
          <p:cNvPr id="20483" name="内容占位符 2"/>
          <p:cNvSpPr>
            <a:spLocks noGrp="1"/>
          </p:cNvSpPr>
          <p:nvPr>
            <p:ph idx="1"/>
          </p:nvPr>
        </p:nvSpPr>
        <p:spPr/>
        <p:txBody>
          <a:bodyPr/>
          <a:lstStyle/>
          <a:p>
            <a:r>
              <a:rPr lang="zh-CN" altLang="en-US" dirty="0"/>
              <a:t>符号化以下语句：</a:t>
            </a:r>
            <a:endParaRPr lang="en-US" altLang="zh-CN" dirty="0"/>
          </a:p>
          <a:p>
            <a:pPr lvl="1"/>
            <a:r>
              <a:rPr lang="en-US" altLang="zh-CN" dirty="0"/>
              <a:t>P(x)</a:t>
            </a:r>
            <a:r>
              <a:rPr lang="zh-CN" altLang="en-US" dirty="0"/>
              <a:t>表示</a:t>
            </a:r>
            <a:r>
              <a:rPr lang="en-US" altLang="zh-CN" dirty="0"/>
              <a:t>x</a:t>
            </a:r>
            <a:r>
              <a:rPr lang="en-US" altLang="zh-CN" baseline="30000" dirty="0"/>
              <a:t>2</a:t>
            </a:r>
            <a:r>
              <a:rPr lang="en-US" altLang="zh-CN" dirty="0"/>
              <a:t>&gt;0</a:t>
            </a:r>
            <a:r>
              <a:rPr lang="zh-CN" altLang="en-US" dirty="0"/>
              <a:t>，</a:t>
            </a:r>
            <a:r>
              <a:rPr lang="en-US" altLang="zh-CN" dirty="0">
                <a:sym typeface="Symbol" panose="05050102010706020507" pitchFamily="18" charset="2"/>
              </a:rPr>
              <a:t></a:t>
            </a:r>
            <a:r>
              <a:rPr lang="en-US" altLang="zh-CN" dirty="0" err="1">
                <a:sym typeface="Symbol" panose="05050102010706020507" pitchFamily="18" charset="2"/>
              </a:rPr>
              <a:t>xP</a:t>
            </a:r>
            <a:r>
              <a:rPr lang="en-US" altLang="zh-CN" dirty="0">
                <a:sym typeface="Symbol" panose="05050102010706020507" pitchFamily="18" charset="2"/>
              </a:rPr>
              <a:t>(x)</a:t>
            </a:r>
            <a:r>
              <a:rPr lang="zh-CN" altLang="en-US" dirty="0">
                <a:sym typeface="Symbol" panose="05050102010706020507" pitchFamily="18" charset="2"/>
              </a:rPr>
              <a:t>的真值？</a:t>
            </a:r>
            <a:endParaRPr lang="en-US" altLang="zh-CN" dirty="0"/>
          </a:p>
          <a:p>
            <a:pPr lvl="1"/>
            <a:r>
              <a:rPr lang="zh-CN" altLang="en-US" dirty="0"/>
              <a:t>有的政治家诚实</a:t>
            </a:r>
            <a:endParaRPr lang="en-US" altLang="zh-CN" dirty="0"/>
          </a:p>
          <a:p>
            <a:pPr lvl="1"/>
            <a:r>
              <a:rPr lang="zh-CN" altLang="en-US" dirty="0"/>
              <a:t>所有美国人都喜欢汉堡包</a:t>
            </a:r>
            <a:endParaRPr lang="en-US" altLang="zh-CN" dirty="0"/>
          </a:p>
        </p:txBody>
      </p:sp>
    </p:spTree>
    <p:extLst>
      <p:ext uri="{BB962C8B-B14F-4D97-AF65-F5344CB8AC3E}">
        <p14:creationId xmlns:p14="http://schemas.microsoft.com/office/powerpoint/2010/main" val="106181914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回顾</a:t>
            </a:r>
          </a:p>
        </p:txBody>
      </p:sp>
      <p:sp>
        <p:nvSpPr>
          <p:cNvPr id="4" name="灯片编号占位符 3"/>
          <p:cNvSpPr>
            <a:spLocks noGrp="1"/>
          </p:cNvSpPr>
          <p:nvPr>
            <p:ph type="sldNum" sz="quarter" idx="12"/>
          </p:nvPr>
        </p:nvSpPr>
        <p:spPr/>
        <p:txBody>
          <a:bodyPr>
            <a:normAutofit fontScale="85000" lnSpcReduction="20000"/>
          </a:bodyPr>
          <a:lstStyle/>
          <a:p>
            <a:fld id="{0C913308-F349-4B6D-A68A-DD1791B4A57B}" type="slidenum">
              <a:rPr lang="zh-CN" altLang="en-US" smtClean="0"/>
              <a:t>2</a:t>
            </a:fld>
            <a:endParaRPr lang="zh-CN" altLang="en-US" dirty="0"/>
          </a:p>
        </p:txBody>
      </p:sp>
      <p:sp>
        <p:nvSpPr>
          <p:cNvPr id="5" name="文本框 4"/>
          <p:cNvSpPr txBox="1"/>
          <p:nvPr/>
        </p:nvSpPr>
        <p:spPr>
          <a:xfrm>
            <a:off x="648108" y="1700808"/>
            <a:ext cx="8388388" cy="1938992"/>
          </a:xfrm>
          <a:prstGeom prst="rect">
            <a:avLst/>
          </a:prstGeom>
          <a:noFill/>
        </p:spPr>
        <p:txBody>
          <a:bodyPr wrap="square" rtlCol="0">
            <a:spAutoFit/>
          </a:bodyPr>
          <a:lstStyle/>
          <a:p>
            <a:r>
              <a:rPr lang="zh-CN" altLang="en-US" sz="3200" b="1" dirty="0"/>
              <a:t>问题</a:t>
            </a:r>
            <a:r>
              <a:rPr lang="en-US" altLang="zh-CN" sz="3200" b="1" dirty="0"/>
              <a:t>1</a:t>
            </a:r>
            <a:r>
              <a:rPr lang="zh-CN" altLang="en-US" sz="3200" b="1" dirty="0"/>
              <a:t>：什么是命题逻辑？</a:t>
            </a:r>
            <a:endParaRPr lang="en-US" altLang="zh-CN" sz="3200" b="1" dirty="0"/>
          </a:p>
          <a:p>
            <a:pPr marL="457200" indent="-457200">
              <a:buFontTx/>
              <a:buChar char="-"/>
            </a:pPr>
            <a:r>
              <a:rPr lang="zh-CN" altLang="en-US" sz="2800" b="1" dirty="0">
                <a:solidFill>
                  <a:srgbClr val="0000CC"/>
                </a:solidFill>
                <a:latin typeface="华文仿宋" panose="02010600040101010101" pitchFamily="2" charset="-122"/>
              </a:rPr>
              <a:t>与命题真假有关的判断</a:t>
            </a:r>
            <a:endParaRPr lang="en-US" altLang="zh-CN" sz="2800" b="1" dirty="0">
              <a:solidFill>
                <a:srgbClr val="0000CC"/>
              </a:solidFill>
            </a:endParaRPr>
          </a:p>
          <a:p>
            <a:r>
              <a:rPr lang="zh-CN" altLang="en-US" sz="3200" b="1" dirty="0"/>
              <a:t>问题</a:t>
            </a:r>
            <a:r>
              <a:rPr lang="en-US" altLang="zh-CN" sz="3200" b="1" dirty="0"/>
              <a:t>2</a:t>
            </a:r>
            <a:r>
              <a:rPr lang="zh-CN" altLang="en-US" sz="3200" b="1" dirty="0"/>
              <a:t>：如何判定命题可满足？</a:t>
            </a:r>
            <a:endParaRPr lang="en-US" altLang="zh-CN" sz="3200" b="1" dirty="0"/>
          </a:p>
          <a:p>
            <a:pPr marL="457200" indent="-457200">
              <a:buFontTx/>
              <a:buChar char="-"/>
            </a:pPr>
            <a:r>
              <a:rPr lang="zh-CN" altLang="en-US" sz="2800" b="1" dirty="0">
                <a:solidFill>
                  <a:srgbClr val="0000CC"/>
                </a:solidFill>
              </a:rPr>
              <a:t>真值表与逻辑等价；范式与主范式</a:t>
            </a:r>
            <a:endParaRPr lang="en-US" altLang="zh-CN" sz="2800" b="1" dirty="0">
              <a:solidFill>
                <a:srgbClr val="0000CC"/>
              </a:solidFill>
            </a:endParaRPr>
          </a:p>
        </p:txBody>
      </p:sp>
    </p:spTree>
    <p:extLst>
      <p:ext uri="{BB962C8B-B14F-4D97-AF65-F5344CB8AC3E}">
        <p14:creationId xmlns:p14="http://schemas.microsoft.com/office/powerpoint/2010/main" val="326305513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标题 1"/>
          <p:cNvSpPr>
            <a:spLocks noGrp="1"/>
          </p:cNvSpPr>
          <p:nvPr>
            <p:ph type="title"/>
          </p:nvPr>
        </p:nvSpPr>
        <p:spPr/>
        <p:txBody>
          <a:bodyPr/>
          <a:lstStyle/>
          <a:p>
            <a:r>
              <a:rPr lang="zh-CN" altLang="en-US" dirty="0"/>
              <a:t>量词的作用域</a:t>
            </a:r>
          </a:p>
        </p:txBody>
      </p:sp>
      <p:sp>
        <p:nvSpPr>
          <p:cNvPr id="21507" name="内容占位符 2"/>
          <p:cNvSpPr>
            <a:spLocks noGrp="1"/>
          </p:cNvSpPr>
          <p:nvPr>
            <p:ph idx="1"/>
          </p:nvPr>
        </p:nvSpPr>
        <p:spPr>
          <a:xfrm>
            <a:off x="457200" y="1600200"/>
            <a:ext cx="8435280" cy="4686300"/>
          </a:xfrm>
        </p:spPr>
        <p:txBody>
          <a:bodyPr>
            <a:normAutofit/>
          </a:bodyPr>
          <a:lstStyle/>
          <a:p>
            <a:r>
              <a:rPr lang="zh-CN" altLang="en-US" dirty="0"/>
              <a:t>观察量化表达式：</a:t>
            </a:r>
            <a:endParaRPr lang="en-US" altLang="zh-CN" dirty="0"/>
          </a:p>
          <a:p>
            <a:pPr lvl="1"/>
            <a:r>
              <a:rPr lang="en-US" altLang="zh-CN" dirty="0">
                <a:sym typeface="Symbol" panose="05050102010706020507" pitchFamily="18" charset="2"/>
              </a:rPr>
              <a:t>x(P(x)Q(x))</a:t>
            </a:r>
            <a:endParaRPr lang="zh-CN" altLang="en-US" dirty="0">
              <a:sym typeface="Symbol" panose="05050102010706020507" pitchFamily="18" charset="2"/>
            </a:endParaRPr>
          </a:p>
          <a:p>
            <a:pPr lvl="1"/>
            <a:r>
              <a:rPr lang="en-US" altLang="zh-CN" dirty="0">
                <a:sym typeface="Symbol" panose="05050102010706020507" pitchFamily="18" charset="2"/>
              </a:rPr>
              <a:t></a:t>
            </a:r>
            <a:r>
              <a:rPr lang="en-US" altLang="zh-CN" dirty="0" err="1">
                <a:sym typeface="Symbol" panose="05050102010706020507" pitchFamily="18" charset="2"/>
              </a:rPr>
              <a:t>xP</a:t>
            </a:r>
            <a:r>
              <a:rPr lang="en-US" altLang="zh-CN" dirty="0">
                <a:sym typeface="Symbol" panose="05050102010706020507" pitchFamily="18" charset="2"/>
              </a:rPr>
              <a:t>(x)Q(x)</a:t>
            </a:r>
          </a:p>
          <a:p>
            <a:pPr lvl="1"/>
            <a:r>
              <a:rPr lang="en-US" altLang="zh-CN" dirty="0">
                <a:sym typeface="Symbol" panose="05050102010706020507" pitchFamily="18" charset="2"/>
              </a:rPr>
              <a:t>x(P(</a:t>
            </a:r>
            <a:r>
              <a:rPr lang="en-US" altLang="zh-CN" dirty="0" err="1">
                <a:sym typeface="Symbol" panose="05050102010706020507" pitchFamily="18" charset="2"/>
              </a:rPr>
              <a:t>x,y</a:t>
            </a:r>
            <a:r>
              <a:rPr lang="en-US" altLang="zh-CN" dirty="0">
                <a:sym typeface="Symbol" panose="05050102010706020507" pitchFamily="18" charset="2"/>
              </a:rPr>
              <a:t>)Q(</a:t>
            </a:r>
            <a:r>
              <a:rPr lang="en-US" altLang="zh-CN" dirty="0" err="1">
                <a:sym typeface="Symbol" panose="05050102010706020507" pitchFamily="18" charset="2"/>
              </a:rPr>
              <a:t>x,y</a:t>
            </a:r>
            <a:r>
              <a:rPr lang="en-US" altLang="zh-CN" dirty="0">
                <a:sym typeface="Symbol" panose="05050102010706020507" pitchFamily="18" charset="2"/>
              </a:rPr>
              <a:t>))</a:t>
            </a:r>
            <a:endParaRPr lang="en-US" altLang="zh-CN" dirty="0"/>
          </a:p>
          <a:p>
            <a:pPr lvl="1"/>
            <a:r>
              <a:rPr lang="en-US" altLang="zh-CN" dirty="0">
                <a:sym typeface="Symbol" panose="05050102010706020507" pitchFamily="18" charset="2"/>
              </a:rPr>
              <a:t></a:t>
            </a:r>
            <a:r>
              <a:rPr lang="en-US" altLang="zh-CN" dirty="0" err="1">
                <a:sym typeface="Symbol" panose="05050102010706020507" pitchFamily="18" charset="2"/>
              </a:rPr>
              <a:t>xP</a:t>
            </a:r>
            <a:r>
              <a:rPr lang="en-US" altLang="zh-CN" dirty="0">
                <a:sym typeface="Symbol" panose="05050102010706020507" pitchFamily="18" charset="2"/>
              </a:rPr>
              <a:t>(x)</a:t>
            </a:r>
            <a:r>
              <a:rPr lang="en-US" altLang="zh-CN" dirty="0" err="1">
                <a:sym typeface="Symbol" panose="05050102010706020507" pitchFamily="18" charset="2"/>
              </a:rPr>
              <a:t>xQ</a:t>
            </a:r>
            <a:r>
              <a:rPr lang="en-US" altLang="zh-CN" dirty="0">
                <a:sym typeface="Symbol" panose="05050102010706020507" pitchFamily="18" charset="2"/>
              </a:rPr>
              <a:t>(x)</a:t>
            </a:r>
          </a:p>
          <a:p>
            <a:pPr lvl="1"/>
            <a:r>
              <a:rPr lang="en-US" altLang="zh-CN" dirty="0">
                <a:sym typeface="Symbol" panose="05050102010706020507" pitchFamily="18" charset="2"/>
              </a:rPr>
              <a:t></a:t>
            </a:r>
            <a:r>
              <a:rPr lang="en-US" altLang="zh-CN" dirty="0" err="1">
                <a:sym typeface="Symbol" panose="05050102010706020507" pitchFamily="18" charset="2"/>
              </a:rPr>
              <a:t>xP</a:t>
            </a:r>
            <a:r>
              <a:rPr lang="en-US" altLang="zh-CN" dirty="0">
                <a:sym typeface="Symbol" panose="05050102010706020507" pitchFamily="18" charset="2"/>
              </a:rPr>
              <a:t>(x)</a:t>
            </a:r>
            <a:r>
              <a:rPr lang="en-US" altLang="zh-CN" dirty="0" err="1">
                <a:sym typeface="Symbol" panose="05050102010706020507" pitchFamily="18" charset="2"/>
              </a:rPr>
              <a:t>yQ</a:t>
            </a:r>
            <a:r>
              <a:rPr lang="en-US" altLang="zh-CN" dirty="0">
                <a:sym typeface="Symbol" panose="05050102010706020507" pitchFamily="18" charset="2"/>
              </a:rPr>
              <a:t>(y)</a:t>
            </a:r>
          </a:p>
          <a:p>
            <a:pPr lvl="1"/>
            <a:endParaRPr lang="en-US" altLang="zh-CN" dirty="0">
              <a:sym typeface="Symbol" panose="05050102010706020507" pitchFamily="18" charset="2"/>
            </a:endParaRPr>
          </a:p>
          <a:p>
            <a:pPr lvl="1"/>
            <a:r>
              <a:rPr lang="zh-CN" altLang="en-US" dirty="0">
                <a:sym typeface="Symbol" panose="05050102010706020507" pitchFamily="18" charset="2"/>
              </a:rPr>
              <a:t>量化表达式中的变元：绑定、自由、作用域、替换</a:t>
            </a:r>
          </a:p>
          <a:p>
            <a:pPr lvl="1"/>
            <a:endParaRPr lang="zh-CN" altLang="en-US" dirty="0">
              <a:sym typeface="Symbol" panose="05050102010706020507" pitchFamily="18" charset="2"/>
            </a:endParaRPr>
          </a:p>
        </p:txBody>
      </p:sp>
    </p:spTree>
    <p:extLst>
      <p:ext uri="{BB962C8B-B14F-4D97-AF65-F5344CB8AC3E}">
        <p14:creationId xmlns:p14="http://schemas.microsoft.com/office/powerpoint/2010/main" val="40531386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p:txBody>
          <a:bodyPr/>
          <a:lstStyle/>
          <a:p>
            <a:r>
              <a:rPr lang="zh-CN" altLang="en-US" dirty="0">
                <a:latin typeface="Times New Roman" charset="0"/>
              </a:rPr>
              <a:t>逻辑表达式的逻辑等价：</a:t>
            </a:r>
            <a:br>
              <a:rPr lang="en-US" altLang="zh-CN" dirty="0">
                <a:latin typeface="Times New Roman" charset="0"/>
              </a:rPr>
            </a:br>
            <a:r>
              <a:rPr lang="zh-CN" altLang="en-US" dirty="0">
                <a:latin typeface="Times New Roman" charset="0"/>
              </a:rPr>
              <a:t>都有相同的真值，无论变量设定在哪个论域上，无论什么谓词代入。</a:t>
            </a:r>
            <a:endParaRPr lang="en-US" altLang="zh-CN" dirty="0">
              <a:latin typeface="Times New Roman" charset="0"/>
            </a:endParaRPr>
          </a:p>
          <a:p>
            <a:endParaRPr lang="zh-CN" altLang="en-US" dirty="0"/>
          </a:p>
          <a:p>
            <a:pPr marL="320040" lvl="1" indent="-320040">
              <a:spcBef>
                <a:spcPts val="700"/>
              </a:spcBef>
              <a:buClr>
                <a:schemeClr val="accent2"/>
              </a:buClr>
              <a:buSzPct val="60000"/>
              <a:buFont typeface="Wingdings"/>
              <a:buChar char=""/>
            </a:pPr>
            <a:r>
              <a:rPr lang="zh-CN" altLang="en-US" dirty="0"/>
              <a:t>例：</a:t>
            </a:r>
          </a:p>
          <a:p>
            <a:pPr marL="594360" lvl="2" indent="-320040">
              <a:spcBef>
                <a:spcPts val="700"/>
              </a:spcBef>
              <a:buSzPct val="60000"/>
              <a:buFont typeface="Wingdings"/>
              <a:buChar char=""/>
            </a:pPr>
            <a:r>
              <a:rPr lang="en-US" altLang="zh-CN" dirty="0">
                <a:sym typeface="Symbol" panose="05050102010706020507" pitchFamily="18" charset="2"/>
              </a:rPr>
              <a:t>x(P(x)  Q(x))</a:t>
            </a:r>
            <a:r>
              <a:rPr lang="zh-CN" altLang="en-US" sz="2400" dirty="0">
                <a:latin typeface="Times New Roman" charset="0"/>
                <a:ea typeface="楷体_GB2312" charset="0"/>
                <a:cs typeface="Times New Roman" charset="0"/>
                <a:sym typeface="Symbol" charset="0"/>
              </a:rPr>
              <a:t>  </a:t>
            </a:r>
            <a:r>
              <a:rPr lang="en-US" altLang="zh-CN" dirty="0">
                <a:sym typeface="Symbol" panose="05050102010706020507" pitchFamily="18" charset="2"/>
              </a:rPr>
              <a:t></a:t>
            </a:r>
            <a:r>
              <a:rPr lang="en-US" altLang="zh-CN" dirty="0" err="1">
                <a:sym typeface="Symbol" panose="05050102010706020507" pitchFamily="18" charset="2"/>
              </a:rPr>
              <a:t>xP</a:t>
            </a:r>
            <a:r>
              <a:rPr lang="en-US" altLang="zh-CN" dirty="0">
                <a:sym typeface="Symbol" panose="05050102010706020507" pitchFamily="18" charset="2"/>
              </a:rPr>
              <a:t>(x)  </a:t>
            </a:r>
            <a:r>
              <a:rPr lang="en-US" altLang="zh-CN" dirty="0" err="1">
                <a:sym typeface="Symbol" panose="05050102010706020507" pitchFamily="18" charset="2"/>
              </a:rPr>
              <a:t>xQ</a:t>
            </a:r>
            <a:r>
              <a:rPr lang="en-US" altLang="zh-CN" dirty="0">
                <a:sym typeface="Symbol" panose="05050102010706020507" pitchFamily="18" charset="2"/>
              </a:rPr>
              <a:t>(x)</a:t>
            </a:r>
            <a:endParaRPr lang="zh-CN" altLang="en-US" dirty="0">
              <a:sym typeface="Symbol" panose="05050102010706020507" pitchFamily="18" charset="2"/>
            </a:endParaRPr>
          </a:p>
          <a:p>
            <a:pPr marL="594360" lvl="2" indent="-320040">
              <a:spcBef>
                <a:spcPts val="700"/>
              </a:spcBef>
              <a:buSzPct val="60000"/>
              <a:buFont typeface="Wingdings"/>
              <a:buChar char=""/>
            </a:pPr>
            <a:r>
              <a:rPr lang="en-US" altLang="zh-CN" dirty="0">
                <a:sym typeface="Symbol" panose="05050102010706020507" pitchFamily="18" charset="2"/>
              </a:rPr>
              <a:t>x(P(x)  Q(x))</a:t>
            </a:r>
            <a:r>
              <a:rPr lang="zh-CN" altLang="en-US" sz="2400" dirty="0">
                <a:latin typeface="Times New Roman" charset="0"/>
                <a:ea typeface="楷体_GB2312" charset="0"/>
                <a:cs typeface="Times New Roman" charset="0"/>
                <a:sym typeface="Symbol" charset="0"/>
              </a:rPr>
              <a:t>  </a:t>
            </a:r>
            <a:r>
              <a:rPr lang="en-US" altLang="zh-CN" dirty="0">
                <a:sym typeface="Symbol" panose="05050102010706020507" pitchFamily="18" charset="2"/>
              </a:rPr>
              <a:t></a:t>
            </a:r>
            <a:r>
              <a:rPr lang="en-US" altLang="zh-CN" dirty="0" err="1">
                <a:sym typeface="Symbol" panose="05050102010706020507" pitchFamily="18" charset="2"/>
              </a:rPr>
              <a:t>xP</a:t>
            </a:r>
            <a:r>
              <a:rPr lang="en-US" altLang="zh-CN" dirty="0">
                <a:sym typeface="Symbol" panose="05050102010706020507" pitchFamily="18" charset="2"/>
              </a:rPr>
              <a:t>(x)  </a:t>
            </a:r>
            <a:r>
              <a:rPr lang="en-US" altLang="zh-CN" dirty="0" err="1">
                <a:sym typeface="Symbol" panose="05050102010706020507" pitchFamily="18" charset="2"/>
              </a:rPr>
              <a:t>xQ</a:t>
            </a:r>
            <a:r>
              <a:rPr lang="en-US" altLang="zh-CN" dirty="0">
                <a:sym typeface="Symbol" panose="05050102010706020507" pitchFamily="18" charset="2"/>
              </a:rPr>
              <a:t>(x)</a:t>
            </a:r>
            <a:endParaRPr lang="en-US" dirty="0"/>
          </a:p>
        </p:txBody>
      </p:sp>
      <p:sp>
        <p:nvSpPr>
          <p:cNvPr id="4" name="Title 3"/>
          <p:cNvSpPr>
            <a:spLocks noGrp="1"/>
          </p:cNvSpPr>
          <p:nvPr>
            <p:ph type="title"/>
          </p:nvPr>
        </p:nvSpPr>
        <p:spPr/>
        <p:txBody>
          <a:bodyPr/>
          <a:lstStyle/>
          <a:p>
            <a:r>
              <a:rPr lang="zh-CN" altLang="en-US" dirty="0"/>
              <a:t>量化表达式的逻辑等价</a:t>
            </a:r>
            <a:endParaRPr lang="en-US" dirty="0"/>
          </a:p>
        </p:txBody>
      </p:sp>
    </p:spTree>
    <p:extLst>
      <p:ext uri="{BB962C8B-B14F-4D97-AF65-F5344CB8AC3E}">
        <p14:creationId xmlns:p14="http://schemas.microsoft.com/office/powerpoint/2010/main" val="2920175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3" end="3"/>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Rectangle 3"/>
          <p:cNvSpPr>
            <a:spLocks noGrp="1" noChangeArrowheads="1"/>
          </p:cNvSpPr>
          <p:nvPr>
            <p:ph type="body" idx="1"/>
          </p:nvPr>
        </p:nvSpPr>
        <p:spPr>
          <a:xfrm>
            <a:off x="457200" y="1719263"/>
            <a:ext cx="7931150" cy="4662487"/>
          </a:xfrm>
        </p:spPr>
        <p:txBody>
          <a:bodyPr/>
          <a:lstStyle/>
          <a:p>
            <a:pPr marL="342900" lvl="1" indent="-342900" eaLnBrk="1" hangingPunct="1">
              <a:lnSpc>
                <a:spcPct val="120000"/>
              </a:lnSpc>
              <a:buClr>
                <a:schemeClr val="tx2"/>
              </a:buClr>
            </a:pPr>
            <a:r>
              <a:rPr lang="en-US" altLang="zh-CN" sz="2800" b="1" dirty="0">
                <a:latin typeface="+mn-ea"/>
                <a:cs typeface="Times New Roman" charset="0"/>
                <a:sym typeface="Symbol" charset="0"/>
              </a:rPr>
              <a:t></a:t>
            </a:r>
            <a:r>
              <a:rPr lang="en-US" altLang="zh-CN" sz="2800" b="1" i="1" dirty="0" err="1">
                <a:latin typeface="+mn-ea"/>
                <a:cs typeface="Times New Roman" charset="0"/>
                <a:sym typeface="Symbol" charset="0"/>
              </a:rPr>
              <a:t>xP</a:t>
            </a:r>
            <a:r>
              <a:rPr lang="en-US" altLang="zh-CN" sz="2800" b="1" dirty="0">
                <a:latin typeface="+mn-ea"/>
                <a:cs typeface="Times New Roman" charset="0"/>
                <a:sym typeface="Symbol" charset="0"/>
              </a:rPr>
              <a:t>(</a:t>
            </a:r>
            <a:r>
              <a:rPr lang="en-US" altLang="zh-CN" sz="2800" b="1" i="1" dirty="0">
                <a:latin typeface="+mn-ea"/>
                <a:cs typeface="Times New Roman" charset="0"/>
                <a:sym typeface="Symbol" charset="0"/>
              </a:rPr>
              <a:t>x</a:t>
            </a:r>
            <a:r>
              <a:rPr lang="en-US" altLang="zh-CN" sz="2800" b="1" dirty="0">
                <a:latin typeface="+mn-ea"/>
                <a:cs typeface="Times New Roman" charset="0"/>
                <a:sym typeface="Symbol" charset="0"/>
              </a:rPr>
              <a:t>) </a:t>
            </a:r>
            <a:r>
              <a:rPr lang="zh-CN" altLang="en-US" sz="2800" b="1" dirty="0">
                <a:latin typeface="+mn-ea"/>
                <a:cs typeface="Times New Roman" charset="0"/>
                <a:sym typeface="Symbol" charset="0"/>
              </a:rPr>
              <a:t> </a:t>
            </a:r>
            <a:r>
              <a:rPr lang="en-US" altLang="zh-CN" sz="2800" b="1" dirty="0">
                <a:latin typeface="+mn-ea"/>
                <a:cs typeface="Times New Roman" charset="0"/>
                <a:sym typeface="Symbol" charset="0"/>
              </a:rPr>
              <a:t></a:t>
            </a:r>
            <a:r>
              <a:rPr lang="en-US" altLang="zh-CN" sz="2800" b="1" i="1" dirty="0" err="1">
                <a:latin typeface="+mn-ea"/>
                <a:cs typeface="Times New Roman" charset="0"/>
                <a:sym typeface="Symbol" charset="0"/>
              </a:rPr>
              <a:t>x</a:t>
            </a:r>
            <a:r>
              <a:rPr lang="en-US" altLang="zh-CN" sz="2800" b="1" dirty="0" err="1">
                <a:latin typeface="+mn-ea"/>
                <a:cs typeface="Times New Roman" charset="0"/>
                <a:sym typeface="Symbol" charset="0"/>
              </a:rPr>
              <a:t></a:t>
            </a:r>
            <a:r>
              <a:rPr lang="en-US" altLang="zh-CN" sz="2800" b="1" i="1" dirty="0" err="1">
                <a:latin typeface="+mn-ea"/>
                <a:cs typeface="Times New Roman" charset="0"/>
                <a:sym typeface="Symbol" charset="0"/>
              </a:rPr>
              <a:t>P</a:t>
            </a:r>
            <a:r>
              <a:rPr lang="en-US" altLang="zh-CN" sz="2800" b="1" dirty="0">
                <a:latin typeface="+mn-ea"/>
                <a:cs typeface="Times New Roman" charset="0"/>
                <a:sym typeface="Symbol" charset="0"/>
              </a:rPr>
              <a:t>(</a:t>
            </a:r>
            <a:r>
              <a:rPr lang="en-US" altLang="zh-CN" sz="2800" b="1" i="1" dirty="0">
                <a:latin typeface="+mn-ea"/>
                <a:cs typeface="Times New Roman" charset="0"/>
                <a:sym typeface="Symbol" charset="0"/>
              </a:rPr>
              <a:t>x</a:t>
            </a:r>
            <a:r>
              <a:rPr lang="en-US" altLang="zh-CN" sz="2800" b="1" dirty="0">
                <a:latin typeface="+mn-ea"/>
                <a:cs typeface="Times New Roman" charset="0"/>
                <a:sym typeface="Symbol" charset="0"/>
              </a:rPr>
              <a:t>)</a:t>
            </a:r>
            <a:endParaRPr lang="en-US" altLang="zh-CN" sz="2800" b="1" dirty="0">
              <a:latin typeface="+mn-ea"/>
              <a:cs typeface="Times New Roman" charset="0"/>
              <a:sym typeface="Wingdings" charset="0"/>
            </a:endParaRPr>
          </a:p>
          <a:p>
            <a:pPr marL="342900" lvl="1" indent="-342900" eaLnBrk="1" hangingPunct="1">
              <a:lnSpc>
                <a:spcPct val="120000"/>
              </a:lnSpc>
            </a:pPr>
            <a:r>
              <a:rPr lang="zh-CN" altLang="en-US" sz="2400" b="1" dirty="0">
                <a:latin typeface="+mn-ea"/>
                <a:cs typeface="Times New Roman" charset="0"/>
              </a:rPr>
              <a:t>对所有的</a:t>
            </a:r>
            <a:r>
              <a:rPr lang="en-US" altLang="zh-CN" sz="2400" b="1" i="1" dirty="0">
                <a:latin typeface="+mn-ea"/>
                <a:cs typeface="宋体" charset="0"/>
              </a:rPr>
              <a:t>x</a:t>
            </a:r>
            <a:r>
              <a:rPr lang="en-US" altLang="zh-CN" sz="2400" b="1" dirty="0">
                <a:latin typeface="+mn-ea"/>
                <a:cs typeface="宋体" charset="0"/>
              </a:rPr>
              <a:t>, </a:t>
            </a:r>
            <a:r>
              <a:rPr lang="en-US" altLang="zh-CN" sz="2400" b="1" i="1" dirty="0">
                <a:latin typeface="+mn-ea"/>
                <a:cs typeface="宋体" charset="0"/>
              </a:rPr>
              <a:t>x</a:t>
            </a:r>
            <a:r>
              <a:rPr lang="zh-CN" altLang="en-US" sz="2400" b="1" dirty="0">
                <a:latin typeface="+mn-ea"/>
                <a:cs typeface="楷体_GB2312" charset="0"/>
              </a:rPr>
              <a:t>的平方是正数</a:t>
            </a:r>
            <a:endParaRPr lang="zh-CN" altLang="en-US" sz="2400" b="1" dirty="0">
              <a:latin typeface="+mn-ea"/>
              <a:cs typeface="宋体" charset="0"/>
            </a:endParaRPr>
          </a:p>
          <a:p>
            <a:pPr marL="342900" lvl="1" indent="-342900" eaLnBrk="1" hangingPunct="1">
              <a:lnSpc>
                <a:spcPct val="120000"/>
              </a:lnSpc>
            </a:pPr>
            <a:r>
              <a:rPr lang="zh-CN" altLang="en-US" sz="2400" b="1" dirty="0">
                <a:latin typeface="+mn-ea"/>
                <a:cs typeface="楷体_GB2312" charset="0"/>
              </a:rPr>
              <a:t>否定：存在某个实数</a:t>
            </a:r>
            <a:r>
              <a:rPr lang="en-US" altLang="zh-CN" sz="2400" b="1" dirty="0">
                <a:latin typeface="+mn-ea"/>
                <a:cs typeface="宋体" charset="0"/>
              </a:rPr>
              <a:t> </a:t>
            </a:r>
            <a:r>
              <a:rPr lang="en-US" altLang="zh-CN" sz="2400" b="1" i="1" dirty="0">
                <a:latin typeface="+mn-ea"/>
                <a:cs typeface="宋体" charset="0"/>
              </a:rPr>
              <a:t>x</a:t>
            </a:r>
            <a:r>
              <a:rPr lang="en-US" altLang="zh-CN" sz="2400" b="1" dirty="0">
                <a:latin typeface="+mn-ea"/>
                <a:cs typeface="宋体" charset="0"/>
              </a:rPr>
              <a:t>, </a:t>
            </a:r>
            <a:r>
              <a:rPr lang="zh-CN" altLang="en-US" sz="2400" b="1" dirty="0">
                <a:latin typeface="+mn-ea"/>
                <a:cs typeface="楷体_GB2312" charset="0"/>
              </a:rPr>
              <a:t>其平方不是正数。</a:t>
            </a:r>
            <a:endParaRPr lang="en-US" altLang="zh-CN" sz="2400" b="1" dirty="0">
              <a:latin typeface="+mn-ea"/>
              <a:cs typeface="楷体_GB2312" charset="0"/>
            </a:endParaRPr>
          </a:p>
          <a:p>
            <a:pPr marL="342900" lvl="1" indent="-342900" eaLnBrk="1" hangingPunct="1">
              <a:lnSpc>
                <a:spcPct val="120000"/>
              </a:lnSpc>
            </a:pPr>
            <a:endParaRPr lang="en-US" altLang="zh-CN" sz="2400" b="1" dirty="0">
              <a:latin typeface="+mn-ea"/>
              <a:cs typeface="楷体_GB2312" charset="0"/>
            </a:endParaRPr>
          </a:p>
          <a:p>
            <a:pPr marL="342900" lvl="1" indent="-342900" eaLnBrk="1" hangingPunct="1">
              <a:lnSpc>
                <a:spcPct val="120000"/>
              </a:lnSpc>
              <a:buClr>
                <a:schemeClr val="tx2"/>
              </a:buClr>
            </a:pPr>
            <a:r>
              <a:rPr lang="en-US" altLang="zh-CN" sz="2800" b="1" dirty="0">
                <a:latin typeface="+mn-ea"/>
                <a:cs typeface="Times New Roman" charset="0"/>
                <a:sym typeface="Symbol" charset="0"/>
              </a:rPr>
              <a:t></a:t>
            </a:r>
            <a:r>
              <a:rPr lang="en-US" altLang="zh-CN" sz="2800" b="1" i="1" dirty="0" err="1">
                <a:latin typeface="+mn-ea"/>
                <a:cs typeface="Times New Roman" charset="0"/>
                <a:sym typeface="Symbol" charset="0"/>
              </a:rPr>
              <a:t>xP</a:t>
            </a:r>
            <a:r>
              <a:rPr lang="en-US" altLang="zh-CN" sz="2800" b="1" dirty="0">
                <a:latin typeface="+mn-ea"/>
                <a:cs typeface="Times New Roman" charset="0"/>
                <a:sym typeface="Symbol" charset="0"/>
              </a:rPr>
              <a:t>(</a:t>
            </a:r>
            <a:r>
              <a:rPr lang="en-US" altLang="zh-CN" sz="2800" b="1" i="1" dirty="0">
                <a:latin typeface="+mn-ea"/>
                <a:cs typeface="Times New Roman" charset="0"/>
                <a:sym typeface="Symbol" charset="0"/>
              </a:rPr>
              <a:t>x</a:t>
            </a:r>
            <a:r>
              <a:rPr lang="en-US" altLang="zh-CN" sz="2800" b="1" dirty="0">
                <a:latin typeface="+mn-ea"/>
                <a:cs typeface="Times New Roman" charset="0"/>
                <a:sym typeface="Symbol" charset="0"/>
              </a:rPr>
              <a:t>) </a:t>
            </a:r>
            <a:r>
              <a:rPr lang="zh-CN" altLang="en-US" sz="2800" b="1" dirty="0">
                <a:latin typeface="+mn-ea"/>
                <a:cs typeface="Times New Roman" charset="0"/>
                <a:sym typeface="Symbol" charset="0"/>
              </a:rPr>
              <a:t> </a:t>
            </a:r>
            <a:r>
              <a:rPr lang="en-US" altLang="zh-CN" sz="2800" b="1" dirty="0">
                <a:latin typeface="+mn-ea"/>
                <a:cs typeface="Times New Roman" charset="0"/>
                <a:sym typeface="Symbol" charset="0"/>
              </a:rPr>
              <a:t></a:t>
            </a:r>
            <a:r>
              <a:rPr lang="en-US" altLang="zh-CN" sz="2800" b="1" i="1" dirty="0" err="1">
                <a:latin typeface="+mn-ea"/>
                <a:cs typeface="Times New Roman" charset="0"/>
                <a:sym typeface="Symbol" charset="0"/>
              </a:rPr>
              <a:t>x</a:t>
            </a:r>
            <a:r>
              <a:rPr lang="en-US" altLang="zh-CN" sz="2800" b="1" dirty="0" err="1">
                <a:latin typeface="+mn-ea"/>
                <a:cs typeface="Times New Roman" charset="0"/>
                <a:sym typeface="Symbol" charset="0"/>
              </a:rPr>
              <a:t></a:t>
            </a:r>
            <a:r>
              <a:rPr lang="en-US" altLang="zh-CN" sz="2800" b="1" i="1" dirty="0" err="1">
                <a:latin typeface="+mn-ea"/>
                <a:cs typeface="Times New Roman" charset="0"/>
                <a:sym typeface="Symbol" charset="0"/>
              </a:rPr>
              <a:t>P</a:t>
            </a:r>
            <a:r>
              <a:rPr lang="en-US" altLang="zh-CN" sz="2800" b="1" dirty="0">
                <a:latin typeface="+mn-ea"/>
                <a:cs typeface="Times New Roman" charset="0"/>
                <a:sym typeface="Symbol" charset="0"/>
              </a:rPr>
              <a:t>(</a:t>
            </a:r>
            <a:r>
              <a:rPr lang="en-US" altLang="zh-CN" sz="2800" b="1" i="1" dirty="0">
                <a:latin typeface="+mn-ea"/>
                <a:cs typeface="Times New Roman" charset="0"/>
                <a:sym typeface="Symbol" charset="0"/>
              </a:rPr>
              <a:t>x</a:t>
            </a:r>
            <a:r>
              <a:rPr lang="en-US" altLang="zh-CN" sz="2800" b="1" dirty="0">
                <a:latin typeface="+mn-ea"/>
                <a:cs typeface="Times New Roman" charset="0"/>
                <a:sym typeface="Symbol" charset="0"/>
              </a:rPr>
              <a:t>)</a:t>
            </a:r>
            <a:endParaRPr lang="en-US" altLang="zh-CN" sz="2800" b="1" dirty="0">
              <a:latin typeface="+mn-ea"/>
              <a:cs typeface="Times New Roman" charset="0"/>
              <a:sym typeface="Wingdings" charset="0"/>
            </a:endParaRPr>
          </a:p>
          <a:p>
            <a:pPr marL="342900" lvl="1" indent="-342900" eaLnBrk="1" hangingPunct="1">
              <a:lnSpc>
                <a:spcPct val="120000"/>
              </a:lnSpc>
            </a:pPr>
            <a:r>
              <a:rPr lang="zh-CN" altLang="en-US" sz="2400" b="1" dirty="0">
                <a:latin typeface="+mn-ea"/>
                <a:cs typeface="楷体_GB2312" charset="0"/>
              </a:rPr>
              <a:t>存在</a:t>
            </a:r>
            <a:r>
              <a:rPr lang="en-US" altLang="zh-CN" sz="2400" b="1" i="1" dirty="0">
                <a:latin typeface="+mn-ea"/>
              </a:rPr>
              <a:t>x</a:t>
            </a:r>
            <a:r>
              <a:rPr lang="en-US" altLang="zh-CN" sz="2400" b="1" dirty="0">
                <a:latin typeface="+mn-ea"/>
              </a:rPr>
              <a:t>, </a:t>
            </a:r>
            <a:r>
              <a:rPr lang="zh-CN" altLang="en-US" sz="2400" b="1" dirty="0">
                <a:latin typeface="+mn-ea"/>
                <a:cs typeface="楷体_GB2312" charset="0"/>
              </a:rPr>
              <a:t>满足</a:t>
            </a:r>
            <a:r>
              <a:rPr lang="zh-CN" altLang="en-US" sz="2400" b="1" dirty="0">
                <a:latin typeface="+mn-ea"/>
              </a:rPr>
              <a:t> </a:t>
            </a:r>
            <a:r>
              <a:rPr lang="en-US" altLang="zh-CN" sz="2400" b="1" dirty="0">
                <a:latin typeface="+mn-ea"/>
              </a:rPr>
              <a:t>5</a:t>
            </a:r>
            <a:r>
              <a:rPr lang="en-US" altLang="zh-CN" sz="2400" b="1" i="1" dirty="0">
                <a:latin typeface="+mn-ea"/>
              </a:rPr>
              <a:t>x</a:t>
            </a:r>
            <a:r>
              <a:rPr lang="en-US" altLang="zh-CN" sz="2400" b="1" dirty="0">
                <a:latin typeface="+mn-ea"/>
              </a:rPr>
              <a:t>=</a:t>
            </a:r>
            <a:r>
              <a:rPr lang="en-US" altLang="zh-CN" sz="2400" b="1" i="1" dirty="0">
                <a:latin typeface="+mn-ea"/>
              </a:rPr>
              <a:t>x</a:t>
            </a:r>
            <a:r>
              <a:rPr lang="en-US" altLang="zh-CN" sz="2400" b="1" dirty="0">
                <a:latin typeface="+mn-ea"/>
              </a:rPr>
              <a:t>.</a:t>
            </a:r>
          </a:p>
          <a:p>
            <a:pPr marL="342900" lvl="1" indent="-342900" eaLnBrk="1" hangingPunct="1">
              <a:lnSpc>
                <a:spcPct val="120000"/>
              </a:lnSpc>
            </a:pPr>
            <a:r>
              <a:rPr lang="zh-CN" altLang="en-US" sz="2400" b="1" dirty="0">
                <a:latin typeface="+mn-ea"/>
                <a:cs typeface="楷体_GB2312" charset="0"/>
              </a:rPr>
              <a:t>否定：</a:t>
            </a:r>
            <a:r>
              <a:rPr lang="zh-CN" altLang="en-US" sz="2400" b="1" dirty="0">
                <a:latin typeface="+mn-ea"/>
              </a:rPr>
              <a:t>对任意的</a:t>
            </a:r>
            <a:r>
              <a:rPr lang="en-US" altLang="zh-CN" sz="2400" b="1" i="1" dirty="0">
                <a:latin typeface="+mn-ea"/>
              </a:rPr>
              <a:t>x</a:t>
            </a:r>
            <a:r>
              <a:rPr lang="en-US" altLang="zh-CN" sz="2400" b="1" dirty="0">
                <a:latin typeface="+mn-ea"/>
              </a:rPr>
              <a:t>, 5</a:t>
            </a:r>
            <a:r>
              <a:rPr lang="en-US" altLang="zh-CN" sz="2400" b="1" i="1" dirty="0">
                <a:latin typeface="+mn-ea"/>
              </a:rPr>
              <a:t>x</a:t>
            </a:r>
            <a:r>
              <a:rPr lang="en-US" altLang="zh-CN" sz="2400" b="1" dirty="0">
                <a:latin typeface="+mn-ea"/>
                <a:sym typeface="Symbol" charset="0"/>
              </a:rPr>
              <a:t></a:t>
            </a:r>
            <a:r>
              <a:rPr lang="en-US" altLang="zh-CN" sz="2400" b="1" i="1" dirty="0">
                <a:latin typeface="+mn-ea"/>
              </a:rPr>
              <a:t>x.</a:t>
            </a:r>
          </a:p>
          <a:p>
            <a:pPr eaLnBrk="1" hangingPunct="1">
              <a:lnSpc>
                <a:spcPct val="120000"/>
              </a:lnSpc>
            </a:pPr>
            <a:endParaRPr lang="en-US" altLang="zh-CN" b="1" i="1" dirty="0">
              <a:latin typeface="Times New Roman" charset="0"/>
              <a:ea typeface="宋体" charset="0"/>
            </a:endParaRPr>
          </a:p>
        </p:txBody>
      </p:sp>
      <p:sp>
        <p:nvSpPr>
          <p:cNvPr id="2" name="Title 1"/>
          <p:cNvSpPr>
            <a:spLocks noGrp="1"/>
          </p:cNvSpPr>
          <p:nvPr>
            <p:ph type="title"/>
          </p:nvPr>
        </p:nvSpPr>
        <p:spPr/>
        <p:txBody>
          <a:bodyPr/>
          <a:lstStyle/>
          <a:p>
            <a:r>
              <a:rPr lang="zh-CN" altLang="en-US" dirty="0">
                <a:sym typeface="Symbol" panose="05050102010706020507" pitchFamily="18" charset="2"/>
              </a:rPr>
              <a:t>量化表达式</a:t>
            </a:r>
            <a:r>
              <a:rPr lang="zh-CN" altLang="en-US" dirty="0">
                <a:latin typeface="+mn-ea"/>
                <a:ea typeface="+mn-ea"/>
                <a:cs typeface="楷体_GB2312" charset="0"/>
              </a:rPr>
              <a:t>的否定式</a:t>
            </a:r>
            <a:endParaRPr lang="en-US" dirty="0">
              <a:latin typeface="+mn-ea"/>
              <a:ea typeface="+mn-ea"/>
            </a:endParaRPr>
          </a:p>
        </p:txBody>
      </p:sp>
      <p:sp>
        <p:nvSpPr>
          <p:cNvPr id="3" name="矩形 2"/>
          <p:cNvSpPr/>
          <p:nvPr/>
        </p:nvSpPr>
        <p:spPr>
          <a:xfrm>
            <a:off x="646039" y="5805264"/>
            <a:ext cx="7742311" cy="461665"/>
          </a:xfrm>
          <a:prstGeom prst="rect">
            <a:avLst/>
          </a:prstGeom>
        </p:spPr>
        <p:txBody>
          <a:bodyPr wrap="square">
            <a:spAutoFit/>
          </a:bodyPr>
          <a:lstStyle/>
          <a:p>
            <a:r>
              <a:rPr lang="zh-CN" altLang="en-US" sz="2400" b="1" dirty="0">
                <a:sym typeface="Symbol" panose="05050102010706020507" pitchFamily="18" charset="2"/>
              </a:rPr>
              <a:t>练习：表达语句</a:t>
            </a:r>
            <a:r>
              <a:rPr lang="en-US" altLang="zh-CN" sz="2400" b="1" dirty="0">
                <a:sym typeface="Symbol" panose="05050102010706020507" pitchFamily="18" charset="2"/>
              </a:rPr>
              <a:t></a:t>
            </a:r>
            <a:r>
              <a:rPr lang="en-US" altLang="zh-CN" sz="2400" b="1" dirty="0" err="1">
                <a:sym typeface="Symbol" panose="05050102010706020507" pitchFamily="18" charset="2"/>
              </a:rPr>
              <a:t>xy</a:t>
            </a:r>
            <a:r>
              <a:rPr lang="en-US" altLang="zh-CN" sz="2400" b="1" dirty="0">
                <a:sym typeface="Symbol" panose="05050102010706020507" pitchFamily="18" charset="2"/>
              </a:rPr>
              <a:t>(</a:t>
            </a:r>
            <a:r>
              <a:rPr lang="en-US" altLang="zh-CN" sz="2400" b="1" dirty="0" err="1">
                <a:sym typeface="Symbol" panose="05050102010706020507" pitchFamily="18" charset="2"/>
              </a:rPr>
              <a:t>xy</a:t>
            </a:r>
            <a:r>
              <a:rPr lang="en-US" altLang="zh-CN" sz="2400" b="1" dirty="0">
                <a:sym typeface="Symbol" panose="05050102010706020507" pitchFamily="18" charset="2"/>
              </a:rPr>
              <a:t>=1)</a:t>
            </a:r>
            <a:r>
              <a:rPr lang="zh-CN" altLang="en-US" sz="2400" b="1" dirty="0">
                <a:sym typeface="Symbol" panose="05050102010706020507" pitchFamily="18" charset="2"/>
              </a:rPr>
              <a:t>的否定</a:t>
            </a:r>
            <a:endParaRPr lang="en-US" altLang="zh-CN" sz="2400" b="1" dirty="0">
              <a:sym typeface="Symbol" panose="05050102010706020507" pitchFamily="18" charset="2"/>
            </a:endParaRPr>
          </a:p>
        </p:txBody>
      </p:sp>
    </p:spTree>
    <p:extLst>
      <p:ext uri="{BB962C8B-B14F-4D97-AF65-F5344CB8AC3E}">
        <p14:creationId xmlns:p14="http://schemas.microsoft.com/office/powerpoint/2010/main" val="939300051"/>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nodeType="clickEffect">
                                  <p:stCondLst>
                                    <p:cond delay="0"/>
                                  </p:stCondLst>
                                  <p:childTnLst>
                                    <p:set>
                                      <p:cBhvr>
                                        <p:cTn id="6" dur="1" fill="hold">
                                          <p:stCondLst>
                                            <p:cond delay="0"/>
                                          </p:stCondLst>
                                        </p:cTn>
                                        <p:tgtEl>
                                          <p:spTgt spid="10243">
                                            <p:txEl>
                                              <p:pRg st="5" end="5"/>
                                            </p:txEl>
                                          </p:spTgt>
                                        </p:tgtEl>
                                        <p:attrNameLst>
                                          <p:attrName>style.visibility</p:attrName>
                                        </p:attrNameLst>
                                      </p:cBhvr>
                                      <p:to>
                                        <p:strVal val="visible"/>
                                      </p:to>
                                    </p:set>
                                    <p:animEffect transition="in" filter="box(in)">
                                      <p:cBhvr>
                                        <p:cTn id="7" dur="500"/>
                                        <p:tgtEl>
                                          <p:spTgt spid="10243">
                                            <p:txEl>
                                              <p:pRg st="5" end="5"/>
                                            </p:txEl>
                                          </p:spTgt>
                                        </p:tgtEl>
                                      </p:cBhvr>
                                    </p:animEffect>
                                  </p:childTnLst>
                                </p:cTn>
                              </p:par>
                              <p:par>
                                <p:cTn id="8" presetID="4" presetClass="entr" presetSubtype="16" fill="hold" nodeType="withEffect">
                                  <p:stCondLst>
                                    <p:cond delay="0"/>
                                  </p:stCondLst>
                                  <p:childTnLst>
                                    <p:set>
                                      <p:cBhvr>
                                        <p:cTn id="9" dur="1" fill="hold">
                                          <p:stCondLst>
                                            <p:cond delay="0"/>
                                          </p:stCondLst>
                                        </p:cTn>
                                        <p:tgtEl>
                                          <p:spTgt spid="10243">
                                            <p:txEl>
                                              <p:pRg st="4" end="4"/>
                                            </p:txEl>
                                          </p:spTgt>
                                        </p:tgtEl>
                                        <p:attrNameLst>
                                          <p:attrName>style.visibility</p:attrName>
                                        </p:attrNameLst>
                                      </p:cBhvr>
                                      <p:to>
                                        <p:strVal val="visible"/>
                                      </p:to>
                                    </p:set>
                                    <p:animEffect transition="in" filter="box(in)">
                                      <p:cBhvr>
                                        <p:cTn id="10" dur="500"/>
                                        <p:tgtEl>
                                          <p:spTgt spid="10243">
                                            <p:txEl>
                                              <p:pRg st="4" end="4"/>
                                            </p:txEl>
                                          </p:spTgt>
                                        </p:tgtEl>
                                      </p:cBhvr>
                                    </p:animEffect>
                                  </p:childTnLst>
                                </p:cTn>
                              </p:par>
                              <p:par>
                                <p:cTn id="11" presetID="4" presetClass="entr" presetSubtype="16" fill="hold" nodeType="withEffect">
                                  <p:stCondLst>
                                    <p:cond delay="0"/>
                                  </p:stCondLst>
                                  <p:childTnLst>
                                    <p:set>
                                      <p:cBhvr>
                                        <p:cTn id="12" dur="1" fill="hold">
                                          <p:stCondLst>
                                            <p:cond delay="0"/>
                                          </p:stCondLst>
                                        </p:cTn>
                                        <p:tgtEl>
                                          <p:spTgt spid="10243">
                                            <p:txEl>
                                              <p:pRg st="6" end="6"/>
                                            </p:txEl>
                                          </p:spTgt>
                                        </p:tgtEl>
                                        <p:attrNameLst>
                                          <p:attrName>style.visibility</p:attrName>
                                        </p:attrNameLst>
                                      </p:cBhvr>
                                      <p:to>
                                        <p:strVal val="visible"/>
                                      </p:to>
                                    </p:set>
                                    <p:animEffect transition="in" filter="box(in)">
                                      <p:cBhvr>
                                        <p:cTn id="13" dur="500"/>
                                        <p:tgtEl>
                                          <p:spTgt spid="10243">
                                            <p:txEl>
                                              <p:pRg st="6" end="6"/>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 presetClass="entr" presetSubtype="0" fill="hold" grpId="0" nodeType="clickEffect">
                                  <p:stCondLst>
                                    <p:cond delay="0"/>
                                  </p:stCondLst>
                                  <p:childTnLst>
                                    <p:set>
                                      <p:cBhvr>
                                        <p:cTn id="17"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p:txBody>
          <a:bodyPr/>
          <a:lstStyle/>
          <a:p>
            <a:pPr eaLnBrk="1" hangingPunct="1"/>
            <a:r>
              <a:rPr lang="zh-CN" altLang="en-US" dirty="0">
                <a:latin typeface="+mn-ea"/>
                <a:ea typeface="+mn-ea"/>
                <a:cs typeface="楷体_GB2312" charset="0"/>
              </a:rPr>
              <a:t>嵌套量词</a:t>
            </a:r>
          </a:p>
        </p:txBody>
      </p:sp>
      <p:sp>
        <p:nvSpPr>
          <p:cNvPr id="13315" name="Rectangle 3"/>
          <p:cNvSpPr>
            <a:spLocks noGrp="1" noChangeArrowheads="1"/>
          </p:cNvSpPr>
          <p:nvPr>
            <p:ph type="body" idx="1"/>
          </p:nvPr>
        </p:nvSpPr>
        <p:spPr>
          <a:xfrm>
            <a:off x="457200" y="1719263"/>
            <a:ext cx="8229600" cy="4662487"/>
          </a:xfrm>
        </p:spPr>
        <p:txBody>
          <a:bodyPr/>
          <a:lstStyle/>
          <a:p>
            <a:pPr eaLnBrk="1" hangingPunct="1">
              <a:lnSpc>
                <a:spcPct val="110000"/>
              </a:lnSpc>
              <a:spcBef>
                <a:spcPct val="40000"/>
              </a:spcBef>
            </a:pPr>
            <a:r>
              <a:rPr lang="en-US" altLang="zh-CN" sz="2800" b="1" dirty="0">
                <a:solidFill>
                  <a:srgbClr val="2009CD"/>
                </a:solidFill>
                <a:latin typeface="Times New Roman" charset="0"/>
                <a:ea typeface="宋体" charset="0"/>
                <a:sym typeface="Symbol" charset="0"/>
              </a:rPr>
              <a:t></a:t>
            </a:r>
            <a:r>
              <a:rPr lang="en-US" altLang="zh-CN" sz="2800" b="1" i="1" dirty="0" err="1">
                <a:solidFill>
                  <a:srgbClr val="2009CD"/>
                </a:solidFill>
                <a:latin typeface="Times New Roman" charset="0"/>
                <a:ea typeface="宋体" charset="0"/>
                <a:sym typeface="Symbol" charset="0"/>
              </a:rPr>
              <a:t>x</a:t>
            </a:r>
            <a:r>
              <a:rPr lang="en-US" altLang="zh-CN" sz="2800" b="1" dirty="0" err="1">
                <a:solidFill>
                  <a:srgbClr val="2009CD"/>
                </a:solidFill>
                <a:latin typeface="Times New Roman" charset="0"/>
                <a:ea typeface="宋体" charset="0"/>
                <a:sym typeface="Symbol" charset="0"/>
              </a:rPr>
              <a:t></a:t>
            </a:r>
            <a:r>
              <a:rPr lang="en-US" altLang="zh-CN" sz="2800" b="1" i="1" dirty="0" err="1">
                <a:solidFill>
                  <a:srgbClr val="2009CD"/>
                </a:solidFill>
                <a:latin typeface="Times New Roman" charset="0"/>
                <a:ea typeface="宋体" charset="0"/>
                <a:sym typeface="Symbol" charset="0"/>
              </a:rPr>
              <a:t>yP</a:t>
            </a:r>
            <a:r>
              <a:rPr lang="en-US" altLang="zh-CN" sz="2800" b="1" dirty="0">
                <a:solidFill>
                  <a:srgbClr val="2009CD"/>
                </a:solidFill>
                <a:latin typeface="Times New Roman" charset="0"/>
                <a:ea typeface="宋体" charset="0"/>
                <a:sym typeface="Symbol" charset="0"/>
              </a:rPr>
              <a:t>(</a:t>
            </a:r>
            <a:r>
              <a:rPr lang="en-US" altLang="zh-CN" sz="2800" b="1" i="1" dirty="0" err="1">
                <a:solidFill>
                  <a:srgbClr val="2009CD"/>
                </a:solidFill>
                <a:latin typeface="Times New Roman" charset="0"/>
                <a:ea typeface="宋体" charset="0"/>
                <a:sym typeface="Symbol" charset="0"/>
              </a:rPr>
              <a:t>x,y</a:t>
            </a:r>
            <a:r>
              <a:rPr lang="en-US" altLang="zh-CN" sz="2800" b="1" dirty="0">
                <a:solidFill>
                  <a:srgbClr val="2009CD"/>
                </a:solidFill>
                <a:latin typeface="Times New Roman" charset="0"/>
                <a:ea typeface="宋体" charset="0"/>
                <a:sym typeface="Symbol" charset="0"/>
              </a:rPr>
              <a:t>)  </a:t>
            </a:r>
            <a:r>
              <a:rPr lang="zh-CN" altLang="en-US" sz="2800" b="1" dirty="0">
                <a:solidFill>
                  <a:srgbClr val="2009CD"/>
                </a:solidFill>
                <a:latin typeface="Times New Roman" charset="0"/>
                <a:ea typeface="楷体_GB2312" charset="0"/>
                <a:cs typeface="楷体_GB2312" charset="0"/>
                <a:sym typeface="Symbol" charset="0"/>
              </a:rPr>
              <a:t></a:t>
            </a:r>
            <a:r>
              <a:rPr lang="zh-CN" altLang="en-US" sz="2800" b="1" dirty="0">
                <a:solidFill>
                  <a:srgbClr val="2009CD"/>
                </a:solidFill>
                <a:latin typeface="Times New Roman" charset="0"/>
                <a:ea typeface="宋体" charset="0"/>
                <a:sym typeface="Symbol" charset="0"/>
              </a:rPr>
              <a:t> </a:t>
            </a:r>
            <a:r>
              <a:rPr lang="en-US" altLang="zh-CN" sz="2800" b="1" i="1" dirty="0" err="1">
                <a:solidFill>
                  <a:srgbClr val="2009CD"/>
                </a:solidFill>
                <a:latin typeface="Times New Roman" charset="0"/>
                <a:ea typeface="宋体" charset="0"/>
                <a:sym typeface="Symbol" charset="0"/>
              </a:rPr>
              <a:t>y</a:t>
            </a:r>
            <a:r>
              <a:rPr lang="en-US" altLang="zh-CN" sz="2800" b="1" dirty="0" err="1">
                <a:solidFill>
                  <a:srgbClr val="2009CD"/>
                </a:solidFill>
                <a:latin typeface="Times New Roman" charset="0"/>
                <a:ea typeface="宋体" charset="0"/>
                <a:sym typeface="Symbol" charset="0"/>
              </a:rPr>
              <a:t></a:t>
            </a:r>
            <a:r>
              <a:rPr lang="en-US" altLang="zh-CN" sz="2800" b="1" i="1" dirty="0" err="1">
                <a:solidFill>
                  <a:srgbClr val="2009CD"/>
                </a:solidFill>
                <a:latin typeface="Times New Roman" charset="0"/>
                <a:ea typeface="宋体" charset="0"/>
                <a:sym typeface="Symbol" charset="0"/>
              </a:rPr>
              <a:t>xP</a:t>
            </a:r>
            <a:r>
              <a:rPr lang="en-US" altLang="zh-CN" sz="2800" b="1" dirty="0">
                <a:solidFill>
                  <a:srgbClr val="2009CD"/>
                </a:solidFill>
                <a:latin typeface="Times New Roman" charset="0"/>
                <a:ea typeface="宋体" charset="0"/>
                <a:sym typeface="Symbol" charset="0"/>
              </a:rPr>
              <a:t>(</a:t>
            </a:r>
            <a:r>
              <a:rPr lang="en-US" altLang="zh-CN" sz="2800" b="1" i="1" dirty="0" err="1">
                <a:solidFill>
                  <a:srgbClr val="2009CD"/>
                </a:solidFill>
                <a:latin typeface="Times New Roman" charset="0"/>
                <a:ea typeface="宋体" charset="0"/>
                <a:sym typeface="Symbol" charset="0"/>
              </a:rPr>
              <a:t>x,y</a:t>
            </a:r>
            <a:r>
              <a:rPr lang="en-US" altLang="zh-CN" sz="2800" b="1" dirty="0">
                <a:solidFill>
                  <a:srgbClr val="2009CD"/>
                </a:solidFill>
                <a:latin typeface="Times New Roman" charset="0"/>
                <a:ea typeface="宋体" charset="0"/>
                <a:sym typeface="Symbol" charset="0"/>
              </a:rPr>
              <a:t>)</a:t>
            </a:r>
            <a:endParaRPr lang="en-US" altLang="zh-CN" sz="2800" b="1" dirty="0">
              <a:solidFill>
                <a:srgbClr val="2009CD"/>
              </a:solidFill>
              <a:latin typeface="Arial" charset="0"/>
              <a:ea typeface="楷体_GB2312" charset="0"/>
              <a:cs typeface="楷体_GB2312" charset="0"/>
              <a:sym typeface="Symbol" charset="0"/>
            </a:endParaRPr>
          </a:p>
          <a:p>
            <a:pPr lvl="1" eaLnBrk="1" hangingPunct="1">
              <a:lnSpc>
                <a:spcPct val="110000"/>
              </a:lnSpc>
              <a:spcBef>
                <a:spcPct val="40000"/>
              </a:spcBef>
              <a:buFont typeface="Wingdings" charset="0"/>
              <a:buNone/>
            </a:pPr>
            <a:r>
              <a:rPr lang="en-US" altLang="zh-CN" b="1" dirty="0">
                <a:latin typeface="Arial" charset="0"/>
                <a:ea typeface="楷体_GB2312" charset="0"/>
                <a:cs typeface="楷体_GB2312" charset="0"/>
                <a:sym typeface="Symbol" charset="0"/>
              </a:rPr>
              <a:t>    </a:t>
            </a:r>
            <a:r>
              <a:rPr lang="zh-CN" altLang="en-US" b="1" dirty="0">
                <a:latin typeface="Arial" charset="0"/>
                <a:ea typeface="楷体_GB2312" charset="0"/>
                <a:cs typeface="楷体_GB2312" charset="0"/>
                <a:sym typeface="Symbol" charset="0"/>
              </a:rPr>
              <a:t>举例：</a:t>
            </a:r>
            <a:r>
              <a:rPr lang="en-US" altLang="zh-CN" b="1" i="1" dirty="0">
                <a:latin typeface="Times New Roman" charset="0"/>
                <a:ea typeface="宋体" charset="0"/>
                <a:sym typeface="Symbol" charset="0"/>
              </a:rPr>
              <a:t>P</a:t>
            </a:r>
            <a:r>
              <a:rPr lang="en-US" altLang="zh-CN" b="1" dirty="0">
                <a:latin typeface="Times New Roman" charset="0"/>
                <a:ea typeface="宋体" charset="0"/>
                <a:sym typeface="Symbol" charset="0"/>
              </a:rPr>
              <a:t>(</a:t>
            </a:r>
            <a:r>
              <a:rPr lang="en-US" altLang="zh-CN" b="1" i="1" dirty="0" err="1">
                <a:latin typeface="Times New Roman" charset="0"/>
                <a:ea typeface="宋体" charset="0"/>
                <a:sym typeface="Symbol" charset="0"/>
              </a:rPr>
              <a:t>x,y</a:t>
            </a:r>
            <a:r>
              <a:rPr lang="en-US" altLang="zh-CN" b="1" dirty="0">
                <a:latin typeface="Times New Roman" charset="0"/>
                <a:ea typeface="宋体" charset="0"/>
                <a:sym typeface="Symbol" charset="0"/>
              </a:rPr>
              <a:t>)</a:t>
            </a:r>
            <a:r>
              <a:rPr lang="en-US" altLang="zh-CN" b="1" dirty="0">
                <a:latin typeface="Arial" charset="0"/>
                <a:ea typeface="宋体" charset="0"/>
                <a:sym typeface="Symbol" charset="0"/>
              </a:rPr>
              <a:t> </a:t>
            </a:r>
            <a:r>
              <a:rPr lang="zh-CN" altLang="en-US" b="1" dirty="0">
                <a:latin typeface="Arial" charset="0"/>
                <a:ea typeface="楷体_GB2312" charset="0"/>
                <a:cs typeface="楷体_GB2312" charset="0"/>
                <a:sym typeface="Symbol" charset="0"/>
              </a:rPr>
              <a:t>表示</a:t>
            </a:r>
            <a:r>
              <a:rPr lang="en-US" altLang="zh-CN" b="1" i="1" dirty="0">
                <a:latin typeface="Arial" charset="0"/>
                <a:ea typeface="宋体" charset="0"/>
                <a:sym typeface="Symbol" charset="0"/>
              </a:rPr>
              <a:t> </a:t>
            </a:r>
            <a:r>
              <a:rPr lang="en-US" altLang="zh-CN" b="1" i="1" dirty="0" err="1">
                <a:latin typeface="Times New Roman" charset="0"/>
                <a:ea typeface="宋体" charset="0"/>
                <a:sym typeface="Symbol" charset="0"/>
              </a:rPr>
              <a:t>x</a:t>
            </a:r>
            <a:r>
              <a:rPr lang="en-US" altLang="zh-CN" b="1" dirty="0" err="1">
                <a:latin typeface="Times New Roman" charset="0"/>
                <a:ea typeface="宋体" charset="0"/>
                <a:sym typeface="Symbol" charset="0"/>
              </a:rPr>
              <a:t>+</a:t>
            </a:r>
            <a:r>
              <a:rPr lang="en-US" altLang="zh-CN" b="1" i="1" dirty="0" err="1">
                <a:latin typeface="Times New Roman" charset="0"/>
                <a:ea typeface="宋体" charset="0"/>
                <a:sym typeface="Symbol" charset="0"/>
              </a:rPr>
              <a:t>y</a:t>
            </a:r>
            <a:r>
              <a:rPr lang="en-US" altLang="zh-CN" b="1" dirty="0">
                <a:latin typeface="Times New Roman" charset="0"/>
                <a:ea typeface="宋体" charset="0"/>
                <a:sym typeface="Symbol" charset="0"/>
              </a:rPr>
              <a:t>=</a:t>
            </a:r>
            <a:r>
              <a:rPr lang="en-US" altLang="zh-CN" b="1" i="1" dirty="0" err="1">
                <a:latin typeface="Times New Roman" charset="0"/>
                <a:ea typeface="宋体" charset="0"/>
                <a:sym typeface="Symbol" charset="0"/>
              </a:rPr>
              <a:t>y</a:t>
            </a:r>
            <a:r>
              <a:rPr lang="en-US" altLang="zh-CN" b="1" dirty="0" err="1">
                <a:latin typeface="Times New Roman" charset="0"/>
                <a:ea typeface="宋体" charset="0"/>
                <a:sym typeface="Symbol" charset="0"/>
              </a:rPr>
              <a:t>+</a:t>
            </a:r>
            <a:r>
              <a:rPr lang="en-US" altLang="zh-CN" b="1" i="1" dirty="0" err="1">
                <a:latin typeface="Times New Roman" charset="0"/>
                <a:ea typeface="宋体" charset="0"/>
                <a:sym typeface="Symbol" charset="0"/>
              </a:rPr>
              <a:t>x</a:t>
            </a:r>
            <a:r>
              <a:rPr lang="zh-CN" altLang="en-US" b="1" dirty="0">
                <a:latin typeface="Arial" charset="0"/>
                <a:ea typeface="宋体" charset="0"/>
                <a:sym typeface="Symbol" charset="0"/>
              </a:rPr>
              <a:t>。</a:t>
            </a:r>
            <a:r>
              <a:rPr lang="zh-CN" altLang="en-US" sz="2400" b="1" dirty="0">
                <a:latin typeface="Arial" charset="0"/>
                <a:ea typeface="楷体_GB2312" charset="0"/>
                <a:cs typeface="楷体_GB2312" charset="0"/>
              </a:rPr>
              <a:t>论域为实数集</a:t>
            </a:r>
          </a:p>
          <a:p>
            <a:pPr eaLnBrk="1" hangingPunct="1">
              <a:lnSpc>
                <a:spcPct val="110000"/>
              </a:lnSpc>
              <a:spcBef>
                <a:spcPct val="40000"/>
              </a:spcBef>
            </a:pPr>
            <a:r>
              <a:rPr lang="en-US" altLang="zh-CN" b="1" dirty="0">
                <a:latin typeface="Arial" charset="0"/>
                <a:ea typeface="宋体" charset="0"/>
                <a:sym typeface="Symbol" charset="0"/>
              </a:rPr>
              <a:t> </a:t>
            </a:r>
            <a:r>
              <a:rPr lang="en-US" altLang="zh-CN" sz="2800" b="1" dirty="0">
                <a:solidFill>
                  <a:srgbClr val="2009CD"/>
                </a:solidFill>
                <a:latin typeface="Times New Roman" charset="0"/>
                <a:ea typeface="宋体" charset="0"/>
                <a:sym typeface="Symbol" charset="0"/>
              </a:rPr>
              <a:t></a:t>
            </a:r>
            <a:r>
              <a:rPr lang="en-US" altLang="zh-CN" sz="2800" b="1" i="1" dirty="0" err="1">
                <a:solidFill>
                  <a:srgbClr val="2009CD"/>
                </a:solidFill>
                <a:latin typeface="Times New Roman" charset="0"/>
                <a:ea typeface="宋体" charset="0"/>
                <a:sym typeface="Symbol" charset="0"/>
              </a:rPr>
              <a:t>x</a:t>
            </a:r>
            <a:r>
              <a:rPr lang="en-US" altLang="zh-CN" sz="2800" b="1" dirty="0" err="1">
                <a:solidFill>
                  <a:srgbClr val="2009CD"/>
                </a:solidFill>
                <a:latin typeface="Times New Roman" charset="0"/>
                <a:ea typeface="宋体" charset="0"/>
                <a:sym typeface="Symbol" charset="0"/>
              </a:rPr>
              <a:t></a:t>
            </a:r>
            <a:r>
              <a:rPr lang="en-US" altLang="zh-CN" sz="2800" b="1" i="1" dirty="0" err="1">
                <a:solidFill>
                  <a:srgbClr val="2009CD"/>
                </a:solidFill>
                <a:latin typeface="Times New Roman" charset="0"/>
                <a:ea typeface="宋体" charset="0"/>
                <a:sym typeface="Symbol" charset="0"/>
              </a:rPr>
              <a:t>yP</a:t>
            </a:r>
            <a:r>
              <a:rPr lang="en-US" altLang="zh-CN" sz="2800" b="1" dirty="0">
                <a:solidFill>
                  <a:srgbClr val="2009CD"/>
                </a:solidFill>
                <a:latin typeface="Times New Roman" charset="0"/>
                <a:ea typeface="宋体" charset="0"/>
                <a:sym typeface="Symbol" charset="0"/>
              </a:rPr>
              <a:t>(</a:t>
            </a:r>
            <a:r>
              <a:rPr lang="en-US" altLang="zh-CN" sz="2800" b="1" i="1" dirty="0" err="1">
                <a:solidFill>
                  <a:srgbClr val="2009CD"/>
                </a:solidFill>
                <a:latin typeface="Times New Roman" charset="0"/>
                <a:ea typeface="宋体" charset="0"/>
                <a:sym typeface="Symbol" charset="0"/>
              </a:rPr>
              <a:t>x,y</a:t>
            </a:r>
            <a:r>
              <a:rPr lang="en-US" altLang="zh-CN" sz="2800" b="1" dirty="0">
                <a:solidFill>
                  <a:srgbClr val="2009CD"/>
                </a:solidFill>
                <a:latin typeface="Times New Roman" charset="0"/>
                <a:ea typeface="宋体" charset="0"/>
                <a:sym typeface="Symbol" charset="0"/>
              </a:rPr>
              <a:t>)</a:t>
            </a:r>
            <a:r>
              <a:rPr lang="en-US" altLang="zh-CN" sz="2800" b="1" dirty="0">
                <a:solidFill>
                  <a:srgbClr val="2009CD"/>
                </a:solidFill>
                <a:latin typeface="Arial" charset="0"/>
                <a:ea typeface="宋体" charset="0"/>
                <a:sym typeface="Symbol" charset="0"/>
              </a:rPr>
              <a:t> </a:t>
            </a:r>
            <a:r>
              <a:rPr lang="zh-CN" altLang="en-US" sz="2800" b="1" dirty="0">
                <a:solidFill>
                  <a:srgbClr val="2009CD"/>
                </a:solidFill>
                <a:latin typeface="Times New Roman" charset="0"/>
                <a:ea typeface="楷体_GB2312" charset="0"/>
                <a:cs typeface="楷体_GB2312" charset="0"/>
                <a:sym typeface="Symbol" charset="0"/>
              </a:rPr>
              <a:t></a:t>
            </a:r>
            <a:r>
              <a:rPr lang="zh-CN" altLang="en-US" sz="2800" b="1" dirty="0">
                <a:solidFill>
                  <a:srgbClr val="2009CD"/>
                </a:solidFill>
                <a:latin typeface="Arial" charset="0"/>
                <a:ea typeface="宋体" charset="0"/>
                <a:sym typeface="Symbol" charset="0"/>
              </a:rPr>
              <a:t> </a:t>
            </a:r>
            <a:r>
              <a:rPr lang="zh-CN" altLang="en-US" sz="2800" b="1" dirty="0">
                <a:solidFill>
                  <a:srgbClr val="2009CD"/>
                </a:solidFill>
                <a:latin typeface="Times New Roman" charset="0"/>
                <a:ea typeface="宋体" charset="0"/>
                <a:sym typeface="Symbol" charset="0"/>
              </a:rPr>
              <a:t></a:t>
            </a:r>
            <a:r>
              <a:rPr lang="en-US" altLang="zh-CN" sz="2800" b="1" i="1" dirty="0" err="1">
                <a:solidFill>
                  <a:srgbClr val="2009CD"/>
                </a:solidFill>
                <a:latin typeface="Times New Roman" charset="0"/>
                <a:ea typeface="宋体" charset="0"/>
                <a:sym typeface="Symbol" charset="0"/>
              </a:rPr>
              <a:t>y</a:t>
            </a:r>
            <a:r>
              <a:rPr lang="en-US" altLang="zh-CN" sz="2800" b="1" dirty="0" err="1">
                <a:solidFill>
                  <a:srgbClr val="2009CD"/>
                </a:solidFill>
                <a:latin typeface="Times New Roman" charset="0"/>
                <a:ea typeface="宋体" charset="0"/>
                <a:sym typeface="Symbol" charset="0"/>
              </a:rPr>
              <a:t></a:t>
            </a:r>
            <a:r>
              <a:rPr lang="en-US" altLang="zh-CN" sz="2800" b="1" i="1" dirty="0" err="1">
                <a:solidFill>
                  <a:srgbClr val="2009CD"/>
                </a:solidFill>
                <a:latin typeface="Times New Roman" charset="0"/>
                <a:ea typeface="宋体" charset="0"/>
                <a:sym typeface="Symbol" charset="0"/>
              </a:rPr>
              <a:t>xP</a:t>
            </a:r>
            <a:r>
              <a:rPr lang="en-US" altLang="zh-CN" sz="2800" b="1" dirty="0">
                <a:solidFill>
                  <a:srgbClr val="2009CD"/>
                </a:solidFill>
                <a:latin typeface="Times New Roman" charset="0"/>
                <a:ea typeface="宋体" charset="0"/>
                <a:sym typeface="Symbol" charset="0"/>
              </a:rPr>
              <a:t>(</a:t>
            </a:r>
            <a:r>
              <a:rPr lang="en-US" altLang="zh-CN" sz="2800" b="1" i="1" dirty="0" err="1">
                <a:solidFill>
                  <a:srgbClr val="2009CD"/>
                </a:solidFill>
                <a:latin typeface="Times New Roman" charset="0"/>
                <a:ea typeface="宋体" charset="0"/>
                <a:sym typeface="Symbol" charset="0"/>
              </a:rPr>
              <a:t>x,y</a:t>
            </a:r>
            <a:r>
              <a:rPr lang="en-US" altLang="zh-CN" sz="2800" b="1" dirty="0">
                <a:solidFill>
                  <a:srgbClr val="2009CD"/>
                </a:solidFill>
                <a:latin typeface="Times New Roman" charset="0"/>
                <a:ea typeface="宋体" charset="0"/>
                <a:sym typeface="Symbol" charset="0"/>
              </a:rPr>
              <a:t>)</a:t>
            </a:r>
          </a:p>
          <a:p>
            <a:pPr lvl="1" eaLnBrk="1" hangingPunct="1">
              <a:lnSpc>
                <a:spcPct val="110000"/>
              </a:lnSpc>
              <a:spcBef>
                <a:spcPct val="40000"/>
              </a:spcBef>
              <a:buFont typeface="Wingdings" charset="0"/>
              <a:buNone/>
            </a:pPr>
            <a:r>
              <a:rPr lang="zh-CN" altLang="en-US" b="1" dirty="0">
                <a:latin typeface="Arial" charset="0"/>
                <a:ea typeface="楷体_GB2312" charset="0"/>
                <a:cs typeface="楷体_GB2312" charset="0"/>
                <a:sym typeface="Symbol" charset="0"/>
              </a:rPr>
              <a:t>     </a:t>
            </a:r>
            <a:r>
              <a:rPr lang="zh-CN" altLang="en-US" sz="2400" b="1" dirty="0">
                <a:latin typeface="Arial" charset="0"/>
                <a:ea typeface="楷体_GB2312" charset="0"/>
                <a:cs typeface="楷体_GB2312" charset="0"/>
                <a:sym typeface="Symbol" charset="0"/>
              </a:rPr>
              <a:t>举例： </a:t>
            </a:r>
            <a:r>
              <a:rPr lang="en-US" altLang="zh-CN" sz="2400" b="1" i="1" dirty="0">
                <a:latin typeface="Times New Roman" charset="0"/>
                <a:ea typeface="宋体" charset="0"/>
                <a:sym typeface="Symbol" charset="0"/>
              </a:rPr>
              <a:t>P</a:t>
            </a:r>
            <a:r>
              <a:rPr lang="en-US" altLang="zh-CN" sz="2400" b="1" dirty="0">
                <a:latin typeface="Times New Roman" charset="0"/>
                <a:ea typeface="宋体" charset="0"/>
                <a:sym typeface="Symbol" charset="0"/>
              </a:rPr>
              <a:t>(</a:t>
            </a:r>
            <a:r>
              <a:rPr lang="en-US" altLang="zh-CN" sz="2400" b="1" i="1" dirty="0" err="1">
                <a:latin typeface="Times New Roman" charset="0"/>
                <a:ea typeface="宋体" charset="0"/>
                <a:sym typeface="Symbol" charset="0"/>
              </a:rPr>
              <a:t>x,y</a:t>
            </a:r>
            <a:r>
              <a:rPr lang="en-US" altLang="zh-CN" sz="2400" b="1" dirty="0">
                <a:latin typeface="Times New Roman" charset="0"/>
                <a:ea typeface="宋体" charset="0"/>
                <a:sym typeface="Symbol" charset="0"/>
              </a:rPr>
              <a:t>)</a:t>
            </a:r>
            <a:r>
              <a:rPr lang="en-US" altLang="zh-CN" sz="2400" b="1" dirty="0">
                <a:latin typeface="Arial" charset="0"/>
                <a:ea typeface="宋体" charset="0"/>
                <a:sym typeface="Symbol" charset="0"/>
              </a:rPr>
              <a:t> </a:t>
            </a:r>
            <a:r>
              <a:rPr lang="zh-CN" altLang="en-US" sz="2400" b="1" dirty="0">
                <a:latin typeface="Arial" charset="0"/>
                <a:ea typeface="楷体_GB2312" charset="0"/>
                <a:cs typeface="楷体_GB2312" charset="0"/>
                <a:sym typeface="Symbol" charset="0"/>
              </a:rPr>
              <a:t>表示</a:t>
            </a:r>
            <a:r>
              <a:rPr lang="en-US" altLang="zh-CN" sz="2400" b="1" i="1" dirty="0">
                <a:latin typeface="Times New Roman" charset="0"/>
                <a:ea typeface="宋体" charset="0"/>
                <a:sym typeface="Symbol" charset="0"/>
              </a:rPr>
              <a:t>x</a:t>
            </a:r>
            <a:r>
              <a:rPr lang="en-US" altLang="zh-CN" sz="2400" b="1" dirty="0">
                <a:latin typeface="Times New Roman" charset="0"/>
                <a:ea typeface="宋体" charset="0"/>
                <a:sym typeface="Symbol" charset="0"/>
              </a:rPr>
              <a:t>=</a:t>
            </a:r>
            <a:r>
              <a:rPr lang="en-US" altLang="zh-CN" sz="2400" b="1" i="1" dirty="0">
                <a:latin typeface="Times New Roman" charset="0"/>
                <a:ea typeface="宋体" charset="0"/>
                <a:sym typeface="Symbol" charset="0"/>
              </a:rPr>
              <a:t>y</a:t>
            </a:r>
            <a:r>
              <a:rPr lang="en-US" altLang="zh-CN" sz="2400" b="1" dirty="0">
                <a:latin typeface="Times New Roman" charset="0"/>
                <a:ea typeface="宋体" charset="0"/>
                <a:sym typeface="Symbol" charset="0"/>
              </a:rPr>
              <a:t>+1</a:t>
            </a:r>
            <a:r>
              <a:rPr lang="zh-CN" altLang="en-US" sz="2400" b="1" dirty="0">
                <a:latin typeface="Times New Roman" charset="0"/>
                <a:ea typeface="宋体" charset="0"/>
                <a:sym typeface="Symbol" charset="0"/>
              </a:rPr>
              <a:t>。</a:t>
            </a:r>
            <a:endParaRPr lang="zh-CN" altLang="en-US" sz="2400" b="1" dirty="0">
              <a:latin typeface="Arial" charset="0"/>
              <a:ea typeface="宋体" charset="0"/>
              <a:sym typeface="Symbol" charset="0"/>
            </a:endParaRPr>
          </a:p>
          <a:p>
            <a:pPr eaLnBrk="1" hangingPunct="1">
              <a:lnSpc>
                <a:spcPct val="110000"/>
              </a:lnSpc>
              <a:spcBef>
                <a:spcPct val="40000"/>
              </a:spcBef>
            </a:pPr>
            <a:r>
              <a:rPr lang="zh-CN" altLang="en-US" sz="2800" b="1" dirty="0">
                <a:solidFill>
                  <a:srgbClr val="FF0000"/>
                </a:solidFill>
                <a:latin typeface="Times New Roman" charset="0"/>
                <a:ea typeface="宋体" charset="0"/>
                <a:sym typeface="Symbol" charset="0"/>
              </a:rPr>
              <a:t></a:t>
            </a:r>
            <a:r>
              <a:rPr lang="en-US" altLang="zh-CN" sz="2800" b="1" i="1" dirty="0" err="1">
                <a:solidFill>
                  <a:srgbClr val="FF0000"/>
                </a:solidFill>
                <a:latin typeface="Times New Roman" charset="0"/>
                <a:ea typeface="宋体" charset="0"/>
                <a:sym typeface="Symbol" charset="0"/>
              </a:rPr>
              <a:t>x</a:t>
            </a:r>
            <a:r>
              <a:rPr lang="en-US" altLang="zh-CN" sz="2800" b="1" dirty="0" err="1">
                <a:solidFill>
                  <a:srgbClr val="FF0000"/>
                </a:solidFill>
                <a:latin typeface="Times New Roman" charset="0"/>
                <a:ea typeface="宋体" charset="0"/>
                <a:sym typeface="Symbol" charset="0"/>
              </a:rPr>
              <a:t></a:t>
            </a:r>
            <a:r>
              <a:rPr lang="en-US" altLang="zh-CN" sz="2800" b="1" i="1" dirty="0" err="1">
                <a:solidFill>
                  <a:srgbClr val="FF0000"/>
                </a:solidFill>
                <a:latin typeface="Times New Roman" charset="0"/>
                <a:ea typeface="宋体" charset="0"/>
                <a:sym typeface="Symbol" charset="0"/>
              </a:rPr>
              <a:t>yP</a:t>
            </a:r>
            <a:r>
              <a:rPr lang="en-US" altLang="zh-CN" sz="2800" b="1" dirty="0">
                <a:solidFill>
                  <a:srgbClr val="FF0000"/>
                </a:solidFill>
                <a:latin typeface="Times New Roman" charset="0"/>
                <a:ea typeface="宋体" charset="0"/>
                <a:sym typeface="Symbol" charset="0"/>
              </a:rPr>
              <a:t>(</a:t>
            </a:r>
            <a:r>
              <a:rPr lang="en-US" altLang="zh-CN" sz="2800" b="1" i="1" dirty="0" err="1">
                <a:solidFill>
                  <a:srgbClr val="FF0000"/>
                </a:solidFill>
                <a:latin typeface="Times New Roman" charset="0"/>
                <a:ea typeface="宋体" charset="0"/>
                <a:sym typeface="Symbol" charset="0"/>
              </a:rPr>
              <a:t>x,y</a:t>
            </a:r>
            <a:r>
              <a:rPr lang="en-US" altLang="zh-CN" sz="2800" b="1" dirty="0">
                <a:solidFill>
                  <a:srgbClr val="FF0000"/>
                </a:solidFill>
                <a:latin typeface="Times New Roman" charset="0"/>
                <a:ea typeface="宋体" charset="0"/>
                <a:sym typeface="Symbol" charset="0"/>
              </a:rPr>
              <a:t>)</a:t>
            </a:r>
            <a:r>
              <a:rPr lang="en-US" altLang="zh-CN" sz="2800" b="1" dirty="0">
                <a:solidFill>
                  <a:srgbClr val="FF0000"/>
                </a:solidFill>
                <a:latin typeface="Arial" charset="0"/>
                <a:ea typeface="宋体" charset="0"/>
                <a:sym typeface="Symbol" charset="0"/>
              </a:rPr>
              <a:t> </a:t>
            </a:r>
            <a:r>
              <a:rPr lang="zh-CN" altLang="en-US" sz="2800" b="1" dirty="0">
                <a:solidFill>
                  <a:srgbClr val="FF0000"/>
                </a:solidFill>
                <a:latin typeface="Arial" charset="0"/>
                <a:ea typeface="宋体" charset="0"/>
                <a:sym typeface="Symbol" charset="0"/>
              </a:rPr>
              <a:t>与 </a:t>
            </a:r>
            <a:r>
              <a:rPr lang="zh-CN" altLang="en-US" sz="2800" b="1" dirty="0">
                <a:solidFill>
                  <a:srgbClr val="FF0000"/>
                </a:solidFill>
                <a:latin typeface="Times New Roman" charset="0"/>
                <a:ea typeface="宋体" charset="0"/>
                <a:sym typeface="Symbol" charset="0"/>
              </a:rPr>
              <a:t></a:t>
            </a:r>
            <a:r>
              <a:rPr lang="en-US" altLang="zh-CN" sz="2800" b="1" i="1" dirty="0" err="1">
                <a:solidFill>
                  <a:srgbClr val="FF0000"/>
                </a:solidFill>
                <a:latin typeface="Times New Roman" charset="0"/>
                <a:ea typeface="宋体" charset="0"/>
                <a:sym typeface="Symbol" charset="0"/>
              </a:rPr>
              <a:t>y</a:t>
            </a:r>
            <a:r>
              <a:rPr lang="en-US" altLang="zh-CN" sz="2800" b="1" dirty="0" err="1">
                <a:solidFill>
                  <a:srgbClr val="FF0000"/>
                </a:solidFill>
                <a:latin typeface="Times New Roman" charset="0"/>
                <a:ea typeface="宋体" charset="0"/>
                <a:sym typeface="Symbol" charset="0"/>
              </a:rPr>
              <a:t></a:t>
            </a:r>
            <a:r>
              <a:rPr lang="en-US" altLang="zh-CN" sz="2800" b="1" i="1" dirty="0" err="1">
                <a:solidFill>
                  <a:srgbClr val="FF0000"/>
                </a:solidFill>
                <a:latin typeface="Times New Roman" charset="0"/>
                <a:ea typeface="宋体" charset="0"/>
                <a:sym typeface="Symbol" charset="0"/>
              </a:rPr>
              <a:t>xP</a:t>
            </a:r>
            <a:r>
              <a:rPr lang="en-US" altLang="zh-CN" sz="2800" b="1" dirty="0">
                <a:solidFill>
                  <a:srgbClr val="FF0000"/>
                </a:solidFill>
                <a:latin typeface="Times New Roman" charset="0"/>
                <a:ea typeface="宋体" charset="0"/>
                <a:sym typeface="Symbol" charset="0"/>
              </a:rPr>
              <a:t>(</a:t>
            </a:r>
            <a:r>
              <a:rPr lang="en-US" altLang="zh-CN" sz="2800" b="1" i="1" dirty="0" err="1">
                <a:solidFill>
                  <a:srgbClr val="FF0000"/>
                </a:solidFill>
                <a:latin typeface="Times New Roman" charset="0"/>
                <a:ea typeface="宋体" charset="0"/>
                <a:sym typeface="Symbol" charset="0"/>
              </a:rPr>
              <a:t>x,y</a:t>
            </a:r>
            <a:r>
              <a:rPr lang="en-US" altLang="zh-CN" sz="2800" b="1" dirty="0">
                <a:solidFill>
                  <a:srgbClr val="FF0000"/>
                </a:solidFill>
                <a:latin typeface="Times New Roman" charset="0"/>
                <a:ea typeface="宋体" charset="0"/>
                <a:sym typeface="Symbol" charset="0"/>
              </a:rPr>
              <a:t>)</a:t>
            </a:r>
            <a:r>
              <a:rPr lang="en-US" altLang="zh-CN" sz="2800" b="1" dirty="0">
                <a:solidFill>
                  <a:srgbClr val="FF0000"/>
                </a:solidFill>
                <a:latin typeface="Arial" charset="0"/>
                <a:ea typeface="宋体" charset="0"/>
                <a:sym typeface="Symbol" charset="0"/>
              </a:rPr>
              <a:t> </a:t>
            </a:r>
            <a:r>
              <a:rPr lang="zh-CN" altLang="en-US" sz="2800" b="1" dirty="0">
                <a:solidFill>
                  <a:srgbClr val="FF0000"/>
                </a:solidFill>
                <a:latin typeface="Arial" charset="0"/>
                <a:ea typeface="宋体" charset="0"/>
                <a:sym typeface="Symbol" charset="0"/>
              </a:rPr>
              <a:t>不一定等价</a:t>
            </a:r>
            <a:endParaRPr lang="en-US" altLang="zh-CN" sz="2800" b="1" dirty="0">
              <a:solidFill>
                <a:srgbClr val="FF0000"/>
              </a:solidFill>
              <a:latin typeface="楷体_GB2312" charset="0"/>
              <a:ea typeface="楷体_GB2312" charset="0"/>
              <a:cs typeface="楷体_GB2312" charset="0"/>
              <a:sym typeface="Symbol" charset="0"/>
            </a:endParaRPr>
          </a:p>
          <a:p>
            <a:pPr lvl="1" eaLnBrk="1" hangingPunct="1">
              <a:lnSpc>
                <a:spcPct val="110000"/>
              </a:lnSpc>
              <a:spcBef>
                <a:spcPct val="40000"/>
              </a:spcBef>
              <a:buFont typeface="Wingdings" charset="0"/>
              <a:buNone/>
            </a:pPr>
            <a:r>
              <a:rPr lang="zh-CN" altLang="en-US" b="1" dirty="0">
                <a:latin typeface="Arial" charset="0"/>
                <a:ea typeface="楷体_GB2312" charset="0"/>
                <a:cs typeface="楷体_GB2312" charset="0"/>
                <a:sym typeface="Symbol" charset="0"/>
              </a:rPr>
              <a:t>     </a:t>
            </a:r>
            <a:r>
              <a:rPr lang="zh-CN" altLang="en-US" sz="2400" b="1" dirty="0">
                <a:latin typeface="Arial" charset="0"/>
                <a:ea typeface="楷体_GB2312" charset="0"/>
                <a:cs typeface="楷体_GB2312" charset="0"/>
                <a:sym typeface="Symbol" charset="0"/>
              </a:rPr>
              <a:t>举例：</a:t>
            </a:r>
            <a:r>
              <a:rPr lang="en-US" altLang="zh-CN" sz="2400" b="1" i="1" dirty="0">
                <a:latin typeface="Times New Roman" charset="0"/>
                <a:ea typeface="宋体" charset="0"/>
                <a:sym typeface="Symbol" charset="0"/>
              </a:rPr>
              <a:t>P</a:t>
            </a:r>
            <a:r>
              <a:rPr lang="en-US" altLang="zh-CN" sz="2400" b="1" dirty="0">
                <a:latin typeface="Times New Roman" charset="0"/>
                <a:ea typeface="宋体" charset="0"/>
                <a:sym typeface="Symbol" charset="0"/>
              </a:rPr>
              <a:t>(</a:t>
            </a:r>
            <a:r>
              <a:rPr lang="en-US" altLang="zh-CN" sz="2400" b="1" i="1" dirty="0" err="1">
                <a:latin typeface="Times New Roman" charset="0"/>
                <a:ea typeface="宋体" charset="0"/>
                <a:sym typeface="Symbol" charset="0"/>
              </a:rPr>
              <a:t>x,y</a:t>
            </a:r>
            <a:r>
              <a:rPr lang="en-US" altLang="zh-CN" sz="2400" b="1" dirty="0">
                <a:latin typeface="Times New Roman" charset="0"/>
                <a:ea typeface="宋体" charset="0"/>
                <a:sym typeface="Symbol" charset="0"/>
              </a:rPr>
              <a:t>)</a:t>
            </a:r>
            <a:r>
              <a:rPr lang="en-US" altLang="zh-CN" sz="2400" b="1" dirty="0">
                <a:latin typeface="Arial" charset="0"/>
                <a:ea typeface="宋体" charset="0"/>
                <a:sym typeface="Symbol" charset="0"/>
              </a:rPr>
              <a:t> </a:t>
            </a:r>
            <a:r>
              <a:rPr lang="zh-CN" altLang="en-US" sz="2400" b="1" dirty="0">
                <a:latin typeface="楷体_GB2312" charset="0"/>
                <a:ea typeface="楷体_GB2312" charset="0"/>
                <a:cs typeface="楷体_GB2312" charset="0"/>
                <a:sym typeface="Symbol" charset="0"/>
              </a:rPr>
              <a:t>表示</a:t>
            </a:r>
            <a:r>
              <a:rPr lang="zh-CN" altLang="en-US" sz="2400" b="1" dirty="0">
                <a:latin typeface="Arial" charset="0"/>
                <a:ea typeface="宋体" charset="0"/>
                <a:sym typeface="Symbol" charset="0"/>
              </a:rPr>
              <a:t>“</a:t>
            </a:r>
            <a:r>
              <a:rPr lang="en-US" altLang="zh-CN" sz="2400" b="1" i="1" dirty="0">
                <a:latin typeface="Times New Roman" charset="0"/>
                <a:ea typeface="宋体" charset="0"/>
                <a:sym typeface="Symbol" charset="0"/>
              </a:rPr>
              <a:t>y</a:t>
            </a:r>
            <a:r>
              <a:rPr lang="en-US" altLang="zh-CN" sz="2400" b="1" dirty="0">
                <a:latin typeface="Times New Roman" charset="0"/>
                <a:ea typeface="宋体" charset="0"/>
                <a:sym typeface="Symbol" charset="0"/>
              </a:rPr>
              <a:t>&gt;</a:t>
            </a:r>
            <a:r>
              <a:rPr lang="en-US" altLang="zh-CN" sz="2400" b="1" i="1" dirty="0">
                <a:latin typeface="Times New Roman" charset="0"/>
                <a:ea typeface="宋体" charset="0"/>
                <a:sym typeface="Symbol" charset="0"/>
              </a:rPr>
              <a:t>x</a:t>
            </a:r>
            <a:r>
              <a:rPr lang="en-US" altLang="zh-CN" sz="2400" b="1" dirty="0">
                <a:latin typeface="Arial" charset="0"/>
                <a:ea typeface="宋体" charset="0"/>
                <a:sym typeface="Symbol" charset="0"/>
              </a:rPr>
              <a:t>” </a:t>
            </a:r>
            <a:r>
              <a:rPr lang="zh-CN" altLang="en-US" sz="2400" b="1" dirty="0">
                <a:latin typeface="Arial" charset="0"/>
                <a:ea typeface="宋体" charset="0"/>
                <a:sym typeface="Symbol" charset="0"/>
              </a:rPr>
              <a:t>。</a:t>
            </a:r>
            <a:endParaRPr lang="en-US" altLang="zh-CN" sz="2400" b="1" dirty="0">
              <a:latin typeface="Arial" charset="0"/>
              <a:ea typeface="宋体" charset="0"/>
              <a:sym typeface="Symbol" charset="0"/>
            </a:endParaRPr>
          </a:p>
        </p:txBody>
      </p:sp>
    </p:spTree>
    <p:extLst>
      <p:ext uri="{BB962C8B-B14F-4D97-AF65-F5344CB8AC3E}">
        <p14:creationId xmlns:p14="http://schemas.microsoft.com/office/powerpoint/2010/main" val="23902190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p:txBody>
          <a:bodyPr>
            <a:normAutofit/>
          </a:bodyPr>
          <a:lstStyle/>
          <a:p>
            <a:pPr eaLnBrk="1" hangingPunct="1"/>
            <a:r>
              <a:rPr lang="zh-CN" altLang="en-US" dirty="0">
                <a:latin typeface="+mn-ea"/>
                <a:ea typeface="+mn-ea"/>
                <a:cs typeface="楷体_GB2312" charset="0"/>
              </a:rPr>
              <a:t>将自然语言翻译成逻辑表达式</a:t>
            </a:r>
          </a:p>
        </p:txBody>
      </p:sp>
      <p:sp>
        <p:nvSpPr>
          <p:cNvPr id="22531" name="Rectangle 3"/>
          <p:cNvSpPr>
            <a:spLocks noGrp="1" noChangeArrowheads="1"/>
          </p:cNvSpPr>
          <p:nvPr>
            <p:ph type="body" idx="1"/>
          </p:nvPr>
        </p:nvSpPr>
        <p:spPr>
          <a:xfrm>
            <a:off x="539750" y="1628775"/>
            <a:ext cx="8424863" cy="4752975"/>
          </a:xfrm>
        </p:spPr>
        <p:txBody>
          <a:bodyPr>
            <a:normAutofit/>
          </a:bodyPr>
          <a:lstStyle/>
          <a:p>
            <a:pPr eaLnBrk="1" hangingPunct="1">
              <a:lnSpc>
                <a:spcPct val="110000"/>
              </a:lnSpc>
              <a:spcBef>
                <a:spcPts val="600"/>
              </a:spcBef>
              <a:spcAft>
                <a:spcPts val="600"/>
              </a:spcAft>
              <a:buFont typeface="Wingdings" charset="0"/>
              <a:buNone/>
            </a:pPr>
            <a:r>
              <a:rPr lang="zh-CN" altLang="en-US" sz="2400" dirty="0">
                <a:latin typeface="+mn-ea"/>
                <a:cs typeface="Times New Roman" charset="0"/>
              </a:rPr>
              <a:t>这个班上的每个学生都学过微积分课程</a:t>
            </a:r>
            <a:r>
              <a:rPr lang="en-US" altLang="zh-CN" sz="2400" dirty="0">
                <a:latin typeface="+mn-ea"/>
                <a:cs typeface="Times New Roman" charset="0"/>
              </a:rPr>
              <a:t>.</a:t>
            </a:r>
            <a:endParaRPr lang="zh-CN" altLang="en-US" sz="2400" dirty="0">
              <a:latin typeface="+mn-ea"/>
              <a:cs typeface="Times New Roman" charset="0"/>
            </a:endParaRPr>
          </a:p>
          <a:p>
            <a:pPr lvl="2" eaLnBrk="1" hangingPunct="1">
              <a:lnSpc>
                <a:spcPct val="110000"/>
              </a:lnSpc>
              <a:spcBef>
                <a:spcPts val="600"/>
              </a:spcBef>
              <a:spcAft>
                <a:spcPts val="600"/>
              </a:spcAft>
              <a:buFont typeface="Wingdings" charset="0"/>
              <a:buNone/>
            </a:pPr>
            <a:r>
              <a:rPr lang="en-US" altLang="zh-CN" sz="2400" b="1" i="1" dirty="0">
                <a:latin typeface="Times New Roman" charset="0"/>
                <a:ea typeface="宋体" charset="0"/>
                <a:cs typeface="Times New Roman" charset="0"/>
              </a:rPr>
              <a:t>S</a:t>
            </a:r>
            <a:r>
              <a:rPr lang="en-US" altLang="zh-CN" sz="2400" b="1" dirty="0">
                <a:latin typeface="Times New Roman" charset="0"/>
                <a:ea typeface="宋体" charset="0"/>
                <a:cs typeface="Times New Roman" charset="0"/>
              </a:rPr>
              <a:t>(</a:t>
            </a:r>
            <a:r>
              <a:rPr lang="en-US" altLang="zh-CN" sz="2400" b="1" i="1" dirty="0">
                <a:latin typeface="Times New Roman" charset="0"/>
                <a:ea typeface="宋体" charset="0"/>
                <a:cs typeface="Times New Roman" charset="0"/>
              </a:rPr>
              <a:t>x</a:t>
            </a:r>
            <a:r>
              <a:rPr lang="en-US" altLang="zh-CN" sz="2400" b="1" dirty="0">
                <a:latin typeface="Times New Roman" charset="0"/>
                <a:ea typeface="宋体" charset="0"/>
                <a:cs typeface="Times New Roman" charset="0"/>
              </a:rPr>
              <a:t>): </a:t>
            </a:r>
            <a:r>
              <a:rPr lang="en-US" altLang="zh-CN" sz="2400" b="1" i="1" dirty="0">
                <a:latin typeface="Times New Roman" charset="0"/>
                <a:ea typeface="宋体" charset="0"/>
                <a:cs typeface="Times New Roman" charset="0"/>
              </a:rPr>
              <a:t>x</a:t>
            </a:r>
            <a:r>
              <a:rPr lang="zh-CN" altLang="en-US" sz="2400" b="1" dirty="0">
                <a:latin typeface="Times New Roman" charset="0"/>
                <a:ea typeface="宋体" charset="0"/>
                <a:cs typeface="Times New Roman" charset="0"/>
              </a:rPr>
              <a:t>是这个班上的</a:t>
            </a:r>
            <a:r>
              <a:rPr lang="zh-CN" altLang="en-US" sz="2400" dirty="0">
                <a:latin typeface="Times New Roman" charset="0"/>
                <a:ea typeface="宋体" charset="0"/>
                <a:cs typeface="Times New Roman" charset="0"/>
              </a:rPr>
              <a:t>，</a:t>
            </a:r>
            <a:r>
              <a:rPr lang="en-US" altLang="zh-CN" sz="2400" b="1" i="1" dirty="0">
                <a:latin typeface="Times New Roman" charset="0"/>
                <a:ea typeface="宋体" charset="0"/>
                <a:cs typeface="Times New Roman" charset="0"/>
              </a:rPr>
              <a:t>C</a:t>
            </a:r>
            <a:r>
              <a:rPr lang="en-US" altLang="zh-CN" sz="2400" b="1" dirty="0">
                <a:latin typeface="Times New Roman" charset="0"/>
                <a:ea typeface="宋体" charset="0"/>
                <a:cs typeface="Times New Roman" charset="0"/>
              </a:rPr>
              <a:t>(</a:t>
            </a:r>
            <a:r>
              <a:rPr lang="en-US" altLang="zh-CN" sz="2400" b="1" i="1" dirty="0">
                <a:latin typeface="Times New Roman" charset="0"/>
                <a:ea typeface="宋体" charset="0"/>
                <a:cs typeface="Times New Roman" charset="0"/>
              </a:rPr>
              <a:t>x</a:t>
            </a:r>
            <a:r>
              <a:rPr lang="en-US" altLang="zh-CN" sz="2400" b="1" dirty="0">
                <a:latin typeface="Times New Roman" charset="0"/>
                <a:ea typeface="宋体" charset="0"/>
                <a:cs typeface="Times New Roman" charset="0"/>
              </a:rPr>
              <a:t>): </a:t>
            </a:r>
            <a:r>
              <a:rPr lang="en-US" altLang="zh-CN" sz="2400" b="1" i="1" dirty="0">
                <a:latin typeface="Times New Roman" charset="0"/>
                <a:ea typeface="宋体" charset="0"/>
                <a:cs typeface="Times New Roman" charset="0"/>
              </a:rPr>
              <a:t>x</a:t>
            </a:r>
            <a:r>
              <a:rPr lang="zh-CN" altLang="en-US" sz="2400" b="1" dirty="0">
                <a:latin typeface="Times New Roman" charset="0"/>
                <a:ea typeface="宋体" charset="0"/>
                <a:cs typeface="Times New Roman" charset="0"/>
              </a:rPr>
              <a:t>学过微积分课程</a:t>
            </a:r>
            <a:endParaRPr lang="en-US" altLang="zh-CN" sz="2400" b="1" dirty="0">
              <a:latin typeface="Times New Roman" charset="0"/>
              <a:ea typeface="宋体" charset="0"/>
              <a:cs typeface="Times New Roman" charset="0"/>
            </a:endParaRPr>
          </a:p>
          <a:p>
            <a:pPr lvl="2" eaLnBrk="1" hangingPunct="1">
              <a:lnSpc>
                <a:spcPct val="110000"/>
              </a:lnSpc>
              <a:spcBef>
                <a:spcPts val="600"/>
              </a:spcBef>
              <a:spcAft>
                <a:spcPts val="600"/>
              </a:spcAft>
              <a:buFont typeface="Wingdings" charset="0"/>
              <a:buNone/>
            </a:pPr>
            <a:r>
              <a:rPr lang="en-US" altLang="zh-CN" sz="2400" b="1" dirty="0">
                <a:latin typeface="Times New Roman" charset="0"/>
                <a:ea typeface="宋体" charset="0"/>
                <a:sym typeface="Symbol" charset="0"/>
              </a:rPr>
              <a:t></a:t>
            </a:r>
            <a:r>
              <a:rPr lang="en-US" altLang="zh-CN" sz="2400" b="1" i="1" dirty="0">
                <a:latin typeface="Times New Roman" charset="0"/>
                <a:ea typeface="宋体" charset="0"/>
                <a:sym typeface="Symbol" charset="0"/>
              </a:rPr>
              <a:t>x </a:t>
            </a:r>
            <a:r>
              <a:rPr lang="en-US" altLang="zh-CN" sz="2400" b="1" dirty="0">
                <a:latin typeface="Times New Roman" charset="0"/>
                <a:ea typeface="宋体" charset="0"/>
                <a:sym typeface="Symbol" charset="0"/>
              </a:rPr>
              <a:t>(</a:t>
            </a:r>
            <a:r>
              <a:rPr lang="en-US" altLang="zh-CN" sz="2400" b="1" i="1" dirty="0">
                <a:latin typeface="Times New Roman" charset="0"/>
                <a:ea typeface="宋体" charset="0"/>
                <a:cs typeface="Times New Roman" charset="0"/>
              </a:rPr>
              <a:t>S</a:t>
            </a:r>
            <a:r>
              <a:rPr lang="en-US" altLang="zh-CN" sz="2400" b="1" dirty="0">
                <a:latin typeface="Times New Roman" charset="0"/>
                <a:ea typeface="宋体" charset="0"/>
                <a:cs typeface="Times New Roman" charset="0"/>
              </a:rPr>
              <a:t>(</a:t>
            </a:r>
            <a:r>
              <a:rPr lang="en-US" altLang="zh-CN" sz="2400" b="1" i="1" dirty="0">
                <a:latin typeface="Times New Roman" charset="0"/>
                <a:ea typeface="宋体" charset="0"/>
                <a:cs typeface="Times New Roman" charset="0"/>
              </a:rPr>
              <a:t>x</a:t>
            </a:r>
            <a:r>
              <a:rPr lang="en-US" altLang="zh-CN" sz="2400" b="1" dirty="0">
                <a:latin typeface="Times New Roman" charset="0"/>
                <a:ea typeface="宋体" charset="0"/>
                <a:cs typeface="Times New Roman" charset="0"/>
              </a:rPr>
              <a:t>)</a:t>
            </a:r>
            <a:r>
              <a:rPr lang="en-US" altLang="zh-CN" sz="2400" b="1" dirty="0">
                <a:latin typeface="Times New Roman" charset="0"/>
                <a:ea typeface="宋体" charset="0"/>
                <a:cs typeface="Times New Roman" charset="0"/>
                <a:sym typeface="Symbol" charset="0"/>
              </a:rPr>
              <a:t></a:t>
            </a:r>
            <a:r>
              <a:rPr lang="en-US" altLang="zh-CN" sz="2400" b="1" i="1" dirty="0">
                <a:latin typeface="Times New Roman" charset="0"/>
                <a:ea typeface="宋体" charset="0"/>
                <a:cs typeface="Times New Roman" charset="0"/>
                <a:sym typeface="Symbol" charset="0"/>
              </a:rPr>
              <a:t> </a:t>
            </a:r>
            <a:r>
              <a:rPr lang="en-US" altLang="zh-CN" sz="2400" b="1" i="1" dirty="0">
                <a:latin typeface="Times New Roman" charset="0"/>
                <a:ea typeface="宋体" charset="0"/>
                <a:cs typeface="Times New Roman" charset="0"/>
              </a:rPr>
              <a:t>C</a:t>
            </a:r>
            <a:r>
              <a:rPr lang="en-US" altLang="zh-CN" sz="2400" b="1" dirty="0">
                <a:latin typeface="Times New Roman" charset="0"/>
                <a:ea typeface="宋体" charset="0"/>
                <a:cs typeface="Times New Roman" charset="0"/>
              </a:rPr>
              <a:t>(</a:t>
            </a:r>
            <a:r>
              <a:rPr lang="en-US" altLang="zh-CN" sz="2400" b="1" i="1" dirty="0">
                <a:latin typeface="Times New Roman" charset="0"/>
                <a:ea typeface="宋体" charset="0"/>
                <a:cs typeface="Times New Roman" charset="0"/>
              </a:rPr>
              <a:t>x</a:t>
            </a:r>
            <a:r>
              <a:rPr lang="en-US" altLang="zh-CN" sz="2400" b="1" dirty="0">
                <a:latin typeface="Times New Roman" charset="0"/>
                <a:ea typeface="宋体" charset="0"/>
                <a:cs typeface="Times New Roman" charset="0"/>
              </a:rPr>
              <a:t>))</a:t>
            </a:r>
          </a:p>
          <a:p>
            <a:pPr eaLnBrk="1" hangingPunct="1">
              <a:lnSpc>
                <a:spcPct val="110000"/>
              </a:lnSpc>
              <a:spcBef>
                <a:spcPts val="600"/>
              </a:spcBef>
              <a:spcAft>
                <a:spcPts val="600"/>
              </a:spcAft>
              <a:buFont typeface="Wingdings" charset="0"/>
              <a:buNone/>
            </a:pPr>
            <a:r>
              <a:rPr lang="zh-CN" altLang="en-US" sz="2400" dirty="0">
                <a:latin typeface="+mn-ea"/>
                <a:cs typeface="Times New Roman" charset="0"/>
              </a:rPr>
              <a:t>这个班上某些人去过墨西哥；这个班上每个学生都或去过加拿大，或去过墨西哥</a:t>
            </a:r>
            <a:r>
              <a:rPr lang="en-US" altLang="zh-CN" sz="2400" dirty="0">
                <a:latin typeface="+mn-ea"/>
                <a:cs typeface="Times New Roman" charset="0"/>
              </a:rPr>
              <a:t>.</a:t>
            </a:r>
            <a:endParaRPr lang="zh-CN" altLang="en-US" sz="2400" dirty="0">
              <a:latin typeface="+mn-ea"/>
              <a:cs typeface="Times New Roman" charset="0"/>
            </a:endParaRPr>
          </a:p>
          <a:p>
            <a:pPr lvl="2">
              <a:lnSpc>
                <a:spcPct val="110000"/>
              </a:lnSpc>
              <a:spcBef>
                <a:spcPts val="600"/>
              </a:spcBef>
              <a:spcAft>
                <a:spcPts val="600"/>
              </a:spcAft>
              <a:buNone/>
            </a:pPr>
            <a:r>
              <a:rPr lang="en-US" altLang="zh-CN" sz="2400" dirty="0">
                <a:latin typeface="Times New Roman" panose="02020603050405020304" pitchFamily="18" charset="0"/>
                <a:cs typeface="Times New Roman" panose="02020603050405020304" pitchFamily="18" charset="0"/>
              </a:rPr>
              <a:t>∃</a:t>
            </a:r>
            <a:r>
              <a:rPr lang="en-US" altLang="zh-CN" sz="2400" i="1" dirty="0">
                <a:latin typeface="Times New Roman" panose="02020603050405020304" pitchFamily="18" charset="0"/>
                <a:cs typeface="Times New Roman" panose="02020603050405020304" pitchFamily="18" charset="0"/>
              </a:rPr>
              <a:t>x</a:t>
            </a:r>
            <a:r>
              <a:rPr lang="en-US" altLang="zh-CN" sz="2400" dirty="0">
                <a:latin typeface="Times New Roman" panose="02020603050405020304" pitchFamily="18" charset="0"/>
                <a:cs typeface="Times New Roman" panose="02020603050405020304" pitchFamily="18" charset="0"/>
              </a:rPr>
              <a:t>(</a:t>
            </a:r>
            <a:r>
              <a:rPr lang="en-US" altLang="zh-CN" sz="2400" i="1" dirty="0">
                <a:latin typeface="Times New Roman" panose="02020603050405020304" pitchFamily="18" charset="0"/>
                <a:cs typeface="Times New Roman" panose="02020603050405020304" pitchFamily="18" charset="0"/>
              </a:rPr>
              <a:t>S</a:t>
            </a:r>
            <a:r>
              <a:rPr lang="en-US" altLang="zh-CN" sz="2400" dirty="0">
                <a:latin typeface="Times New Roman" panose="02020603050405020304" pitchFamily="18" charset="0"/>
                <a:cs typeface="Times New Roman" panose="02020603050405020304" pitchFamily="18" charset="0"/>
              </a:rPr>
              <a:t>(</a:t>
            </a:r>
            <a:r>
              <a:rPr lang="en-US" altLang="zh-CN" sz="2400" i="1" dirty="0">
                <a:latin typeface="Times New Roman" panose="02020603050405020304" pitchFamily="18" charset="0"/>
                <a:cs typeface="Times New Roman" panose="02020603050405020304" pitchFamily="18" charset="0"/>
              </a:rPr>
              <a:t>x</a:t>
            </a:r>
            <a:r>
              <a:rPr lang="en-US" altLang="zh-CN" sz="2400" dirty="0">
                <a:latin typeface="Times New Roman" panose="02020603050405020304" pitchFamily="18" charset="0"/>
                <a:cs typeface="Times New Roman" panose="02020603050405020304" pitchFamily="18" charset="0"/>
              </a:rPr>
              <a:t>) → </a:t>
            </a:r>
            <a:r>
              <a:rPr lang="en-US" altLang="zh-CN" sz="2400" i="1" dirty="0">
                <a:latin typeface="Times New Roman" panose="02020603050405020304" pitchFamily="18" charset="0"/>
                <a:cs typeface="Times New Roman" panose="02020603050405020304" pitchFamily="18" charset="0"/>
              </a:rPr>
              <a:t>M</a:t>
            </a:r>
            <a:r>
              <a:rPr lang="en-US" altLang="zh-CN" sz="2400" dirty="0">
                <a:latin typeface="Times New Roman" panose="02020603050405020304" pitchFamily="18" charset="0"/>
                <a:cs typeface="Times New Roman" panose="02020603050405020304" pitchFamily="18" charset="0"/>
              </a:rPr>
              <a:t>(</a:t>
            </a:r>
            <a:r>
              <a:rPr lang="en-US" altLang="zh-CN" sz="2400" i="1" dirty="0">
                <a:latin typeface="Times New Roman" panose="02020603050405020304" pitchFamily="18" charset="0"/>
                <a:cs typeface="Times New Roman" panose="02020603050405020304" pitchFamily="18" charset="0"/>
              </a:rPr>
              <a:t>x</a:t>
            </a:r>
            <a:r>
              <a:rPr lang="en-US" altLang="zh-CN" sz="2400" dirty="0">
                <a:latin typeface="Times New Roman" panose="02020603050405020304" pitchFamily="18" charset="0"/>
                <a:cs typeface="Times New Roman" panose="02020603050405020304" pitchFamily="18" charset="0"/>
              </a:rPr>
              <a:t>)) or ∃</a:t>
            </a:r>
            <a:r>
              <a:rPr lang="en-US" altLang="zh-CN" sz="2400" i="1" dirty="0">
                <a:latin typeface="Times New Roman" panose="02020603050405020304" pitchFamily="18" charset="0"/>
                <a:cs typeface="Times New Roman" panose="02020603050405020304" pitchFamily="18" charset="0"/>
              </a:rPr>
              <a:t>x</a:t>
            </a:r>
            <a:r>
              <a:rPr lang="en-US" altLang="zh-CN" sz="2400" dirty="0">
                <a:latin typeface="Times New Roman" panose="02020603050405020304" pitchFamily="18" charset="0"/>
                <a:cs typeface="Times New Roman" panose="02020603050405020304" pitchFamily="18" charset="0"/>
              </a:rPr>
              <a:t>(</a:t>
            </a:r>
            <a:r>
              <a:rPr lang="en-US" altLang="zh-CN" sz="2400" i="1" dirty="0">
                <a:latin typeface="Times New Roman" panose="02020603050405020304" pitchFamily="18" charset="0"/>
                <a:cs typeface="Times New Roman" panose="02020603050405020304" pitchFamily="18" charset="0"/>
              </a:rPr>
              <a:t>S</a:t>
            </a:r>
            <a:r>
              <a:rPr lang="en-US" altLang="zh-CN" sz="2400" dirty="0">
                <a:latin typeface="Times New Roman" panose="02020603050405020304" pitchFamily="18" charset="0"/>
                <a:cs typeface="Times New Roman" panose="02020603050405020304" pitchFamily="18" charset="0"/>
              </a:rPr>
              <a:t>(</a:t>
            </a:r>
            <a:r>
              <a:rPr lang="en-US" altLang="zh-CN" sz="2400" i="1" dirty="0">
                <a:latin typeface="Times New Roman" panose="02020603050405020304" pitchFamily="18" charset="0"/>
                <a:cs typeface="Times New Roman" panose="02020603050405020304" pitchFamily="18" charset="0"/>
              </a:rPr>
              <a:t>x</a:t>
            </a:r>
            <a:r>
              <a:rPr lang="en-US" altLang="zh-CN" sz="2400" dirty="0">
                <a:latin typeface="Times New Roman" panose="02020603050405020304" pitchFamily="18" charset="0"/>
                <a:cs typeface="Times New Roman" panose="02020603050405020304" pitchFamily="18" charset="0"/>
              </a:rPr>
              <a:t>) </a:t>
            </a:r>
            <a:r>
              <a:rPr lang="en-US" altLang="zh-CN" dirty="0">
                <a:sym typeface="Symbol" panose="05050102010706020507" pitchFamily="18" charset="2"/>
              </a:rPr>
              <a:t></a:t>
            </a:r>
            <a:r>
              <a:rPr lang="en-US" altLang="zh-CN" sz="2400" dirty="0">
                <a:latin typeface="Times New Roman" panose="02020603050405020304" pitchFamily="18" charset="0"/>
                <a:cs typeface="Times New Roman" panose="02020603050405020304" pitchFamily="18" charset="0"/>
              </a:rPr>
              <a:t> </a:t>
            </a:r>
            <a:r>
              <a:rPr lang="en-US" altLang="zh-CN" sz="2400" i="1" dirty="0">
                <a:latin typeface="Times New Roman" panose="02020603050405020304" pitchFamily="18" charset="0"/>
                <a:cs typeface="Times New Roman" panose="02020603050405020304" pitchFamily="18" charset="0"/>
              </a:rPr>
              <a:t>M</a:t>
            </a:r>
            <a:r>
              <a:rPr lang="en-US" altLang="zh-CN" sz="2400" dirty="0">
                <a:latin typeface="Times New Roman" panose="02020603050405020304" pitchFamily="18" charset="0"/>
                <a:cs typeface="Times New Roman" panose="02020603050405020304" pitchFamily="18" charset="0"/>
              </a:rPr>
              <a:t>(</a:t>
            </a:r>
            <a:r>
              <a:rPr lang="en-US" altLang="zh-CN" sz="2400" i="1" dirty="0">
                <a:latin typeface="Times New Roman" panose="02020603050405020304" pitchFamily="18" charset="0"/>
                <a:cs typeface="Times New Roman" panose="02020603050405020304" pitchFamily="18" charset="0"/>
              </a:rPr>
              <a:t>x</a:t>
            </a:r>
            <a:r>
              <a:rPr lang="en-US" altLang="zh-CN" sz="2400" dirty="0">
                <a:latin typeface="Times New Roman" panose="02020603050405020304" pitchFamily="18" charset="0"/>
                <a:cs typeface="Times New Roman" panose="02020603050405020304" pitchFamily="18" charset="0"/>
              </a:rPr>
              <a:t>))?</a:t>
            </a:r>
          </a:p>
          <a:p>
            <a:pPr lvl="2">
              <a:lnSpc>
                <a:spcPct val="110000"/>
              </a:lnSpc>
              <a:spcBef>
                <a:spcPts val="600"/>
              </a:spcBef>
              <a:spcAft>
                <a:spcPts val="600"/>
              </a:spcAft>
              <a:buNone/>
            </a:pPr>
            <a:r>
              <a:rPr lang="en-US" altLang="zh-CN" sz="2400" b="1" dirty="0">
                <a:latin typeface="Times New Roman" charset="0"/>
                <a:ea typeface="宋体" charset="0"/>
                <a:sym typeface="Symbol" charset="0"/>
              </a:rPr>
              <a:t></a:t>
            </a:r>
            <a:r>
              <a:rPr lang="en-US" altLang="zh-CN" sz="2400" b="1" i="1" dirty="0">
                <a:latin typeface="Times New Roman" charset="0"/>
                <a:ea typeface="宋体" charset="0"/>
                <a:sym typeface="Symbol" charset="0"/>
              </a:rPr>
              <a:t>x </a:t>
            </a:r>
            <a:r>
              <a:rPr lang="en-US" altLang="zh-CN" sz="2400" b="1" dirty="0">
                <a:latin typeface="Times New Roman" charset="0"/>
                <a:ea typeface="宋体" charset="0"/>
                <a:sym typeface="Symbol" charset="0"/>
              </a:rPr>
              <a:t>(</a:t>
            </a:r>
            <a:r>
              <a:rPr lang="en-US" altLang="zh-CN" sz="2400" b="1" i="1" dirty="0">
                <a:latin typeface="Times New Roman" charset="0"/>
                <a:ea typeface="宋体" charset="0"/>
                <a:cs typeface="Times New Roman" charset="0"/>
              </a:rPr>
              <a:t>S</a:t>
            </a:r>
            <a:r>
              <a:rPr lang="en-US" altLang="zh-CN" sz="2400" b="1" dirty="0">
                <a:latin typeface="Times New Roman" charset="0"/>
                <a:ea typeface="宋体" charset="0"/>
                <a:cs typeface="Times New Roman" charset="0"/>
              </a:rPr>
              <a:t>(</a:t>
            </a:r>
            <a:r>
              <a:rPr lang="en-US" altLang="zh-CN" sz="2400" b="1" i="1" dirty="0">
                <a:latin typeface="Times New Roman" charset="0"/>
                <a:ea typeface="宋体" charset="0"/>
                <a:cs typeface="Times New Roman" charset="0"/>
              </a:rPr>
              <a:t>x</a:t>
            </a:r>
            <a:r>
              <a:rPr lang="en-US" altLang="zh-CN" sz="2400" b="1" dirty="0">
                <a:latin typeface="Times New Roman" charset="0"/>
                <a:ea typeface="宋体" charset="0"/>
                <a:cs typeface="Times New Roman" charset="0"/>
              </a:rPr>
              <a:t>)</a:t>
            </a:r>
            <a:r>
              <a:rPr lang="en-US" altLang="zh-CN" sz="2400" b="1" dirty="0">
                <a:latin typeface="Times New Roman" charset="0"/>
                <a:ea typeface="宋体" charset="0"/>
                <a:cs typeface="Times New Roman" charset="0"/>
                <a:sym typeface="Symbol" charset="0"/>
              </a:rPr>
              <a:t></a:t>
            </a:r>
            <a:r>
              <a:rPr lang="en-US" altLang="zh-CN" sz="2400" b="1" i="1" dirty="0">
                <a:latin typeface="Times New Roman" charset="0"/>
                <a:ea typeface="宋体" charset="0"/>
                <a:cs typeface="Times New Roman" charset="0"/>
                <a:sym typeface="Symbol" charset="0"/>
              </a:rPr>
              <a:t> </a:t>
            </a:r>
            <a:r>
              <a:rPr lang="en-US" altLang="zh-CN" sz="2400" b="1" i="1" dirty="0">
                <a:latin typeface="Times New Roman" charset="0"/>
                <a:ea typeface="宋体" charset="0"/>
                <a:cs typeface="Times New Roman" charset="0"/>
              </a:rPr>
              <a:t>V</a:t>
            </a:r>
            <a:r>
              <a:rPr lang="en-US" altLang="zh-CN" sz="2400" b="1" dirty="0">
                <a:latin typeface="Times New Roman" charset="0"/>
                <a:ea typeface="宋体" charset="0"/>
                <a:cs typeface="Times New Roman" charset="0"/>
              </a:rPr>
              <a:t>(</a:t>
            </a:r>
            <a:r>
              <a:rPr lang="en-US" altLang="zh-CN" sz="2400" b="1" i="1" dirty="0">
                <a:latin typeface="Times New Roman" charset="0"/>
                <a:ea typeface="宋体" charset="0"/>
                <a:cs typeface="Times New Roman" charset="0"/>
              </a:rPr>
              <a:t>x, </a:t>
            </a:r>
            <a:r>
              <a:rPr lang="zh-CN" altLang="en-US" sz="2400" b="1" dirty="0">
                <a:latin typeface="Times New Roman" charset="0"/>
                <a:ea typeface="宋体" charset="0"/>
                <a:cs typeface="Times New Roman" charset="0"/>
              </a:rPr>
              <a:t>加拿大</a:t>
            </a:r>
            <a:r>
              <a:rPr lang="en-US" altLang="zh-CN" sz="2400" b="1" dirty="0">
                <a:latin typeface="Times New Roman" charset="0"/>
                <a:ea typeface="宋体" charset="0"/>
                <a:cs typeface="Times New Roman" charset="0"/>
              </a:rPr>
              <a:t>)</a:t>
            </a:r>
            <a:r>
              <a:rPr lang="en-US" altLang="zh-CN" sz="2400" b="1" dirty="0">
                <a:latin typeface="Times New Roman" charset="0"/>
                <a:ea typeface="宋体" charset="0"/>
                <a:cs typeface="Times New Roman" charset="0"/>
                <a:sym typeface="Symbol" charset="0"/>
              </a:rPr>
              <a:t> </a:t>
            </a:r>
            <a:r>
              <a:rPr lang="en-US" altLang="zh-CN" sz="2400" b="1" i="1" dirty="0">
                <a:latin typeface="Times New Roman" charset="0"/>
                <a:ea typeface="宋体" charset="0"/>
                <a:cs typeface="Times New Roman" charset="0"/>
              </a:rPr>
              <a:t>V</a:t>
            </a:r>
            <a:r>
              <a:rPr lang="en-US" altLang="zh-CN" sz="2400" b="1" dirty="0">
                <a:latin typeface="Times New Roman" charset="0"/>
                <a:ea typeface="宋体" charset="0"/>
                <a:cs typeface="Times New Roman" charset="0"/>
              </a:rPr>
              <a:t>(</a:t>
            </a:r>
            <a:r>
              <a:rPr lang="en-US" altLang="zh-CN" sz="2400" b="1" i="1" dirty="0">
                <a:latin typeface="Times New Roman" charset="0"/>
                <a:ea typeface="宋体" charset="0"/>
                <a:cs typeface="Times New Roman" charset="0"/>
              </a:rPr>
              <a:t>x, </a:t>
            </a:r>
            <a:r>
              <a:rPr lang="zh-CN" altLang="en-US" sz="2400" b="1" dirty="0">
                <a:latin typeface="Times New Roman" charset="0"/>
                <a:ea typeface="宋体" charset="0"/>
                <a:cs typeface="Times New Roman" charset="0"/>
              </a:rPr>
              <a:t>墨西哥</a:t>
            </a:r>
            <a:r>
              <a:rPr lang="en-US" altLang="zh-CN" sz="2400" b="1" dirty="0">
                <a:latin typeface="Times New Roman" charset="0"/>
                <a:ea typeface="宋体" charset="0"/>
                <a:cs typeface="Times New Roman" charset="0"/>
              </a:rPr>
              <a:t>)</a:t>
            </a:r>
            <a:r>
              <a:rPr lang="en-US" altLang="zh-CN" sz="2400" b="1" dirty="0">
                <a:latin typeface="Times New Roman" charset="0"/>
                <a:ea typeface="宋体" charset="0"/>
                <a:cs typeface="Times New Roman" charset="0"/>
                <a:sym typeface="Symbol" charset="0"/>
              </a:rPr>
              <a:t> </a:t>
            </a:r>
            <a:r>
              <a:rPr lang="en-US" altLang="zh-CN" sz="2400" b="1" dirty="0">
                <a:latin typeface="Times New Roman" charset="0"/>
                <a:ea typeface="宋体" charset="0"/>
                <a:cs typeface="Times New Roman" charset="0"/>
              </a:rPr>
              <a:t>)</a:t>
            </a:r>
          </a:p>
          <a:p>
            <a:pPr eaLnBrk="1" hangingPunct="1">
              <a:lnSpc>
                <a:spcPct val="110000"/>
              </a:lnSpc>
              <a:spcBef>
                <a:spcPts val="600"/>
              </a:spcBef>
              <a:spcAft>
                <a:spcPts val="600"/>
              </a:spcAft>
              <a:buFont typeface="Wingdings" charset="0"/>
              <a:buNone/>
            </a:pPr>
            <a:r>
              <a:rPr lang="zh-CN" altLang="en-US" sz="2400" dirty="0">
                <a:latin typeface="+mn-ea"/>
                <a:cs typeface="Times New Roman" charset="0"/>
                <a:sym typeface="Symbol" charset="0"/>
              </a:rPr>
              <a:t>练习：所有狮子都是凶猛的，有些狮子不喝咖啡。</a:t>
            </a:r>
          </a:p>
          <a:p>
            <a:pPr eaLnBrk="1" hangingPunct="1">
              <a:lnSpc>
                <a:spcPct val="110000"/>
              </a:lnSpc>
              <a:spcBef>
                <a:spcPts val="600"/>
              </a:spcBef>
              <a:spcAft>
                <a:spcPts val="600"/>
              </a:spcAft>
              <a:buFont typeface="Wingdings" charset="0"/>
              <a:buNone/>
            </a:pPr>
            <a:endParaRPr lang="zh-CN" altLang="en-US" sz="3100" b="1" dirty="0">
              <a:latin typeface="Times New Roman" charset="0"/>
              <a:ea typeface="宋体" charset="0"/>
              <a:cs typeface="Times New Roman" charset="0"/>
              <a:sym typeface="Symbol" charset="0"/>
            </a:endParaRPr>
          </a:p>
        </p:txBody>
      </p:sp>
    </p:spTree>
    <p:extLst>
      <p:ext uri="{BB962C8B-B14F-4D97-AF65-F5344CB8AC3E}">
        <p14:creationId xmlns:p14="http://schemas.microsoft.com/office/powerpoint/2010/main" val="1900294894"/>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nodeType="clickEffect">
                                  <p:stCondLst>
                                    <p:cond delay="0"/>
                                  </p:stCondLst>
                                  <p:childTnLst>
                                    <p:set>
                                      <p:cBhvr>
                                        <p:cTn id="6" dur="1" fill="hold">
                                          <p:stCondLst>
                                            <p:cond delay="0"/>
                                          </p:stCondLst>
                                        </p:cTn>
                                        <p:tgtEl>
                                          <p:spTgt spid="22531">
                                            <p:txEl>
                                              <p:pRg st="3" end="3"/>
                                            </p:txEl>
                                          </p:spTgt>
                                        </p:tgtEl>
                                        <p:attrNameLst>
                                          <p:attrName>style.visibility</p:attrName>
                                        </p:attrNameLst>
                                      </p:cBhvr>
                                      <p:to>
                                        <p:strVal val="visible"/>
                                      </p:to>
                                    </p:set>
                                    <p:animEffect transition="in" filter="box(in)">
                                      <p:cBhvr>
                                        <p:cTn id="7" dur="500"/>
                                        <p:tgtEl>
                                          <p:spTgt spid="22531">
                                            <p:txEl>
                                              <p:pRg st="3" end="3"/>
                                            </p:txEl>
                                          </p:spTgt>
                                        </p:tgtEl>
                                      </p:cBhvr>
                                    </p:animEffect>
                                  </p:childTnLst>
                                </p:cTn>
                              </p:par>
                              <p:par>
                                <p:cTn id="8" presetID="4" presetClass="entr" presetSubtype="16" fill="hold" nodeType="withEffect">
                                  <p:stCondLst>
                                    <p:cond delay="0"/>
                                  </p:stCondLst>
                                  <p:childTnLst>
                                    <p:set>
                                      <p:cBhvr>
                                        <p:cTn id="9" dur="1" fill="hold">
                                          <p:stCondLst>
                                            <p:cond delay="0"/>
                                          </p:stCondLst>
                                        </p:cTn>
                                        <p:tgtEl>
                                          <p:spTgt spid="22531">
                                            <p:txEl>
                                              <p:pRg st="4" end="4"/>
                                            </p:txEl>
                                          </p:spTgt>
                                        </p:tgtEl>
                                        <p:attrNameLst>
                                          <p:attrName>style.visibility</p:attrName>
                                        </p:attrNameLst>
                                      </p:cBhvr>
                                      <p:to>
                                        <p:strVal val="visible"/>
                                      </p:to>
                                    </p:set>
                                    <p:animEffect transition="in" filter="box(in)">
                                      <p:cBhvr>
                                        <p:cTn id="10" dur="500"/>
                                        <p:tgtEl>
                                          <p:spTgt spid="22531">
                                            <p:txEl>
                                              <p:pRg st="4" end="4"/>
                                            </p:txEl>
                                          </p:spTgt>
                                        </p:tgtEl>
                                      </p:cBhvr>
                                    </p:animEffect>
                                  </p:childTnLst>
                                </p:cTn>
                              </p:par>
                              <p:par>
                                <p:cTn id="11" presetID="4" presetClass="entr" presetSubtype="16" fill="hold" nodeType="withEffect">
                                  <p:stCondLst>
                                    <p:cond delay="0"/>
                                  </p:stCondLst>
                                  <p:childTnLst>
                                    <p:set>
                                      <p:cBhvr>
                                        <p:cTn id="12" dur="1" fill="hold">
                                          <p:stCondLst>
                                            <p:cond delay="0"/>
                                          </p:stCondLst>
                                        </p:cTn>
                                        <p:tgtEl>
                                          <p:spTgt spid="22531">
                                            <p:txEl>
                                              <p:pRg st="5" end="5"/>
                                            </p:txEl>
                                          </p:spTgt>
                                        </p:tgtEl>
                                        <p:attrNameLst>
                                          <p:attrName>style.visibility</p:attrName>
                                        </p:attrNameLst>
                                      </p:cBhvr>
                                      <p:to>
                                        <p:strVal val="visible"/>
                                      </p:to>
                                    </p:set>
                                    <p:animEffect transition="in" filter="box(in)">
                                      <p:cBhvr>
                                        <p:cTn id="13" dur="500"/>
                                        <p:tgtEl>
                                          <p:spTgt spid="22531">
                                            <p:txEl>
                                              <p:pRg st="5" end="5"/>
                                            </p:txEl>
                                          </p:spTgt>
                                        </p:tgtEl>
                                      </p:cBhvr>
                                    </p:animEffect>
                                  </p:childTnLst>
                                </p:cTn>
                              </p:par>
                            </p:childTnLst>
                          </p:cTn>
                        </p:par>
                      </p:childTnLst>
                    </p:cTn>
                  </p:par>
                  <p:par>
                    <p:cTn id="14" fill="hold" nodeType="clickPar">
                      <p:stCondLst>
                        <p:cond delay="indefinite"/>
                      </p:stCondLst>
                      <p:childTnLst>
                        <p:par>
                          <p:cTn id="15" fill="hold" nodeType="withGroup">
                            <p:stCondLst>
                              <p:cond delay="0"/>
                            </p:stCondLst>
                            <p:childTnLst>
                              <p:par>
                                <p:cTn id="16" presetID="4" presetClass="entr" presetSubtype="16" fill="hold" nodeType="clickEffect">
                                  <p:stCondLst>
                                    <p:cond delay="0"/>
                                  </p:stCondLst>
                                  <p:childTnLst>
                                    <p:set>
                                      <p:cBhvr>
                                        <p:cTn id="17" dur="1" fill="hold">
                                          <p:stCondLst>
                                            <p:cond delay="0"/>
                                          </p:stCondLst>
                                        </p:cTn>
                                        <p:tgtEl>
                                          <p:spTgt spid="22531">
                                            <p:txEl>
                                              <p:pRg st="6" end="6"/>
                                            </p:txEl>
                                          </p:spTgt>
                                        </p:tgtEl>
                                        <p:attrNameLst>
                                          <p:attrName>style.visibility</p:attrName>
                                        </p:attrNameLst>
                                      </p:cBhvr>
                                      <p:to>
                                        <p:strVal val="visible"/>
                                      </p:to>
                                    </p:set>
                                    <p:animEffect transition="in" filter="box(in)">
                                      <p:cBhvr>
                                        <p:cTn id="18" dur="500"/>
                                        <p:tgtEl>
                                          <p:spTgt spid="22531">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dirty="0">
                <a:latin typeface="+mn-ea"/>
                <a:cs typeface="楷体_GB2312" charset="0"/>
              </a:rPr>
              <a:t>将自然语言翻译成逻辑表达式</a:t>
            </a:r>
            <a:endParaRPr lang="en-US" dirty="0"/>
          </a:p>
        </p:txBody>
      </p:sp>
      <p:sp>
        <p:nvSpPr>
          <p:cNvPr id="3" name="Content Placeholder 2"/>
          <p:cNvSpPr>
            <a:spLocks noGrp="1"/>
          </p:cNvSpPr>
          <p:nvPr>
            <p:ph sz="quarter" idx="1"/>
          </p:nvPr>
        </p:nvSpPr>
        <p:spPr/>
        <p:txBody>
          <a:bodyPr/>
          <a:lstStyle/>
          <a:p>
            <a:r>
              <a:rPr lang="zh-CN" altLang="en-US" dirty="0"/>
              <a:t>如果一个人是女性且是家长，则她是某人的母亲</a:t>
            </a:r>
          </a:p>
          <a:p>
            <a:pPr marL="0" indent="0">
              <a:buNone/>
            </a:pPr>
            <a:r>
              <a:rPr lang="zh-CN" altLang="en-US" dirty="0">
                <a:sym typeface="Symbol" panose="05050102010706020507" pitchFamily="18" charset="2"/>
              </a:rPr>
              <a:t>    </a:t>
            </a:r>
            <a:r>
              <a:rPr lang="en-US" altLang="zh-CN" dirty="0">
                <a:sym typeface="Symbol" panose="05050102010706020507" pitchFamily="18" charset="2"/>
              </a:rPr>
              <a:t>x((F(</a:t>
            </a:r>
            <a:r>
              <a:rPr lang="en-US" altLang="zh-CN" i="1" dirty="0">
                <a:sym typeface="Symbol" panose="05050102010706020507" pitchFamily="18" charset="2"/>
              </a:rPr>
              <a:t>x</a:t>
            </a:r>
            <a:r>
              <a:rPr lang="en-US" altLang="zh-CN" dirty="0">
                <a:sym typeface="Symbol" panose="05050102010706020507" pitchFamily="18" charset="2"/>
              </a:rPr>
              <a:t>)P(</a:t>
            </a:r>
            <a:r>
              <a:rPr lang="en-US" altLang="zh-CN" i="1" dirty="0">
                <a:sym typeface="Symbol" panose="05050102010706020507" pitchFamily="18" charset="2"/>
              </a:rPr>
              <a:t>x</a:t>
            </a:r>
            <a:r>
              <a:rPr lang="en-US" altLang="zh-CN" dirty="0">
                <a:sym typeface="Symbol" panose="05050102010706020507" pitchFamily="18" charset="2"/>
              </a:rPr>
              <a:t>))  </a:t>
            </a:r>
            <a:r>
              <a:rPr lang="en-US" altLang="zh-CN" i="1" dirty="0" err="1">
                <a:sym typeface="Symbol" panose="05050102010706020507" pitchFamily="18" charset="2"/>
              </a:rPr>
              <a:t>y</a:t>
            </a:r>
            <a:r>
              <a:rPr lang="en-US" altLang="zh-CN" dirty="0" err="1">
                <a:sym typeface="Symbol" panose="05050102010706020507" pitchFamily="18" charset="2"/>
              </a:rPr>
              <a:t>M</a:t>
            </a:r>
            <a:r>
              <a:rPr lang="en-US" altLang="zh-CN" dirty="0">
                <a:sym typeface="Symbol" panose="05050102010706020507" pitchFamily="18" charset="2"/>
              </a:rPr>
              <a:t>(</a:t>
            </a:r>
            <a:r>
              <a:rPr lang="en-US" altLang="zh-CN" i="1" dirty="0" err="1">
                <a:sym typeface="Symbol" panose="05050102010706020507" pitchFamily="18" charset="2"/>
              </a:rPr>
              <a:t>x,y</a:t>
            </a:r>
            <a:r>
              <a:rPr lang="en-US" altLang="zh-CN" dirty="0">
                <a:sym typeface="Symbol" panose="05050102010706020507" pitchFamily="18" charset="2"/>
              </a:rPr>
              <a:t>))</a:t>
            </a:r>
          </a:p>
          <a:p>
            <a:pPr marL="0" indent="0">
              <a:buNone/>
            </a:pPr>
            <a:r>
              <a:rPr lang="en-US" altLang="zh-CN" dirty="0">
                <a:sym typeface="Symbol" panose="05050102010706020507" pitchFamily="18" charset="2"/>
              </a:rPr>
              <a:t>    </a:t>
            </a:r>
            <a:r>
              <a:rPr lang="en-US" altLang="zh-CN" dirty="0" err="1">
                <a:sym typeface="Symbol" panose="05050102010706020507" pitchFamily="18" charset="2"/>
              </a:rPr>
              <a:t>x</a:t>
            </a:r>
            <a:r>
              <a:rPr lang="en-US" altLang="zh-CN" i="1" dirty="0" err="1">
                <a:sym typeface="Symbol" panose="05050102010706020507" pitchFamily="18" charset="2"/>
              </a:rPr>
              <a:t>y</a:t>
            </a:r>
            <a:r>
              <a:rPr lang="en-US" altLang="zh-CN" dirty="0">
                <a:sym typeface="Symbol" panose="05050102010706020507" pitchFamily="18" charset="2"/>
              </a:rPr>
              <a:t>((F(</a:t>
            </a:r>
            <a:r>
              <a:rPr lang="en-US" altLang="zh-CN" i="1" dirty="0">
                <a:sym typeface="Symbol" panose="05050102010706020507" pitchFamily="18" charset="2"/>
              </a:rPr>
              <a:t>x</a:t>
            </a:r>
            <a:r>
              <a:rPr lang="en-US" altLang="zh-CN" dirty="0">
                <a:sym typeface="Symbol" panose="05050102010706020507" pitchFamily="18" charset="2"/>
              </a:rPr>
              <a:t>)P(</a:t>
            </a:r>
            <a:r>
              <a:rPr lang="en-US" altLang="zh-CN" i="1" dirty="0">
                <a:sym typeface="Symbol" panose="05050102010706020507" pitchFamily="18" charset="2"/>
              </a:rPr>
              <a:t>x</a:t>
            </a:r>
            <a:r>
              <a:rPr lang="en-US" altLang="zh-CN" dirty="0">
                <a:sym typeface="Symbol" panose="05050102010706020507" pitchFamily="18" charset="2"/>
              </a:rPr>
              <a:t>))  M(</a:t>
            </a:r>
            <a:r>
              <a:rPr lang="en-US" altLang="zh-CN" i="1" dirty="0" err="1">
                <a:sym typeface="Symbol" panose="05050102010706020507" pitchFamily="18" charset="2"/>
              </a:rPr>
              <a:t>x,y</a:t>
            </a:r>
            <a:r>
              <a:rPr lang="en-US" altLang="zh-CN" dirty="0">
                <a:sym typeface="Symbol" panose="05050102010706020507" pitchFamily="18" charset="2"/>
              </a:rPr>
              <a:t>))</a:t>
            </a:r>
            <a:endParaRPr lang="zh-CN" altLang="en-US" dirty="0"/>
          </a:p>
          <a:p>
            <a:endParaRPr lang="zh-CN" altLang="en-US" dirty="0"/>
          </a:p>
          <a:p>
            <a:pPr marL="0" indent="0">
              <a:buNone/>
            </a:pPr>
            <a:endParaRPr lang="en-US" dirty="0"/>
          </a:p>
        </p:txBody>
      </p:sp>
      <p:sp>
        <p:nvSpPr>
          <p:cNvPr id="4" name="Slide Number Placeholder 3"/>
          <p:cNvSpPr>
            <a:spLocks noGrp="1"/>
          </p:cNvSpPr>
          <p:nvPr>
            <p:ph type="sldNum" sz="quarter" idx="12"/>
          </p:nvPr>
        </p:nvSpPr>
        <p:spPr/>
        <p:txBody>
          <a:bodyPr>
            <a:normAutofit fontScale="85000" lnSpcReduction="20000"/>
          </a:bodyPr>
          <a:lstStyle/>
          <a:p>
            <a:fld id="{0C913308-F349-4B6D-A68A-DD1791B4A57B}" type="slidenum">
              <a:rPr lang="zh-CN" altLang="en-US" smtClean="0"/>
              <a:t>25</a:t>
            </a:fld>
            <a:endParaRPr lang="zh-CN" altLang="en-US" dirty="0"/>
          </a:p>
        </p:txBody>
      </p:sp>
    </p:spTree>
    <p:extLst>
      <p:ext uri="{BB962C8B-B14F-4D97-AF65-F5344CB8AC3E}">
        <p14:creationId xmlns:p14="http://schemas.microsoft.com/office/powerpoint/2010/main" val="174391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p:txBody>
          <a:bodyPr/>
          <a:lstStyle/>
          <a:p>
            <a:r>
              <a:rPr lang="zh-CN" altLang="en-US" dirty="0">
                <a:latin typeface="+mn-ea"/>
                <a:cs typeface="楷体_GB2312" charset="0"/>
              </a:rPr>
              <a:t>将自然语言翻译成逻辑表达式</a:t>
            </a:r>
            <a:endParaRPr lang="zh-CN" altLang="en-US" dirty="0"/>
          </a:p>
        </p:txBody>
      </p:sp>
      <p:sp>
        <p:nvSpPr>
          <p:cNvPr id="79875" name="Rectangle 3"/>
          <p:cNvSpPr>
            <a:spLocks noGrp="1" noChangeArrowheads="1"/>
          </p:cNvSpPr>
          <p:nvPr>
            <p:ph idx="1"/>
          </p:nvPr>
        </p:nvSpPr>
        <p:spPr>
          <a:xfrm>
            <a:off x="457200" y="1600200"/>
            <a:ext cx="8229600" cy="4277072"/>
          </a:xfrm>
        </p:spPr>
        <p:txBody>
          <a:bodyPr/>
          <a:lstStyle/>
          <a:p>
            <a:endParaRPr lang="en-US" altLang="zh-CN" dirty="0">
              <a:sym typeface="Symbol" panose="05050102010706020507" pitchFamily="18" charset="2"/>
            </a:endParaRPr>
          </a:p>
          <a:p>
            <a:r>
              <a:rPr lang="en-US" altLang="zh-CN" dirty="0">
                <a:sym typeface="Symbol" panose="05050102010706020507" pitchFamily="18" charset="2"/>
              </a:rPr>
              <a:t></a:t>
            </a:r>
            <a:r>
              <a:rPr lang="en-US" altLang="zh-CN" i="1" dirty="0">
                <a:sym typeface="Symbol" panose="05050102010706020507" pitchFamily="18" charset="2"/>
              </a:rPr>
              <a:t>n</a:t>
            </a:r>
            <a:r>
              <a:rPr lang="en-US" altLang="zh-CN" dirty="0">
                <a:sym typeface="Symbol" panose="05050102010706020507" pitchFamily="18" charset="2"/>
              </a:rPr>
              <a:t>(N(</a:t>
            </a:r>
            <a:r>
              <a:rPr lang="en-US" altLang="zh-CN" i="1" dirty="0">
                <a:sym typeface="Symbol" panose="05050102010706020507" pitchFamily="18" charset="2"/>
              </a:rPr>
              <a:t>n</a:t>
            </a:r>
            <a:r>
              <a:rPr lang="en-US" altLang="zh-CN" dirty="0">
                <a:sym typeface="Symbol" panose="05050102010706020507" pitchFamily="18" charset="2"/>
              </a:rPr>
              <a:t>)  </a:t>
            </a:r>
            <a:r>
              <a:rPr lang="en-US" altLang="zh-CN" i="1" dirty="0">
                <a:sym typeface="Symbol" panose="05050102010706020507" pitchFamily="18" charset="2"/>
              </a:rPr>
              <a:t>x</a:t>
            </a:r>
            <a:r>
              <a:rPr lang="en-US" altLang="zh-CN" dirty="0">
                <a:sym typeface="Symbol" panose="05050102010706020507" pitchFamily="18" charset="2"/>
              </a:rPr>
              <a:t>(N(</a:t>
            </a:r>
            <a:r>
              <a:rPr lang="en-US" altLang="zh-CN" i="1" dirty="0">
                <a:sym typeface="Symbol" panose="05050102010706020507" pitchFamily="18" charset="2"/>
              </a:rPr>
              <a:t>x</a:t>
            </a:r>
            <a:r>
              <a:rPr lang="en-US" altLang="zh-CN" dirty="0">
                <a:sym typeface="Symbol" panose="05050102010706020507" pitchFamily="18" charset="2"/>
              </a:rPr>
              <a:t>)(</a:t>
            </a:r>
            <a:r>
              <a:rPr lang="en-US" altLang="zh-CN" i="1" dirty="0" err="1">
                <a:sym typeface="Symbol" panose="05050102010706020507" pitchFamily="18" charset="2"/>
              </a:rPr>
              <a:t>x</a:t>
            </a:r>
            <a:r>
              <a:rPr lang="en-US" altLang="zh-CN" dirty="0" err="1">
                <a:sym typeface="Symbol" panose="05050102010706020507" pitchFamily="18" charset="2"/>
              </a:rPr>
              <a:t></a:t>
            </a:r>
            <a:r>
              <a:rPr lang="en-US" altLang="zh-CN" i="1" dirty="0" err="1">
                <a:sym typeface="Symbol" panose="05050102010706020507" pitchFamily="18" charset="2"/>
              </a:rPr>
              <a:t>n</a:t>
            </a:r>
            <a:r>
              <a:rPr lang="en-US" altLang="zh-CN" dirty="0">
                <a:sym typeface="Symbol" panose="05050102010706020507" pitchFamily="18" charset="2"/>
              </a:rPr>
              <a:t>)  (</a:t>
            </a:r>
            <a:r>
              <a:rPr lang="en-US" altLang="zh-CN" i="1" dirty="0">
                <a:sym typeface="Symbol" panose="05050102010706020507" pitchFamily="18" charset="2"/>
              </a:rPr>
              <a:t>x</a:t>
            </a:r>
            <a:r>
              <a:rPr lang="en-US" altLang="zh-CN" dirty="0">
                <a:sym typeface="Symbol" panose="05050102010706020507" pitchFamily="18" charset="2"/>
              </a:rPr>
              <a:t>2</a:t>
            </a:r>
            <a:r>
              <a:rPr lang="en-US" altLang="zh-CN" i="1" dirty="0">
                <a:sym typeface="Symbol" panose="05050102010706020507" pitchFamily="18" charset="2"/>
              </a:rPr>
              <a:t>n</a:t>
            </a:r>
            <a:r>
              <a:rPr lang="en-US" altLang="zh-CN" dirty="0">
                <a:sym typeface="Symbol" panose="05050102010706020507" pitchFamily="18" charset="2"/>
              </a:rPr>
              <a:t>)  </a:t>
            </a:r>
            <a:br>
              <a:rPr lang="en-US" altLang="zh-CN" dirty="0">
                <a:sym typeface="Symbol" panose="05050102010706020507" pitchFamily="18" charset="2"/>
              </a:rPr>
            </a:br>
            <a:r>
              <a:rPr lang="en-US" altLang="zh-CN" dirty="0">
                <a:sym typeface="Symbol" panose="05050102010706020507" pitchFamily="18" charset="2"/>
              </a:rPr>
              <a:t>				</a:t>
            </a:r>
            <a:r>
              <a:rPr lang="en-US" altLang="zh-CN" i="1" dirty="0">
                <a:sym typeface="Symbol" panose="05050102010706020507" pitchFamily="18" charset="2"/>
              </a:rPr>
              <a:t>y</a:t>
            </a:r>
            <a:r>
              <a:rPr lang="en-US" altLang="zh-CN" dirty="0">
                <a:sym typeface="Symbol" panose="05050102010706020507" pitchFamily="18" charset="2"/>
              </a:rPr>
              <a:t>(</a:t>
            </a:r>
            <a:r>
              <a:rPr lang="en-US" altLang="zh-CN" i="1" dirty="0" err="1">
                <a:sym typeface="Symbol" panose="05050102010706020507" pitchFamily="18" charset="2"/>
              </a:rPr>
              <a:t>y</a:t>
            </a:r>
            <a:r>
              <a:rPr lang="en-US" altLang="zh-CN" dirty="0" err="1">
                <a:sym typeface="Symbol" panose="05050102010706020507" pitchFamily="18" charset="2"/>
              </a:rPr>
              <a:t>|</a:t>
            </a:r>
            <a:r>
              <a:rPr lang="en-US" altLang="zh-CN" i="1" dirty="0" err="1">
                <a:sym typeface="Symbol" panose="05050102010706020507" pitchFamily="18" charset="2"/>
              </a:rPr>
              <a:t>x</a:t>
            </a:r>
            <a:r>
              <a:rPr lang="en-US" altLang="zh-CN" i="1" dirty="0">
                <a:sym typeface="Symbol" panose="05050102010706020507" pitchFamily="18" charset="2"/>
              </a:rPr>
              <a:t> </a:t>
            </a:r>
            <a:r>
              <a:rPr lang="en-US" altLang="zh-CN" dirty="0">
                <a:sym typeface="Symbol" panose="05050102010706020507" pitchFamily="18" charset="2"/>
              </a:rPr>
              <a:t>(</a:t>
            </a:r>
            <a:r>
              <a:rPr lang="en-US" altLang="zh-CN" i="1" dirty="0">
                <a:sym typeface="Symbol" panose="05050102010706020507" pitchFamily="18" charset="2"/>
              </a:rPr>
              <a:t>y=1</a:t>
            </a:r>
            <a:r>
              <a:rPr lang="en-US" altLang="zh-CN" dirty="0">
                <a:sym typeface="Symbol" panose="05050102010706020507" pitchFamily="18" charset="2"/>
              </a:rPr>
              <a:t></a:t>
            </a:r>
            <a:r>
              <a:rPr lang="en-US" altLang="zh-CN" i="1" dirty="0">
                <a:sym typeface="Symbol" panose="05050102010706020507" pitchFamily="18" charset="2"/>
              </a:rPr>
              <a:t>y=x</a:t>
            </a:r>
            <a:r>
              <a:rPr lang="en-US" altLang="zh-CN" dirty="0">
                <a:sym typeface="Symbol" panose="05050102010706020507" pitchFamily="18" charset="2"/>
              </a:rPr>
              <a:t>))))</a:t>
            </a:r>
          </a:p>
          <a:p>
            <a:pPr marL="0" indent="0">
              <a:buNone/>
            </a:pPr>
            <a:r>
              <a:rPr lang="zh-CN" altLang="en-US" dirty="0">
                <a:sym typeface="Symbol" panose="05050102010706020507" pitchFamily="18" charset="2"/>
              </a:rPr>
              <a:t>	</a:t>
            </a:r>
            <a:r>
              <a:rPr lang="en-US" altLang="zh-CN" dirty="0">
                <a:sym typeface="Symbol" panose="05050102010706020507" pitchFamily="18" charset="2"/>
              </a:rPr>
              <a:t>    </a:t>
            </a:r>
            <a:r>
              <a:rPr lang="zh-CN" altLang="en-US" dirty="0">
                <a:sym typeface="Symbol" panose="05050102010706020507" pitchFamily="18" charset="2"/>
              </a:rPr>
              <a:t>定义</a:t>
            </a:r>
            <a:r>
              <a:rPr lang="en-US" altLang="zh-CN" dirty="0">
                <a:sym typeface="Symbol" panose="05050102010706020507" pitchFamily="18" charset="2"/>
              </a:rPr>
              <a:t>: N(</a:t>
            </a:r>
            <a:r>
              <a:rPr lang="en-US" altLang="zh-CN" i="1" dirty="0">
                <a:sym typeface="Symbol" panose="05050102010706020507" pitchFamily="18" charset="2"/>
              </a:rPr>
              <a:t>x</a:t>
            </a:r>
            <a:r>
              <a:rPr lang="en-US" altLang="zh-CN" dirty="0">
                <a:sym typeface="Symbol" panose="05050102010706020507" pitchFamily="18" charset="2"/>
              </a:rPr>
              <a:t>): </a:t>
            </a:r>
            <a:r>
              <a:rPr lang="en-US" altLang="zh-CN" i="1" dirty="0">
                <a:sym typeface="Symbol" panose="05050102010706020507" pitchFamily="18" charset="2"/>
              </a:rPr>
              <a:t>x</a:t>
            </a:r>
            <a:r>
              <a:rPr lang="en-US" altLang="zh-CN" dirty="0">
                <a:sym typeface="Symbol" panose="05050102010706020507" pitchFamily="18" charset="2"/>
              </a:rPr>
              <a:t> </a:t>
            </a:r>
            <a:r>
              <a:rPr lang="zh-CN" altLang="en-US" dirty="0">
                <a:sym typeface="Symbol" panose="05050102010706020507" pitchFamily="18" charset="2"/>
              </a:rPr>
              <a:t>是正整数；</a:t>
            </a:r>
          </a:p>
          <a:p>
            <a:pPr marL="0" indent="0">
              <a:buNone/>
            </a:pPr>
            <a:r>
              <a:rPr lang="zh-CN" altLang="en-US" dirty="0">
                <a:sym typeface="Symbol" panose="05050102010706020507" pitchFamily="18" charset="2"/>
              </a:rPr>
              <a:t>	</a:t>
            </a:r>
            <a:r>
              <a:rPr lang="en-US" altLang="zh-CN" dirty="0">
                <a:sym typeface="Symbol" panose="05050102010706020507" pitchFamily="18" charset="2"/>
              </a:rPr>
              <a:t>              </a:t>
            </a:r>
            <a:r>
              <a:rPr lang="en-US" altLang="zh-CN" i="1" dirty="0" err="1">
                <a:sym typeface="Symbol" panose="05050102010706020507" pitchFamily="18" charset="2"/>
              </a:rPr>
              <a:t>y</a:t>
            </a:r>
            <a:r>
              <a:rPr lang="en-US" altLang="zh-CN" dirty="0" err="1">
                <a:sym typeface="Symbol" panose="05050102010706020507" pitchFamily="18" charset="2"/>
              </a:rPr>
              <a:t>|</a:t>
            </a:r>
            <a:r>
              <a:rPr lang="en-US" altLang="zh-CN" i="1" dirty="0" err="1">
                <a:sym typeface="Symbol" panose="05050102010706020507" pitchFamily="18" charset="2"/>
              </a:rPr>
              <a:t>x</a:t>
            </a:r>
            <a:r>
              <a:rPr lang="en-US" altLang="zh-CN" dirty="0">
                <a:sym typeface="Symbol" panose="05050102010706020507" pitchFamily="18" charset="2"/>
              </a:rPr>
              <a:t>: </a:t>
            </a:r>
            <a:r>
              <a:rPr lang="en-US" altLang="zh-CN" i="1" dirty="0">
                <a:sym typeface="Symbol" panose="05050102010706020507" pitchFamily="18" charset="2"/>
              </a:rPr>
              <a:t>y</a:t>
            </a:r>
            <a:r>
              <a:rPr lang="en-US" altLang="zh-CN" dirty="0">
                <a:sym typeface="Symbol" panose="05050102010706020507" pitchFamily="18" charset="2"/>
              </a:rPr>
              <a:t> </a:t>
            </a:r>
            <a:r>
              <a:rPr lang="zh-CN" altLang="en-US" dirty="0">
                <a:sym typeface="Symbol" panose="05050102010706020507" pitchFamily="18" charset="2"/>
              </a:rPr>
              <a:t>整除 </a:t>
            </a:r>
            <a:r>
              <a:rPr lang="en-US" altLang="zh-CN" i="1" dirty="0">
                <a:sym typeface="Symbol" panose="05050102010706020507" pitchFamily="18" charset="2"/>
              </a:rPr>
              <a:t>x</a:t>
            </a:r>
          </a:p>
        </p:txBody>
      </p:sp>
      <p:sp>
        <p:nvSpPr>
          <p:cNvPr id="25604" name="Rectangle 4"/>
          <p:cNvSpPr>
            <a:spLocks noChangeArrowheads="1"/>
          </p:cNvSpPr>
          <p:nvPr/>
        </p:nvSpPr>
        <p:spPr bwMode="auto">
          <a:xfrm>
            <a:off x="899592" y="3091036"/>
            <a:ext cx="6172200" cy="1295400"/>
          </a:xfrm>
          <a:prstGeom prst="rect">
            <a:avLst/>
          </a:prstGeom>
          <a:noFill/>
          <a:ln w="57150" cmpd="thickThin">
            <a:solidFill>
              <a:srgbClr val="993366"/>
            </a:solidFill>
            <a:miter lim="800000"/>
            <a:headEnd/>
            <a:tailEnd/>
          </a:ln>
          <a:extLst>
            <a:ext uri="{909E8E84-426E-40dd-AFC4-6F175D3DCCD1}">
              <a14:hiddenFill xmlns="" xmlns:a14="http://schemas.microsoft.com/office/drawing/2010/main">
                <a:solidFill>
                  <a:srgbClr val="FFFFFF"/>
                </a:solidFill>
              </a14:hiddenFill>
            </a:ext>
          </a:extLst>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79877" name="Text Box 5"/>
          <p:cNvSpPr txBox="1">
            <a:spLocks noChangeArrowheads="1"/>
          </p:cNvSpPr>
          <p:nvPr/>
        </p:nvSpPr>
        <p:spPr bwMode="auto">
          <a:xfrm>
            <a:off x="1979613" y="5013325"/>
            <a:ext cx="6019800" cy="514350"/>
          </a:xfrm>
          <a:prstGeom prst="rect">
            <a:avLst/>
          </a:prstGeom>
          <a:solidFill>
            <a:srgbClr val="FFFF99"/>
          </a:solidFill>
          <a:ln w="57150" cmpd="thickThin">
            <a:solidFill>
              <a:srgbClr val="FFCC00"/>
            </a:solidFill>
            <a:miter lim="800000"/>
            <a:headEnd/>
            <a:tailEnd/>
          </a:ln>
          <a:effectLst>
            <a:outerShdw dist="107763" dir="8100000" algn="ctr" rotWithShape="0">
              <a:schemeClr val="bg2"/>
            </a:outerShdw>
          </a:effectLst>
        </p:spPr>
        <p:txBody>
          <a:bodyPr>
            <a:spAutoFit/>
          </a:bodyPr>
          <a:lstStyle/>
          <a:p>
            <a:pPr>
              <a:spcBef>
                <a:spcPct val="50000"/>
              </a:spcBef>
              <a:defRPr/>
            </a:pPr>
            <a:r>
              <a:rPr kumimoji="1" lang="zh-CN" altLang="en-US" sz="2400" dirty="0">
                <a:latin typeface="Times New Roman" pitchFamily="18" charset="0"/>
                <a:ea typeface="楷体_GB2312" pitchFamily="49" charset="-122"/>
              </a:rPr>
              <a:t>练习</a:t>
            </a:r>
            <a:r>
              <a:rPr kumimoji="1" lang="en-US" altLang="zh-CN" sz="2400" dirty="0">
                <a:latin typeface="Times New Roman" pitchFamily="18" charset="0"/>
              </a:rPr>
              <a:t>: </a:t>
            </a:r>
            <a:r>
              <a:rPr kumimoji="1" lang="en-US" altLang="zh-CN" sz="2400" dirty="0">
                <a:latin typeface="Times New Roman" pitchFamily="18" charset="0"/>
                <a:ea typeface="楷体_GB2312" pitchFamily="49" charset="-122"/>
              </a:rPr>
              <a:t>“</a:t>
            </a:r>
            <a:r>
              <a:rPr kumimoji="1" lang="zh-CN" altLang="en-US" sz="2400" dirty="0">
                <a:latin typeface="Times New Roman" pitchFamily="18" charset="0"/>
                <a:ea typeface="楷体_GB2312" pitchFamily="49" charset="-122"/>
              </a:rPr>
              <a:t>不存在最大的素数。”</a:t>
            </a:r>
          </a:p>
        </p:txBody>
      </p:sp>
      <p:sp>
        <p:nvSpPr>
          <p:cNvPr id="25606" name="TextBox 7"/>
          <p:cNvSpPr txBox="1">
            <a:spLocks noChangeArrowheads="1"/>
          </p:cNvSpPr>
          <p:nvPr/>
        </p:nvSpPr>
        <p:spPr bwMode="auto">
          <a:xfrm>
            <a:off x="681256" y="1566361"/>
            <a:ext cx="7972426" cy="52322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800" dirty="0">
                <a:latin typeface="+mn-lt"/>
                <a:ea typeface="+mn-ea"/>
              </a:rPr>
              <a:t>在</a:t>
            </a:r>
            <a:r>
              <a:rPr lang="en-US" altLang="zh-CN" sz="2800" dirty="0">
                <a:latin typeface="+mn-lt"/>
                <a:ea typeface="+mn-ea"/>
              </a:rPr>
              <a:t> </a:t>
            </a:r>
            <a:r>
              <a:rPr lang="en-US" altLang="zh-CN" sz="2800" i="1" dirty="0">
                <a:latin typeface="+mn-lt"/>
                <a:ea typeface="+mn-ea"/>
              </a:rPr>
              <a:t>n </a:t>
            </a:r>
            <a:r>
              <a:rPr lang="zh-CN" altLang="en-US" sz="2800" dirty="0">
                <a:latin typeface="+mn-lt"/>
                <a:ea typeface="+mn-ea"/>
              </a:rPr>
              <a:t>与 </a:t>
            </a:r>
            <a:r>
              <a:rPr lang="en-US" altLang="zh-CN" sz="2800" dirty="0">
                <a:latin typeface="+mn-lt"/>
                <a:ea typeface="+mn-ea"/>
              </a:rPr>
              <a:t>2</a:t>
            </a:r>
            <a:r>
              <a:rPr lang="en-US" altLang="zh-CN" sz="2800" i="1" dirty="0">
                <a:latin typeface="+mn-lt"/>
                <a:ea typeface="+mn-ea"/>
              </a:rPr>
              <a:t>n </a:t>
            </a:r>
            <a:r>
              <a:rPr lang="zh-CN" altLang="en-US" sz="2800" dirty="0">
                <a:latin typeface="+mn-lt"/>
                <a:ea typeface="+mn-ea"/>
              </a:rPr>
              <a:t>之间存在素数</a:t>
            </a:r>
            <a:r>
              <a:rPr lang="en-US" altLang="zh-CN" sz="2800" i="1" dirty="0">
                <a:latin typeface="+mn-lt"/>
                <a:ea typeface="+mn-ea"/>
              </a:rPr>
              <a:t> </a:t>
            </a:r>
            <a:r>
              <a:rPr lang="en-US" altLang="zh-CN" sz="2800" dirty="0">
                <a:latin typeface="+mn-lt"/>
                <a:ea typeface="+mn-ea"/>
              </a:rPr>
              <a:t>(</a:t>
            </a:r>
            <a:r>
              <a:rPr lang="en-US" altLang="zh-CN" sz="2800" dirty="0" err="1">
                <a:latin typeface="+mn-lt"/>
                <a:ea typeface="+mn-ea"/>
              </a:rPr>
              <a:t>Tschebyscheff</a:t>
            </a:r>
            <a:r>
              <a:rPr lang="zh-CN" altLang="en-US" sz="2800" dirty="0">
                <a:latin typeface="+mn-lt"/>
                <a:ea typeface="+mn-ea"/>
              </a:rPr>
              <a:t>定理</a:t>
            </a:r>
            <a:r>
              <a:rPr lang="en-US" altLang="zh-CN" sz="2800" dirty="0">
                <a:latin typeface="+mn-lt"/>
                <a:ea typeface="+mn-ea"/>
              </a:rPr>
              <a:t>):</a:t>
            </a:r>
          </a:p>
        </p:txBody>
      </p:sp>
    </p:spTree>
    <p:extLst>
      <p:ext uri="{BB962C8B-B14F-4D97-AF65-F5344CB8AC3E}">
        <p14:creationId xmlns:p14="http://schemas.microsoft.com/office/powerpoint/2010/main" val="379057817"/>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9875">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 presetClass="entr" presetSubtype="4" fill="hold" grpId="0" nodeType="clickEffect">
                                  <p:stCondLst>
                                    <p:cond delay="0"/>
                                  </p:stCondLst>
                                  <p:childTnLst>
                                    <p:set>
                                      <p:cBhvr>
                                        <p:cTn id="10" dur="1" fill="hold">
                                          <p:stCondLst>
                                            <p:cond delay="0"/>
                                          </p:stCondLst>
                                        </p:cTn>
                                        <p:tgtEl>
                                          <p:spTgt spid="79877"/>
                                        </p:tgtEl>
                                        <p:attrNameLst>
                                          <p:attrName>style.visibility</p:attrName>
                                        </p:attrNameLst>
                                      </p:cBhvr>
                                      <p:to>
                                        <p:strVal val="visible"/>
                                      </p:to>
                                    </p:set>
                                    <p:anim calcmode="lin" valueType="num">
                                      <p:cBhvr additive="base">
                                        <p:cTn id="11" dur="500" fill="hold"/>
                                        <p:tgtEl>
                                          <p:spTgt spid="79877"/>
                                        </p:tgtEl>
                                        <p:attrNameLst>
                                          <p:attrName>ppt_x</p:attrName>
                                        </p:attrNameLst>
                                      </p:cBhvr>
                                      <p:tavLst>
                                        <p:tav tm="0">
                                          <p:val>
                                            <p:strVal val="#ppt_x"/>
                                          </p:val>
                                        </p:tav>
                                        <p:tav tm="100000">
                                          <p:val>
                                            <p:strVal val="#ppt_x"/>
                                          </p:val>
                                        </p:tav>
                                      </p:tavLst>
                                    </p:anim>
                                    <p:anim calcmode="lin" valueType="num">
                                      <p:cBhvr additive="base">
                                        <p:cTn id="12" dur="500" fill="hold"/>
                                        <p:tgtEl>
                                          <p:spTgt spid="7987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9875" grpId="0" uiExpand="1" build="p"/>
      <p:bldP spid="79877" grpId="0" animBg="1" autoUpdateAnimBg="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标题 1"/>
          <p:cNvSpPr>
            <a:spLocks noGrp="1"/>
          </p:cNvSpPr>
          <p:nvPr>
            <p:ph type="title"/>
          </p:nvPr>
        </p:nvSpPr>
        <p:spPr/>
        <p:txBody>
          <a:bodyPr/>
          <a:lstStyle/>
          <a:p>
            <a:r>
              <a:rPr lang="zh-CN" altLang="en-US" dirty="0"/>
              <a:t>例：苏格拉底到底死不死？</a:t>
            </a:r>
          </a:p>
        </p:txBody>
      </p:sp>
      <p:sp>
        <p:nvSpPr>
          <p:cNvPr id="34819" name="内容占位符 2"/>
          <p:cNvSpPr>
            <a:spLocks noGrp="1"/>
          </p:cNvSpPr>
          <p:nvPr>
            <p:ph idx="1"/>
          </p:nvPr>
        </p:nvSpPr>
        <p:spPr/>
        <p:txBody>
          <a:bodyPr/>
          <a:lstStyle/>
          <a:p>
            <a:r>
              <a:rPr lang="en-US" altLang="zh-CN" b="1" i="1" dirty="0">
                <a:latin typeface="+mn-ea"/>
                <a:cs typeface="Times New Roman" charset="0"/>
              </a:rPr>
              <a:t>P</a:t>
            </a:r>
            <a:r>
              <a:rPr lang="en-US" altLang="zh-CN" b="1" dirty="0">
                <a:latin typeface="+mn-ea"/>
                <a:cs typeface="Times New Roman" charset="0"/>
              </a:rPr>
              <a:t>(</a:t>
            </a:r>
            <a:r>
              <a:rPr lang="en-US" altLang="zh-CN" b="1" i="1" dirty="0">
                <a:latin typeface="+mn-ea"/>
                <a:cs typeface="Times New Roman" charset="0"/>
              </a:rPr>
              <a:t>x</a:t>
            </a:r>
            <a:r>
              <a:rPr lang="en-US" altLang="zh-CN" b="1" dirty="0">
                <a:latin typeface="+mn-ea"/>
                <a:cs typeface="Times New Roman" charset="0"/>
              </a:rPr>
              <a:t>): </a:t>
            </a:r>
            <a:r>
              <a:rPr lang="en-US" altLang="zh-CN" b="1" i="1" dirty="0">
                <a:latin typeface="+mn-ea"/>
                <a:cs typeface="Times New Roman" charset="0"/>
              </a:rPr>
              <a:t>x</a:t>
            </a:r>
            <a:r>
              <a:rPr lang="zh-CN" altLang="en-US" b="1" dirty="0">
                <a:latin typeface="+mn-ea"/>
                <a:cs typeface="Times New Roman" charset="0"/>
              </a:rPr>
              <a:t>是人；</a:t>
            </a:r>
            <a:r>
              <a:rPr lang="en-US" altLang="zh-CN" b="1" i="1" dirty="0">
                <a:latin typeface="+mn-ea"/>
                <a:cs typeface="Times New Roman" charset="0"/>
              </a:rPr>
              <a:t>Q</a:t>
            </a:r>
            <a:r>
              <a:rPr lang="en-US" altLang="zh-CN" b="1" dirty="0">
                <a:latin typeface="+mn-ea"/>
                <a:cs typeface="Times New Roman" charset="0"/>
              </a:rPr>
              <a:t>(</a:t>
            </a:r>
            <a:r>
              <a:rPr lang="en-US" altLang="zh-CN" b="1" i="1" dirty="0">
                <a:latin typeface="+mn-ea"/>
                <a:cs typeface="Times New Roman" charset="0"/>
              </a:rPr>
              <a:t>x</a:t>
            </a:r>
            <a:r>
              <a:rPr lang="en-US" altLang="zh-CN" b="1" dirty="0">
                <a:latin typeface="+mn-ea"/>
                <a:cs typeface="Times New Roman" charset="0"/>
              </a:rPr>
              <a:t>)</a:t>
            </a:r>
            <a:r>
              <a:rPr lang="zh-CN" altLang="en-US" b="1" dirty="0">
                <a:latin typeface="+mn-ea"/>
                <a:cs typeface="Times New Roman" charset="0"/>
              </a:rPr>
              <a:t>：</a:t>
            </a:r>
            <a:r>
              <a:rPr lang="en-US" altLang="zh-CN" b="1" i="1" dirty="0">
                <a:latin typeface="+mn-ea"/>
                <a:cs typeface="Times New Roman" charset="0"/>
              </a:rPr>
              <a:t>x</a:t>
            </a:r>
            <a:r>
              <a:rPr lang="zh-CN" altLang="en-US" b="1" dirty="0">
                <a:latin typeface="+mn-ea"/>
                <a:cs typeface="Times New Roman" charset="0"/>
              </a:rPr>
              <a:t>要死</a:t>
            </a:r>
            <a:endParaRPr lang="en-US" altLang="zh-CN" b="1" dirty="0">
              <a:latin typeface="+mn-ea"/>
              <a:cs typeface="Times New Roman" charset="0"/>
            </a:endParaRPr>
          </a:p>
          <a:p>
            <a:r>
              <a:rPr lang="zh-CN" altLang="en-US" b="1" dirty="0">
                <a:latin typeface="+mn-ea"/>
                <a:cs typeface="Times New Roman" charset="0"/>
              </a:rPr>
              <a:t>符号化及推理过程：</a:t>
            </a:r>
            <a:endParaRPr lang="en-US" altLang="zh-CN" b="1" dirty="0">
              <a:latin typeface="+mn-ea"/>
              <a:cs typeface="Times New Roman" charset="0"/>
            </a:endParaRPr>
          </a:p>
          <a:p>
            <a:pPr lvl="1"/>
            <a:r>
              <a:rPr lang="zh-CN" altLang="en-US" b="1" dirty="0">
                <a:latin typeface="+mn-ea"/>
                <a:cs typeface="Times New Roman" charset="0"/>
              </a:rPr>
              <a:t>人都是要死的：</a:t>
            </a:r>
            <a:r>
              <a:rPr lang="en-US" altLang="zh-CN" b="1" dirty="0">
                <a:latin typeface="+mn-ea"/>
                <a:cs typeface="Times New Roman" charset="0"/>
                <a:sym typeface="Symbol" charset="0"/>
              </a:rPr>
              <a:t></a:t>
            </a:r>
            <a:r>
              <a:rPr lang="en-US" altLang="zh-CN" b="1" i="1" dirty="0">
                <a:latin typeface="+mn-ea"/>
                <a:cs typeface="Times New Roman" charset="0"/>
                <a:sym typeface="Symbol" charset="0"/>
              </a:rPr>
              <a:t>x</a:t>
            </a:r>
            <a:r>
              <a:rPr lang="en-US" altLang="zh-CN" b="1" dirty="0">
                <a:latin typeface="+mn-ea"/>
                <a:cs typeface="Times New Roman" charset="0"/>
                <a:sym typeface="Symbol" charset="0"/>
              </a:rPr>
              <a:t>(</a:t>
            </a:r>
            <a:r>
              <a:rPr lang="en-US" altLang="zh-CN" b="1" i="1" dirty="0">
                <a:latin typeface="+mn-ea"/>
                <a:cs typeface="Times New Roman" charset="0"/>
              </a:rPr>
              <a:t>P</a:t>
            </a:r>
            <a:r>
              <a:rPr lang="en-US" altLang="zh-CN" b="1" dirty="0">
                <a:latin typeface="+mn-ea"/>
                <a:cs typeface="Times New Roman" charset="0"/>
              </a:rPr>
              <a:t>(</a:t>
            </a:r>
            <a:r>
              <a:rPr lang="en-US" altLang="zh-CN" b="1" i="1" dirty="0">
                <a:latin typeface="+mn-ea"/>
                <a:cs typeface="Times New Roman" charset="0"/>
              </a:rPr>
              <a:t>x</a:t>
            </a:r>
            <a:r>
              <a:rPr lang="en-US" altLang="zh-CN" b="1" dirty="0">
                <a:latin typeface="+mn-ea"/>
                <a:cs typeface="Times New Roman" charset="0"/>
              </a:rPr>
              <a:t>)</a:t>
            </a:r>
            <a:r>
              <a:rPr lang="en-US" altLang="zh-CN" b="1" dirty="0">
                <a:latin typeface="+mn-ea"/>
                <a:cs typeface="Times New Roman" charset="0"/>
                <a:sym typeface="Symbol" charset="0"/>
              </a:rPr>
              <a:t> </a:t>
            </a:r>
            <a:r>
              <a:rPr lang="en-US" altLang="zh-CN" b="1" dirty="0">
                <a:latin typeface="+mn-ea"/>
                <a:cs typeface="Times New Roman" charset="0"/>
                <a:sym typeface="Wingdings" charset="0"/>
              </a:rPr>
              <a:t> </a:t>
            </a:r>
            <a:r>
              <a:rPr lang="en-US" altLang="zh-CN" b="1" i="1" dirty="0">
                <a:latin typeface="+mn-ea"/>
                <a:cs typeface="Times New Roman" charset="0"/>
              </a:rPr>
              <a:t>Q</a:t>
            </a:r>
            <a:r>
              <a:rPr lang="en-US" altLang="zh-CN" b="1" dirty="0">
                <a:latin typeface="+mn-ea"/>
                <a:cs typeface="Times New Roman" charset="0"/>
              </a:rPr>
              <a:t>(</a:t>
            </a:r>
            <a:r>
              <a:rPr lang="en-US" altLang="zh-CN" b="1" i="1" dirty="0">
                <a:latin typeface="+mn-ea"/>
                <a:cs typeface="Times New Roman" charset="0"/>
              </a:rPr>
              <a:t>x</a:t>
            </a:r>
            <a:r>
              <a:rPr lang="en-US" altLang="zh-CN" b="1" dirty="0">
                <a:latin typeface="+mn-ea"/>
                <a:cs typeface="Times New Roman" charset="0"/>
              </a:rPr>
              <a:t>)</a:t>
            </a:r>
            <a:r>
              <a:rPr lang="en-US" altLang="zh-CN" b="1" dirty="0">
                <a:latin typeface="+mn-ea"/>
                <a:cs typeface="Times New Roman" charset="0"/>
                <a:sym typeface="Symbol" charset="0"/>
              </a:rPr>
              <a:t>)</a:t>
            </a:r>
          </a:p>
          <a:p>
            <a:pPr lvl="1">
              <a:buFont typeface="Wingdings" charset="0"/>
              <a:buNone/>
            </a:pPr>
            <a:r>
              <a:rPr lang="en-US" altLang="zh-CN" b="1" dirty="0">
                <a:latin typeface="+mn-ea"/>
                <a:cs typeface="Times New Roman" charset="0"/>
                <a:sym typeface="Symbol" charset="0"/>
              </a:rPr>
              <a:t>                                 </a:t>
            </a:r>
            <a:r>
              <a:rPr lang="en-US" altLang="zh-CN" b="1" i="1" dirty="0">
                <a:latin typeface="+mn-ea"/>
                <a:cs typeface="Times New Roman" charset="0"/>
                <a:sym typeface="Symbol" charset="0"/>
              </a:rPr>
              <a:t>P</a:t>
            </a:r>
            <a:r>
              <a:rPr lang="en-US" altLang="zh-CN" b="1" dirty="0">
                <a:latin typeface="+mn-ea"/>
                <a:cs typeface="Times New Roman" charset="0"/>
                <a:sym typeface="Symbol" charset="0"/>
              </a:rPr>
              <a:t>(</a:t>
            </a:r>
            <a:r>
              <a:rPr lang="zh-CN" altLang="en-US" b="1" dirty="0">
                <a:latin typeface="+mn-ea"/>
                <a:cs typeface="Times New Roman" charset="0"/>
                <a:sym typeface="Symbol" charset="0"/>
              </a:rPr>
              <a:t>苏格拉底</a:t>
            </a:r>
            <a:r>
              <a:rPr lang="en-US" altLang="zh-CN" b="1" dirty="0">
                <a:latin typeface="+mn-ea"/>
                <a:cs typeface="Times New Roman" charset="0"/>
                <a:sym typeface="Symbol" charset="0"/>
              </a:rPr>
              <a:t>)</a:t>
            </a:r>
            <a:r>
              <a:rPr lang="en-US" altLang="zh-CN" b="1" dirty="0">
                <a:latin typeface="+mn-ea"/>
                <a:cs typeface="Times New Roman" charset="0"/>
                <a:sym typeface="Wingdings" charset="0"/>
              </a:rPr>
              <a:t> </a:t>
            </a:r>
            <a:r>
              <a:rPr lang="en-US" altLang="zh-CN" b="1" dirty="0">
                <a:latin typeface="+mn-ea"/>
                <a:cs typeface="Times New Roman" charset="0"/>
                <a:sym typeface="Symbol" charset="0"/>
              </a:rPr>
              <a:t></a:t>
            </a:r>
            <a:r>
              <a:rPr lang="en-US" altLang="zh-CN" b="1" dirty="0">
                <a:latin typeface="+mn-ea"/>
                <a:cs typeface="Times New Roman" charset="0"/>
                <a:sym typeface="Wingdings" charset="0"/>
              </a:rPr>
              <a:t> </a:t>
            </a:r>
            <a:r>
              <a:rPr lang="en-US" altLang="zh-CN" b="1" i="1" dirty="0">
                <a:latin typeface="+mn-ea"/>
                <a:cs typeface="Times New Roman" charset="0"/>
                <a:sym typeface="Symbol" charset="0"/>
              </a:rPr>
              <a:t>Q</a:t>
            </a:r>
            <a:r>
              <a:rPr lang="en-US" altLang="zh-CN" b="1" dirty="0">
                <a:latin typeface="+mn-ea"/>
                <a:cs typeface="Times New Roman" charset="0"/>
                <a:sym typeface="Symbol" charset="0"/>
              </a:rPr>
              <a:t>(</a:t>
            </a:r>
            <a:r>
              <a:rPr lang="zh-CN" altLang="en-US" b="1" dirty="0">
                <a:latin typeface="+mn-ea"/>
                <a:cs typeface="Times New Roman" charset="0"/>
                <a:sym typeface="Symbol" charset="0"/>
              </a:rPr>
              <a:t>苏格拉底</a:t>
            </a:r>
            <a:r>
              <a:rPr lang="en-US" altLang="zh-CN" b="1" dirty="0">
                <a:latin typeface="+mn-ea"/>
                <a:cs typeface="Times New Roman" charset="0"/>
                <a:sym typeface="Symbol" charset="0"/>
              </a:rPr>
              <a:t>)</a:t>
            </a:r>
          </a:p>
          <a:p>
            <a:pPr lvl="2">
              <a:buFont typeface="Wingdings" charset="0"/>
              <a:buNone/>
            </a:pPr>
            <a:r>
              <a:rPr lang="zh-CN" altLang="en-US" sz="2800" b="1" dirty="0">
                <a:latin typeface="+mn-ea"/>
                <a:cs typeface="Times New Roman" charset="0"/>
                <a:sym typeface="Symbol" charset="0"/>
              </a:rPr>
              <a:t>苏格拉底是人：</a:t>
            </a:r>
            <a:r>
              <a:rPr lang="en-US" altLang="zh-CN" sz="2800" b="1" i="1" dirty="0">
                <a:latin typeface="+mn-ea"/>
                <a:cs typeface="Times New Roman" charset="0"/>
                <a:sym typeface="Symbol" charset="0"/>
              </a:rPr>
              <a:t>P</a:t>
            </a:r>
            <a:r>
              <a:rPr lang="en-US" altLang="zh-CN" sz="2800" b="1" dirty="0">
                <a:latin typeface="+mn-ea"/>
                <a:cs typeface="Times New Roman" charset="0"/>
                <a:sym typeface="Symbol" charset="0"/>
              </a:rPr>
              <a:t>(</a:t>
            </a:r>
            <a:r>
              <a:rPr lang="zh-CN" altLang="en-US" sz="2800" b="1" dirty="0">
                <a:latin typeface="+mn-ea"/>
                <a:cs typeface="Times New Roman" charset="0"/>
                <a:sym typeface="Symbol" charset="0"/>
              </a:rPr>
              <a:t>苏格拉底</a:t>
            </a:r>
            <a:r>
              <a:rPr lang="en-US" altLang="zh-CN" sz="2800" b="1" dirty="0">
                <a:latin typeface="+mn-ea"/>
                <a:cs typeface="Times New Roman" charset="0"/>
                <a:sym typeface="Symbol" charset="0"/>
              </a:rPr>
              <a:t>)</a:t>
            </a:r>
          </a:p>
          <a:p>
            <a:pPr lvl="2">
              <a:buFont typeface="Wingdings" charset="0"/>
              <a:buNone/>
            </a:pPr>
            <a:r>
              <a:rPr lang="en-US" altLang="zh-CN" sz="2800" b="1" dirty="0">
                <a:latin typeface="+mn-ea"/>
                <a:cs typeface="Times New Roman" charset="0"/>
                <a:sym typeface="Symbol" charset="0"/>
              </a:rPr>
              <a:t>                         </a:t>
            </a:r>
            <a:r>
              <a:rPr lang="en-US" altLang="zh-CN" sz="2800" b="1" i="1" dirty="0">
                <a:latin typeface="+mn-ea"/>
                <a:cs typeface="Times New Roman" charset="0"/>
                <a:sym typeface="Symbol" charset="0"/>
              </a:rPr>
              <a:t>Q</a:t>
            </a:r>
            <a:r>
              <a:rPr lang="en-US" altLang="zh-CN" sz="2800" b="1" dirty="0">
                <a:latin typeface="+mn-ea"/>
                <a:cs typeface="Times New Roman" charset="0"/>
                <a:sym typeface="Symbol" charset="0"/>
              </a:rPr>
              <a:t>(</a:t>
            </a:r>
            <a:r>
              <a:rPr lang="zh-CN" altLang="en-US" sz="2800" b="1" dirty="0">
                <a:latin typeface="+mn-ea"/>
                <a:cs typeface="Times New Roman" charset="0"/>
                <a:sym typeface="Symbol" charset="0"/>
              </a:rPr>
              <a:t>苏格拉底</a:t>
            </a:r>
            <a:r>
              <a:rPr lang="en-US" altLang="zh-CN" sz="2800" b="1" dirty="0">
                <a:latin typeface="+mn-ea"/>
                <a:cs typeface="Times New Roman" charset="0"/>
                <a:sym typeface="Symbol" charset="0"/>
              </a:rPr>
              <a:t>)</a:t>
            </a:r>
            <a:endParaRPr lang="zh-CN" altLang="en-US" sz="2800" b="1" dirty="0">
              <a:latin typeface="+mn-ea"/>
              <a:cs typeface="Times New Roman" charset="0"/>
            </a:endParaRPr>
          </a:p>
        </p:txBody>
      </p:sp>
    </p:spTree>
    <p:extLst>
      <p:ext uri="{BB962C8B-B14F-4D97-AF65-F5344CB8AC3E}">
        <p14:creationId xmlns:p14="http://schemas.microsoft.com/office/powerpoint/2010/main" val="233346349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本节提要</a:t>
            </a:r>
            <a:endParaRPr lang="en-US" dirty="0"/>
          </a:p>
        </p:txBody>
      </p:sp>
      <p:sp>
        <p:nvSpPr>
          <p:cNvPr id="4" name="文本框 3"/>
          <p:cNvSpPr txBox="1"/>
          <p:nvPr/>
        </p:nvSpPr>
        <p:spPr>
          <a:xfrm>
            <a:off x="648108" y="1988840"/>
            <a:ext cx="7847784" cy="2431435"/>
          </a:xfrm>
          <a:prstGeom prst="rect">
            <a:avLst/>
          </a:prstGeom>
          <a:noFill/>
        </p:spPr>
        <p:txBody>
          <a:bodyPr wrap="square" rtlCol="0">
            <a:spAutoFit/>
          </a:bodyPr>
          <a:lstStyle/>
          <a:p>
            <a:r>
              <a:rPr lang="zh-CN" altLang="en-US" sz="3200" b="1" dirty="0"/>
              <a:t>问题</a:t>
            </a:r>
            <a:r>
              <a:rPr lang="en-US" altLang="zh-CN" sz="3200" b="1" dirty="0"/>
              <a:t>1</a:t>
            </a:r>
            <a:r>
              <a:rPr lang="zh-CN" altLang="en-US" sz="3200" b="1" dirty="0"/>
              <a:t>：如何基于命题逻辑进行推理？</a:t>
            </a:r>
            <a:endParaRPr lang="en-US" altLang="zh-CN" sz="3200" b="1" dirty="0"/>
          </a:p>
          <a:p>
            <a:r>
              <a:rPr lang="en-US" altLang="zh-CN" sz="2800" b="1" dirty="0">
                <a:solidFill>
                  <a:srgbClr val="0000CC"/>
                </a:solidFill>
              </a:rPr>
              <a:t>- </a:t>
            </a:r>
            <a:r>
              <a:rPr lang="zh-CN" altLang="en-US" sz="2800" b="1" dirty="0">
                <a:solidFill>
                  <a:srgbClr val="0000CC"/>
                </a:solidFill>
              </a:rPr>
              <a:t>蕴含永真式导出推理规则</a:t>
            </a:r>
            <a:endParaRPr lang="en-US" altLang="zh-CN" sz="2800" b="1" dirty="0">
              <a:solidFill>
                <a:srgbClr val="0000CC"/>
              </a:solidFill>
            </a:endParaRPr>
          </a:p>
          <a:p>
            <a:r>
              <a:rPr lang="zh-CN" altLang="en-US" sz="3200" b="1" dirty="0"/>
              <a:t>问题</a:t>
            </a:r>
            <a:r>
              <a:rPr lang="en-US" altLang="zh-CN" sz="3200" b="1" dirty="0"/>
              <a:t>2</a:t>
            </a:r>
            <a:r>
              <a:rPr lang="zh-CN" altLang="en-US" sz="3200" b="1" dirty="0"/>
              <a:t>：什么是</a:t>
            </a:r>
            <a:r>
              <a:rPr lang="en-US" altLang="zh-CN" sz="3200" b="1" dirty="0"/>
              <a:t>(</a:t>
            </a:r>
            <a:r>
              <a:rPr lang="zh-CN" altLang="en-US" sz="3200" b="1" dirty="0"/>
              <a:t>一阶</a:t>
            </a:r>
            <a:r>
              <a:rPr lang="en-US" altLang="zh-CN" sz="3200" b="1" dirty="0"/>
              <a:t>)</a:t>
            </a:r>
            <a:r>
              <a:rPr lang="zh-CN" altLang="en-US" sz="3200" b="1" dirty="0"/>
              <a:t>谓词逻辑？</a:t>
            </a:r>
            <a:endParaRPr lang="en-US" altLang="zh-CN" sz="3200" b="1" dirty="0"/>
          </a:p>
          <a:p>
            <a:r>
              <a:rPr lang="en-US" altLang="zh-CN" sz="2800" b="1" dirty="0">
                <a:solidFill>
                  <a:srgbClr val="0000CC"/>
                </a:solidFill>
              </a:rPr>
              <a:t>- </a:t>
            </a:r>
            <a:r>
              <a:rPr lang="zh-CN" altLang="en-US" sz="2800" b="1" dirty="0">
                <a:solidFill>
                  <a:srgbClr val="0000CC"/>
                </a:solidFill>
                <a:latin typeface="华文仿宋" panose="02010600040101010101" pitchFamily="2" charset="-122"/>
              </a:rPr>
              <a:t>命题逻辑</a:t>
            </a:r>
            <a:r>
              <a:rPr lang="en-US" altLang="zh-CN" sz="2800" b="1" dirty="0">
                <a:solidFill>
                  <a:srgbClr val="0000CC"/>
                </a:solidFill>
                <a:latin typeface="华文仿宋" panose="02010600040101010101" pitchFamily="2" charset="-122"/>
              </a:rPr>
              <a:t>+</a:t>
            </a:r>
            <a:r>
              <a:rPr lang="zh-CN" altLang="en-US" sz="2800" b="1" dirty="0">
                <a:solidFill>
                  <a:srgbClr val="0000CC"/>
                </a:solidFill>
                <a:latin typeface="华文仿宋" panose="02010600040101010101" pitchFamily="2" charset="-122"/>
              </a:rPr>
              <a:t>谓词</a:t>
            </a:r>
            <a:r>
              <a:rPr lang="en-US" altLang="zh-CN" sz="2800" b="1" dirty="0">
                <a:solidFill>
                  <a:srgbClr val="0000CC"/>
                </a:solidFill>
                <a:latin typeface="华文仿宋" panose="02010600040101010101" pitchFamily="2" charset="-122"/>
              </a:rPr>
              <a:t>+</a:t>
            </a:r>
            <a:r>
              <a:rPr lang="zh-CN" altLang="en-US" sz="2800" b="1" dirty="0">
                <a:solidFill>
                  <a:srgbClr val="0000CC"/>
                </a:solidFill>
                <a:latin typeface="华文仿宋" panose="02010600040101010101" pitchFamily="2" charset="-122"/>
              </a:rPr>
              <a:t>量词；量化表达式</a:t>
            </a:r>
            <a:endParaRPr lang="en-US" altLang="zh-CN" sz="3200" b="1" dirty="0"/>
          </a:p>
          <a:p>
            <a:r>
              <a:rPr lang="zh-CN" altLang="en-US" sz="3200" b="1" dirty="0">
                <a:solidFill>
                  <a:srgbClr val="FF0000"/>
                </a:solidFill>
              </a:rPr>
              <a:t>问题</a:t>
            </a:r>
            <a:r>
              <a:rPr lang="en-US" altLang="zh-CN" sz="3200" b="1" dirty="0">
                <a:solidFill>
                  <a:srgbClr val="FF0000"/>
                </a:solidFill>
              </a:rPr>
              <a:t>3</a:t>
            </a:r>
            <a:r>
              <a:rPr lang="zh-CN" altLang="en-US" sz="3200" b="1" dirty="0">
                <a:solidFill>
                  <a:srgbClr val="FF0000"/>
                </a:solidFill>
              </a:rPr>
              <a:t>：如何基于谓词逻辑进行推理？</a:t>
            </a:r>
            <a:endParaRPr lang="en-US" altLang="zh-CN" sz="3200" b="1" dirty="0">
              <a:solidFill>
                <a:srgbClr val="FF0000"/>
              </a:solidFill>
            </a:endParaRPr>
          </a:p>
        </p:txBody>
      </p:sp>
    </p:spTree>
    <p:extLst>
      <p:ext uri="{BB962C8B-B14F-4D97-AF65-F5344CB8AC3E}">
        <p14:creationId xmlns:p14="http://schemas.microsoft.com/office/powerpoint/2010/main" val="284682150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标题 1"/>
          <p:cNvSpPr>
            <a:spLocks noGrp="1"/>
          </p:cNvSpPr>
          <p:nvPr>
            <p:ph type="title"/>
          </p:nvPr>
        </p:nvSpPr>
        <p:spPr/>
        <p:txBody>
          <a:bodyPr>
            <a:normAutofit/>
          </a:bodyPr>
          <a:lstStyle/>
          <a:p>
            <a:r>
              <a:rPr lang="zh-CN" altLang="en-US" dirty="0"/>
              <a:t>引例：老钱该不该来？</a:t>
            </a:r>
          </a:p>
        </p:txBody>
      </p:sp>
      <p:sp>
        <p:nvSpPr>
          <p:cNvPr id="26627" name="内容占位符 5"/>
          <p:cNvSpPr>
            <a:spLocks noGrp="1"/>
          </p:cNvSpPr>
          <p:nvPr>
            <p:ph idx="1"/>
          </p:nvPr>
        </p:nvSpPr>
        <p:spPr>
          <a:xfrm>
            <a:off x="612648" y="1600200"/>
            <a:ext cx="7703768" cy="4495800"/>
          </a:xfrm>
        </p:spPr>
        <p:txBody>
          <a:bodyPr>
            <a:normAutofit/>
          </a:bodyPr>
          <a:lstStyle/>
          <a:p>
            <a:r>
              <a:rPr lang="zh-CN" altLang="en-US" dirty="0"/>
              <a:t>推理的样例</a:t>
            </a:r>
          </a:p>
          <a:p>
            <a:pPr lvl="1"/>
            <a:r>
              <a:rPr lang="zh-CN" altLang="en-US" dirty="0">
                <a:latin typeface="+mn-ea"/>
              </a:rPr>
              <a:t>老张请小刘和老钱吃饭。</a:t>
            </a:r>
            <a:r>
              <a:rPr lang="en-US" altLang="zh-CN" dirty="0">
                <a:latin typeface="+mn-ea"/>
              </a:rPr>
              <a:t>  </a:t>
            </a:r>
            <a:r>
              <a:rPr lang="zh-CN" altLang="en-US" dirty="0">
                <a:latin typeface="+mn-ea"/>
              </a:rPr>
              <a:t>他和老钱先到饭店，等了好久小刘还没有到。老张自言自语说：“哎，该来的还没来。”老钱听了不高兴了：“哦，原来我是不该来的？那我走吧。”</a:t>
            </a:r>
            <a:endParaRPr lang="en-US" altLang="zh-CN" dirty="0">
              <a:latin typeface="+mn-ea"/>
            </a:endParaRPr>
          </a:p>
          <a:p>
            <a:pPr lvl="1"/>
            <a:r>
              <a:rPr lang="zh-CN" altLang="en-US" dirty="0"/>
              <a:t>问题：</a:t>
            </a:r>
            <a:endParaRPr lang="en-US" altLang="zh-CN" dirty="0"/>
          </a:p>
          <a:p>
            <a:pPr lvl="2"/>
            <a:r>
              <a:rPr lang="zh-CN" altLang="en-US" dirty="0"/>
              <a:t>如果你是老钱，你会不高兴吗？你的不高兴，有道理吗？</a:t>
            </a:r>
            <a:endParaRPr lang="en-US" altLang="zh-CN" dirty="0"/>
          </a:p>
        </p:txBody>
      </p:sp>
    </p:spTree>
    <p:extLst>
      <p:ext uri="{BB962C8B-B14F-4D97-AF65-F5344CB8AC3E}">
        <p14:creationId xmlns:p14="http://schemas.microsoft.com/office/powerpoint/2010/main" val="57163980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本节提要</a:t>
            </a:r>
            <a:endParaRPr lang="en-US" dirty="0"/>
          </a:p>
        </p:txBody>
      </p:sp>
      <p:sp>
        <p:nvSpPr>
          <p:cNvPr id="4" name="文本框 3"/>
          <p:cNvSpPr txBox="1"/>
          <p:nvPr/>
        </p:nvSpPr>
        <p:spPr>
          <a:xfrm>
            <a:off x="648108" y="1988840"/>
            <a:ext cx="7847784" cy="1569660"/>
          </a:xfrm>
          <a:prstGeom prst="rect">
            <a:avLst/>
          </a:prstGeom>
          <a:noFill/>
        </p:spPr>
        <p:txBody>
          <a:bodyPr wrap="square" rtlCol="0">
            <a:spAutoFit/>
          </a:bodyPr>
          <a:lstStyle/>
          <a:p>
            <a:r>
              <a:rPr lang="zh-CN" altLang="en-US" sz="3200" b="1" dirty="0"/>
              <a:t>问题</a:t>
            </a:r>
            <a:r>
              <a:rPr lang="en-US" altLang="zh-CN" sz="3200" b="1" dirty="0"/>
              <a:t>1</a:t>
            </a:r>
            <a:r>
              <a:rPr lang="zh-CN" altLang="en-US" sz="3200" b="1" dirty="0"/>
              <a:t>：如何基于命题逻辑进行推理？</a:t>
            </a:r>
            <a:endParaRPr lang="en-US" altLang="zh-CN" sz="3200" b="1" dirty="0"/>
          </a:p>
          <a:p>
            <a:r>
              <a:rPr lang="zh-CN" altLang="en-US" sz="3200" b="1" dirty="0"/>
              <a:t>问题</a:t>
            </a:r>
            <a:r>
              <a:rPr lang="en-US" altLang="zh-CN" sz="3200" b="1" dirty="0"/>
              <a:t>2</a:t>
            </a:r>
            <a:r>
              <a:rPr lang="zh-CN" altLang="en-US" sz="3200" b="1" dirty="0"/>
              <a:t>：什么是</a:t>
            </a:r>
            <a:r>
              <a:rPr lang="en-US" altLang="zh-CN" sz="3200" b="1" dirty="0"/>
              <a:t>(</a:t>
            </a:r>
            <a:r>
              <a:rPr lang="zh-CN" altLang="en-US" sz="3200" b="1" dirty="0"/>
              <a:t>一阶</a:t>
            </a:r>
            <a:r>
              <a:rPr lang="en-US" altLang="zh-CN" sz="3200" b="1" dirty="0"/>
              <a:t>)</a:t>
            </a:r>
            <a:r>
              <a:rPr lang="zh-CN" altLang="en-US" sz="3200" b="1" dirty="0"/>
              <a:t>谓词逻辑？</a:t>
            </a:r>
            <a:endParaRPr lang="en-US" altLang="zh-CN" sz="3200" b="1" dirty="0"/>
          </a:p>
          <a:p>
            <a:r>
              <a:rPr lang="zh-CN" altLang="en-US" sz="3200" b="1" dirty="0"/>
              <a:t>问题</a:t>
            </a:r>
            <a:r>
              <a:rPr lang="en-US" altLang="zh-CN" sz="3200" b="1" dirty="0"/>
              <a:t>3</a:t>
            </a:r>
            <a:r>
              <a:rPr lang="zh-CN" altLang="en-US" sz="3200" b="1" dirty="0"/>
              <a:t>：如何基于谓词逻辑进行推理？</a:t>
            </a:r>
            <a:endParaRPr lang="en-US" altLang="zh-CN" sz="3200" b="1" dirty="0"/>
          </a:p>
        </p:txBody>
      </p:sp>
    </p:spTree>
    <p:extLst>
      <p:ext uri="{BB962C8B-B14F-4D97-AF65-F5344CB8AC3E}">
        <p14:creationId xmlns:p14="http://schemas.microsoft.com/office/powerpoint/2010/main" val="10591430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mph" presetSubtype="2" fill="hold" nodeType="clickEffect">
                                  <p:stCondLst>
                                    <p:cond delay="0"/>
                                  </p:stCondLst>
                                  <p:childTnLst>
                                    <p:animClr clrSpc="rgb" dir="cw">
                                      <p:cBhvr override="childStyle">
                                        <p:cTn id="6" dur="10" fill="hold"/>
                                        <p:tgtEl>
                                          <p:spTgt spid="4">
                                            <p:txEl>
                                              <p:pRg st="0" end="0"/>
                                            </p:txEl>
                                          </p:spTgt>
                                        </p:tgtEl>
                                        <p:attrNameLst>
                                          <p:attrName>style.color</p:attrName>
                                        </p:attrNameLst>
                                      </p:cBhvr>
                                      <p:to>
                                        <a:srgbClr val="FF0000"/>
                                      </p:to>
                                    </p:animClr>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8" name="标题 1"/>
          <p:cNvSpPr>
            <a:spLocks noGrp="1"/>
          </p:cNvSpPr>
          <p:nvPr>
            <p:ph type="title"/>
          </p:nvPr>
        </p:nvSpPr>
        <p:spPr/>
        <p:txBody>
          <a:bodyPr/>
          <a:lstStyle/>
          <a:p>
            <a:r>
              <a:rPr lang="zh-CN" altLang="en-US" dirty="0"/>
              <a:t>引例：老钱该不该来？</a:t>
            </a:r>
          </a:p>
        </p:txBody>
      </p:sp>
      <p:sp>
        <p:nvSpPr>
          <p:cNvPr id="3" name="内容占位符 2"/>
          <p:cNvSpPr>
            <a:spLocks noGrp="1"/>
          </p:cNvSpPr>
          <p:nvPr>
            <p:ph idx="1"/>
          </p:nvPr>
        </p:nvSpPr>
        <p:spPr/>
        <p:txBody>
          <a:bodyPr>
            <a:normAutofit lnSpcReduction="10000"/>
          </a:bodyPr>
          <a:lstStyle/>
          <a:p>
            <a:r>
              <a:rPr lang="zh-CN" altLang="en-US" dirty="0"/>
              <a:t>前提：</a:t>
            </a:r>
            <a:endParaRPr lang="en-US" altLang="zh-CN" dirty="0"/>
          </a:p>
          <a:p>
            <a:pPr lvl="1"/>
            <a:r>
              <a:rPr lang="zh-CN" altLang="en-US" dirty="0"/>
              <a:t>该来的还没有来</a:t>
            </a:r>
            <a:endParaRPr lang="en-US" altLang="zh-CN" dirty="0"/>
          </a:p>
          <a:p>
            <a:pPr lvl="2"/>
            <a:r>
              <a:rPr lang="en-US" altLang="zh-CN" dirty="0"/>
              <a:t>                                       -------</a:t>
            </a:r>
            <a:r>
              <a:rPr lang="zh-CN" altLang="en-US" dirty="0"/>
              <a:t>（</a:t>
            </a:r>
            <a:r>
              <a:rPr lang="en-US" altLang="zh-CN" dirty="0"/>
              <a:t>1</a:t>
            </a:r>
            <a:r>
              <a:rPr lang="zh-CN" altLang="en-US" dirty="0"/>
              <a:t>）</a:t>
            </a:r>
            <a:endParaRPr lang="en-US" altLang="zh-CN" dirty="0"/>
          </a:p>
          <a:p>
            <a:pPr lvl="1"/>
            <a:r>
              <a:rPr lang="zh-CN" altLang="en-US" dirty="0"/>
              <a:t>老钱来了</a:t>
            </a:r>
            <a:endParaRPr lang="en-US" altLang="zh-CN" dirty="0"/>
          </a:p>
          <a:p>
            <a:pPr lvl="2"/>
            <a:r>
              <a:rPr lang="en-US" altLang="zh-CN" dirty="0"/>
              <a:t>Q(</a:t>
            </a:r>
            <a:r>
              <a:rPr lang="zh-CN" altLang="en-US" dirty="0"/>
              <a:t>老钱</a:t>
            </a:r>
            <a:r>
              <a:rPr lang="en-US" altLang="zh-CN" dirty="0"/>
              <a:t>)                                -------</a:t>
            </a:r>
            <a:r>
              <a:rPr lang="zh-CN" altLang="en-US" dirty="0"/>
              <a:t>（</a:t>
            </a:r>
            <a:r>
              <a:rPr lang="en-US" altLang="zh-CN" dirty="0"/>
              <a:t>2</a:t>
            </a:r>
            <a:r>
              <a:rPr lang="zh-CN" altLang="en-US" dirty="0"/>
              <a:t>）</a:t>
            </a:r>
            <a:endParaRPr lang="en-US" altLang="zh-CN" dirty="0"/>
          </a:p>
          <a:p>
            <a:r>
              <a:rPr lang="zh-CN" altLang="en-US" dirty="0"/>
              <a:t>推理过程</a:t>
            </a:r>
            <a:endParaRPr lang="en-US" altLang="zh-CN" dirty="0"/>
          </a:p>
          <a:p>
            <a:pPr lvl="1"/>
            <a:r>
              <a:rPr lang="en-US" altLang="zh-CN" dirty="0"/>
              <a:t>(1)</a:t>
            </a:r>
            <a:r>
              <a:rPr lang="en-US" altLang="zh-CN" dirty="0">
                <a:sym typeface="Wingdings" pitchFamily="2" charset="2"/>
              </a:rPr>
              <a:t> </a:t>
            </a:r>
            <a:r>
              <a:rPr lang="zh-CN" altLang="en-US" dirty="0">
                <a:sym typeface="Symbol" panose="05050102010706020507" pitchFamily="18" charset="2"/>
              </a:rPr>
              <a:t> </a:t>
            </a:r>
            <a:r>
              <a:rPr lang="en-US" altLang="zh-CN" dirty="0">
                <a:sym typeface="Wingdings" pitchFamily="2" charset="2"/>
              </a:rPr>
              <a:t>P(</a:t>
            </a:r>
            <a:r>
              <a:rPr lang="zh-CN" altLang="en-US" dirty="0">
                <a:sym typeface="Wingdings" pitchFamily="2" charset="2"/>
              </a:rPr>
              <a:t>老钱</a:t>
            </a:r>
            <a:r>
              <a:rPr lang="en-US" altLang="zh-CN" dirty="0">
                <a:sym typeface="Wingdings" pitchFamily="2" charset="2"/>
              </a:rPr>
              <a:t>)→¬Q(</a:t>
            </a:r>
            <a:r>
              <a:rPr lang="zh-CN" altLang="en-US" dirty="0">
                <a:sym typeface="Wingdings" pitchFamily="2" charset="2"/>
              </a:rPr>
              <a:t>老钱</a:t>
            </a:r>
            <a:r>
              <a:rPr lang="en-US" altLang="zh-CN" dirty="0">
                <a:sym typeface="Wingdings" pitchFamily="2" charset="2"/>
              </a:rPr>
              <a:t>)  	     ------(3)</a:t>
            </a:r>
          </a:p>
          <a:p>
            <a:pPr lvl="1"/>
            <a:r>
              <a:rPr lang="en-US" altLang="zh-CN" dirty="0">
                <a:sym typeface="Wingdings" pitchFamily="2" charset="2"/>
              </a:rPr>
              <a:t>(3)+(2) </a:t>
            </a:r>
            <a:r>
              <a:rPr lang="zh-CN" altLang="en-US" dirty="0">
                <a:sym typeface="Symbol" panose="05050102010706020507" pitchFamily="18" charset="2"/>
              </a:rPr>
              <a:t></a:t>
            </a:r>
            <a:r>
              <a:rPr lang="en-US" altLang="zh-CN" dirty="0">
                <a:sym typeface="Wingdings" pitchFamily="2" charset="2"/>
              </a:rPr>
              <a:t> ¬ P(</a:t>
            </a:r>
            <a:r>
              <a:rPr lang="zh-CN" altLang="en-US" dirty="0">
                <a:sym typeface="Wingdings" pitchFamily="2" charset="2"/>
              </a:rPr>
              <a:t>老钱</a:t>
            </a:r>
            <a:r>
              <a:rPr lang="en-US" altLang="zh-CN" dirty="0">
                <a:sym typeface="Wingdings" pitchFamily="2" charset="2"/>
              </a:rPr>
              <a:t>)</a:t>
            </a:r>
          </a:p>
          <a:p>
            <a:r>
              <a:rPr lang="zh-CN" altLang="en-US" dirty="0">
                <a:sym typeface="Wingdings" pitchFamily="2" charset="2"/>
              </a:rPr>
              <a:t>结论：</a:t>
            </a:r>
            <a:endParaRPr lang="en-US" altLang="zh-CN" dirty="0">
              <a:sym typeface="Wingdings" pitchFamily="2" charset="2"/>
            </a:endParaRPr>
          </a:p>
          <a:p>
            <a:pPr lvl="1"/>
            <a:r>
              <a:rPr lang="zh-CN" altLang="en-US" dirty="0">
                <a:sym typeface="Wingdings" pitchFamily="2" charset="2"/>
              </a:rPr>
              <a:t>老钱不该来！</a:t>
            </a:r>
            <a:endParaRPr lang="zh-CN" altLang="en-US" dirty="0"/>
          </a:p>
        </p:txBody>
      </p:sp>
      <p:graphicFrame>
        <p:nvGraphicFramePr>
          <p:cNvPr id="4" name="Object 2"/>
          <p:cNvGraphicFramePr>
            <a:graphicFrameLocks noChangeAspect="1"/>
          </p:cNvGraphicFramePr>
          <p:nvPr/>
        </p:nvGraphicFramePr>
        <p:xfrm>
          <a:off x="1476375" y="2492375"/>
          <a:ext cx="3095625" cy="511175"/>
        </p:xfrm>
        <a:graphic>
          <a:graphicData uri="http://schemas.openxmlformats.org/presentationml/2006/ole">
            <mc:AlternateContent xmlns:mc="http://schemas.openxmlformats.org/markup-compatibility/2006">
              <mc:Choice xmlns:v="urn:schemas-microsoft-com:vml" Requires="v">
                <p:oleObj spid="_x0000_s1476" name="公式" r:id="rId4" imgW="1231560" imgH="203040" progId="Equation.3">
                  <p:embed/>
                </p:oleObj>
              </mc:Choice>
              <mc:Fallback>
                <p:oleObj name="公式" r:id="rId4" imgW="1231560" imgH="203040" progId="Equation.3">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476375" y="2492375"/>
                        <a:ext cx="3095625" cy="511175"/>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AF507438-7753-43e0-B8FC-AC1667EBCBE1}">
                          <a14:hiddenEffects xmlns="" xmlns:a14="http://schemas.microsoft.com/office/drawing/2010/main">
                            <a:effectLst>
                              <a:outerShdw dist="35921" dir="2700000" algn="ctr" rotWithShape="0">
                                <a:srgbClr val="808080"/>
                              </a:outerShdw>
                            </a:effectLst>
                          </a14:hiddenEffects>
                        </a:ext>
                      </a:extLst>
                    </p:spPr>
                  </p:pic>
                </p:oleObj>
              </mc:Fallback>
            </mc:AlternateContent>
          </a:graphicData>
        </a:graphic>
      </p:graphicFrame>
      <p:grpSp>
        <p:nvGrpSpPr>
          <p:cNvPr id="2" name="组合 6"/>
          <p:cNvGrpSpPr>
            <a:grpSpLocks/>
          </p:cNvGrpSpPr>
          <p:nvPr/>
        </p:nvGrpSpPr>
        <p:grpSpPr bwMode="auto">
          <a:xfrm>
            <a:off x="3708400" y="981075"/>
            <a:ext cx="4535488" cy="1295400"/>
            <a:chOff x="3707904" y="980728"/>
            <a:chExt cx="4536504" cy="1296144"/>
          </a:xfrm>
        </p:grpSpPr>
        <p:sp>
          <p:nvSpPr>
            <p:cNvPr id="5" name="圆角矩形标注 4"/>
            <p:cNvSpPr/>
            <p:nvPr/>
          </p:nvSpPr>
          <p:spPr bwMode="auto">
            <a:xfrm>
              <a:off x="3707904" y="980728"/>
              <a:ext cx="4536504" cy="1296144"/>
            </a:xfrm>
            <a:prstGeom prst="wedgeRoundRectCallout">
              <a:avLst>
                <a:gd name="adj1" fmla="val -37525"/>
                <a:gd name="adj2" fmla="val 69113"/>
                <a:gd name="adj3" fmla="val 16667"/>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wrap="none"/>
            <a:lstStyle/>
            <a:p>
              <a:pPr>
                <a:defRPr/>
              </a:pPr>
              <a:r>
                <a:rPr lang="zh-CN" altLang="en-US" b="1" dirty="0">
                  <a:solidFill>
                    <a:schemeClr val="tx1"/>
                  </a:solidFill>
                </a:rPr>
                <a:t>定义</a:t>
              </a:r>
              <a:r>
                <a:rPr lang="zh-CN" altLang="en-US" b="1" dirty="0"/>
                <a:t>谓词：</a:t>
              </a:r>
              <a:endParaRPr lang="en-US" altLang="zh-CN" b="1" dirty="0"/>
            </a:p>
            <a:p>
              <a:pPr>
                <a:defRPr/>
              </a:pPr>
              <a:r>
                <a:rPr lang="en-US" altLang="zh-CN" b="1" dirty="0">
                  <a:latin typeface="+mn-ea"/>
                </a:rPr>
                <a:t>    P(x):x</a:t>
              </a:r>
              <a:r>
                <a:rPr lang="zh-CN" altLang="en-US" b="1" dirty="0">
                  <a:latin typeface="+mn-ea"/>
                </a:rPr>
                <a:t>该来；</a:t>
              </a:r>
              <a:r>
                <a:rPr lang="en-US" altLang="zh-CN" b="1" dirty="0">
                  <a:latin typeface="+mn-ea"/>
                </a:rPr>
                <a:t>Q(x):x</a:t>
              </a:r>
              <a:r>
                <a:rPr lang="zh-CN" altLang="en-US" b="1" dirty="0">
                  <a:latin typeface="+mn-ea"/>
                </a:rPr>
                <a:t>来了</a:t>
              </a:r>
              <a:endParaRPr lang="en-US" altLang="zh-CN" b="1" dirty="0">
                <a:latin typeface="+mn-ea"/>
              </a:endParaRPr>
            </a:p>
            <a:p>
              <a:pPr>
                <a:defRPr/>
              </a:pPr>
              <a:r>
                <a:rPr lang="en-US" altLang="zh-CN" b="1" dirty="0">
                  <a:solidFill>
                    <a:schemeClr val="tx1"/>
                  </a:solidFill>
                  <a:latin typeface="+mn-ea"/>
                </a:rPr>
                <a:t>      </a:t>
              </a:r>
              <a:r>
                <a:rPr lang="zh-CN" altLang="en-US" b="1" dirty="0">
                  <a:solidFill>
                    <a:schemeClr val="tx1"/>
                  </a:solidFill>
                  <a:latin typeface="+mn-ea"/>
                </a:rPr>
                <a:t>：全称量词，表示“对所有的”</a:t>
              </a:r>
            </a:p>
          </p:txBody>
        </p:sp>
        <p:graphicFrame>
          <p:nvGraphicFramePr>
            <p:cNvPr id="1027" name="Object 3"/>
            <p:cNvGraphicFramePr>
              <a:graphicFrameLocks noChangeAspect="1"/>
            </p:cNvGraphicFramePr>
            <p:nvPr>
              <p:extLst>
                <p:ext uri="{D42A27DB-BD31-4B8C-83A1-F6EECF244321}">
                  <p14:modId xmlns:p14="http://schemas.microsoft.com/office/powerpoint/2010/main" val="712227557"/>
                </p:ext>
              </p:extLst>
            </p:nvPr>
          </p:nvGraphicFramePr>
          <p:xfrm>
            <a:off x="3995569" y="1628800"/>
            <a:ext cx="288032" cy="312034"/>
          </p:xfrm>
          <a:graphic>
            <a:graphicData uri="http://schemas.openxmlformats.org/presentationml/2006/ole">
              <mc:AlternateContent xmlns:mc="http://schemas.openxmlformats.org/markup-compatibility/2006">
                <mc:Choice xmlns:v="urn:schemas-microsoft-com:vml" Requires="v">
                  <p:oleObj spid="_x0000_s1477" name="公式" r:id="rId6" imgW="152280" imgH="164880" progId="Equation.3">
                    <p:embed/>
                  </p:oleObj>
                </mc:Choice>
                <mc:Fallback>
                  <p:oleObj name="公式" r:id="rId6" imgW="152280" imgH="164880" progId="Equation.3">
                    <p:embed/>
                    <p:pic>
                      <p:nvPicPr>
                        <p:cNvPr id="0" nam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995569" y="1628800"/>
                          <a:ext cx="288032" cy="312034"/>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AF507438-7753-43e0-B8FC-AC1667EBCBE1}">
                            <a14:hiddenEffects xmlns="" xmlns:a14="http://schemas.microsoft.com/office/drawing/2010/main">
                              <a:effectLst>
                                <a:outerShdw dist="35921" dir="2700000" algn="ctr" rotWithShape="0">
                                  <a:srgbClr val="808080"/>
                                </a:outerShdw>
                              </a:effectLst>
                            </a14:hiddenEffects>
                          </a:ext>
                        </a:extLst>
                      </p:spPr>
                    </p:pic>
                  </p:oleObj>
                </mc:Fallback>
              </mc:AlternateContent>
            </a:graphicData>
          </a:graphic>
        </p:graphicFrame>
      </p:grpSp>
      <p:sp>
        <p:nvSpPr>
          <p:cNvPr id="8" name="云形 7"/>
          <p:cNvSpPr/>
          <p:nvPr/>
        </p:nvSpPr>
        <p:spPr bwMode="auto">
          <a:xfrm>
            <a:off x="3024187" y="3506558"/>
            <a:ext cx="5832475" cy="2808287"/>
          </a:xfrm>
          <a:prstGeom prst="cloud">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wrap="none"/>
          <a:lstStyle/>
          <a:p>
            <a:pPr>
              <a:defRPr/>
            </a:pPr>
            <a:r>
              <a:rPr lang="zh-CN" altLang="en-US" sz="2400" dirty="0"/>
              <a:t>老钱其实完全可以来！</a:t>
            </a:r>
            <a:endParaRPr lang="en-US" altLang="zh-CN" sz="2400" dirty="0"/>
          </a:p>
          <a:p>
            <a:pPr>
              <a:defRPr/>
            </a:pPr>
            <a:endParaRPr lang="en-US" altLang="zh-CN" sz="2400" dirty="0">
              <a:solidFill>
                <a:schemeClr val="tx1"/>
              </a:solidFill>
            </a:endParaRPr>
          </a:p>
          <a:p>
            <a:pPr>
              <a:defRPr/>
            </a:pPr>
            <a:r>
              <a:rPr lang="zh-CN" altLang="en-US" sz="2400" dirty="0"/>
              <a:t>问题出在哪里？</a:t>
            </a:r>
            <a:endParaRPr lang="en-US" altLang="zh-CN" sz="2400" dirty="0"/>
          </a:p>
          <a:p>
            <a:pPr>
              <a:defRPr/>
            </a:pPr>
            <a:r>
              <a:rPr lang="en-US" altLang="zh-CN" sz="2400" dirty="0"/>
              <a:t>        </a:t>
            </a:r>
            <a:r>
              <a:rPr lang="zh-CN" altLang="en-US" sz="2400" dirty="0"/>
              <a:t>推理过程？正确！</a:t>
            </a:r>
            <a:endParaRPr lang="en-US" altLang="zh-CN" sz="2400" dirty="0"/>
          </a:p>
          <a:p>
            <a:pPr>
              <a:defRPr/>
            </a:pPr>
            <a:r>
              <a:rPr lang="en-US" altLang="zh-CN" sz="2400" dirty="0">
                <a:solidFill>
                  <a:schemeClr val="tx1"/>
                </a:solidFill>
              </a:rPr>
              <a:t>        </a:t>
            </a:r>
            <a:r>
              <a:rPr lang="zh-CN" altLang="en-US" sz="2400" dirty="0">
                <a:solidFill>
                  <a:schemeClr val="tx1"/>
                </a:solidFill>
              </a:rPr>
              <a:t>前提？前提有误！</a:t>
            </a:r>
          </a:p>
        </p:txBody>
      </p:sp>
    </p:spTree>
    <p:extLst>
      <p:ext uri="{BB962C8B-B14F-4D97-AF65-F5344CB8AC3E}">
        <p14:creationId xmlns:p14="http://schemas.microsoft.com/office/powerpoint/2010/main" val="2110069315"/>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par>
                          <p:cTn id="15" fill="hold" nodeType="afterGroup">
                            <p:stCondLst>
                              <p:cond delay="0"/>
                            </p:stCondLst>
                            <p:childTnLst>
                              <p:par>
                                <p:cTn id="16" presetID="1" presetClass="entr" presetSubtype="0" fill="hold" nodeType="afterEffect">
                                  <p:stCondLst>
                                    <p:cond delay="0"/>
                                  </p:stCondLst>
                                  <p:childTnLst>
                                    <p:set>
                                      <p:cBhvr>
                                        <p:cTn id="17" dur="1" fill="hold">
                                          <p:stCondLst>
                                            <p:cond delay="0"/>
                                          </p:stCondLst>
                                        </p:cTn>
                                        <p:tgtEl>
                                          <p:spTgt spid="4"/>
                                        </p:tgtEl>
                                        <p:attrNameLst>
                                          <p:attrName>style.visibility</p:attrName>
                                        </p:attrNameLst>
                                      </p:cBhvr>
                                      <p:to>
                                        <p:strVal val="visible"/>
                                      </p:to>
                                    </p:set>
                                  </p:childTnLst>
                                </p:cTn>
                              </p:par>
                            </p:childTnLst>
                          </p:cTn>
                        </p:par>
                      </p:childTnLst>
                    </p:cTn>
                  </p:par>
                  <p:par>
                    <p:cTn id="18" fill="hold" nodeType="clickPar">
                      <p:stCondLst>
                        <p:cond delay="indefinite"/>
                      </p:stCondLst>
                      <p:childTnLst>
                        <p:par>
                          <p:cTn id="19" fill="hold" nodeType="withGroup">
                            <p:stCondLst>
                              <p:cond delay="0"/>
                            </p:stCondLst>
                            <p:childTnLst>
                              <p:par>
                                <p:cTn id="20" presetID="1" presetClass="entr" presetSubtype="0" fill="hold" nodeType="clickEffect">
                                  <p:stCondLst>
                                    <p:cond delay="0"/>
                                  </p:stCondLst>
                                  <p:childTnLst>
                                    <p:set>
                                      <p:cBhvr>
                                        <p:cTn id="21" dur="1" fill="hold">
                                          <p:stCondLst>
                                            <p:cond delay="0"/>
                                          </p:stCondLst>
                                        </p:cTn>
                                        <p:tgtEl>
                                          <p:spTgt spid="2"/>
                                        </p:tgtEl>
                                        <p:attrNameLst>
                                          <p:attrName>style.visibility</p:attrName>
                                        </p:attrNameLst>
                                      </p:cBhvr>
                                      <p:to>
                                        <p:strVal val="visible"/>
                                      </p:to>
                                    </p:set>
                                  </p:childTnLst>
                                </p:cTn>
                              </p:par>
                            </p:childTnLst>
                          </p:cTn>
                        </p:par>
                      </p:childTnLst>
                    </p:cTn>
                  </p:par>
                  <p:par>
                    <p:cTn id="22" fill="hold" nodeType="clickPar">
                      <p:stCondLst>
                        <p:cond delay="indefinite"/>
                      </p:stCondLst>
                      <p:childTnLst>
                        <p:par>
                          <p:cTn id="23" fill="hold" nodeType="withGroup">
                            <p:stCondLst>
                              <p:cond delay="0"/>
                            </p:stCondLst>
                            <p:childTnLst>
                              <p:par>
                                <p:cTn id="24" presetID="1" presetClass="entr" presetSubtype="0" fill="hold" grpId="0" nodeType="clickEffect">
                                  <p:stCondLst>
                                    <p:cond delay="0"/>
                                  </p:stCondLst>
                                  <p:childTnLst>
                                    <p:set>
                                      <p:cBhvr>
                                        <p:cTn id="25" dur="1" fill="hold">
                                          <p:stCondLst>
                                            <p:cond delay="0"/>
                                          </p:stCondLst>
                                        </p:cTn>
                                        <p:tgtEl>
                                          <p:spTgt spid="3">
                                            <p:txEl>
                                              <p:pRg st="5" end="5"/>
                                            </p:txEl>
                                          </p:spTgt>
                                        </p:tgtEl>
                                        <p:attrNameLst>
                                          <p:attrName>style.visibility</p:attrName>
                                        </p:attrNameLst>
                                      </p:cBhvr>
                                      <p:to>
                                        <p:strVal val="visible"/>
                                      </p:to>
                                    </p:set>
                                  </p:childTnLst>
                                </p:cTn>
                              </p:par>
                              <p:par>
                                <p:cTn id="26" presetID="1" presetClass="entr" presetSubtype="0" fill="hold" grpId="0" nodeType="withEffect">
                                  <p:stCondLst>
                                    <p:cond delay="0"/>
                                  </p:stCondLst>
                                  <p:childTnLst>
                                    <p:set>
                                      <p:cBhvr>
                                        <p:cTn id="27" dur="1" fill="hold">
                                          <p:stCondLst>
                                            <p:cond delay="0"/>
                                          </p:stCondLst>
                                        </p:cTn>
                                        <p:tgtEl>
                                          <p:spTgt spid="3">
                                            <p:txEl>
                                              <p:pRg st="6" end="6"/>
                                            </p:txEl>
                                          </p:spTgt>
                                        </p:tgtEl>
                                        <p:attrNameLst>
                                          <p:attrName>style.visibility</p:attrName>
                                        </p:attrNameLst>
                                      </p:cBhvr>
                                      <p:to>
                                        <p:strVal val="visible"/>
                                      </p:to>
                                    </p:set>
                                  </p:childTnLst>
                                </p:cTn>
                              </p:par>
                              <p:par>
                                <p:cTn id="28" presetID="1" presetClass="entr" presetSubtype="0" fill="hold" grpId="0" nodeType="withEffect">
                                  <p:stCondLst>
                                    <p:cond delay="0"/>
                                  </p:stCondLst>
                                  <p:childTnLst>
                                    <p:set>
                                      <p:cBhvr>
                                        <p:cTn id="29"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0" fill="hold" nodeType="clickPar">
                      <p:stCondLst>
                        <p:cond delay="indefinite"/>
                      </p:stCondLst>
                      <p:childTnLst>
                        <p:par>
                          <p:cTn id="31" fill="hold" nodeType="withGroup">
                            <p:stCondLst>
                              <p:cond delay="0"/>
                            </p:stCondLst>
                            <p:childTnLst>
                              <p:par>
                                <p:cTn id="32" presetID="1" presetClass="entr" presetSubtype="0" fill="hold" grpId="0" nodeType="clickEffect">
                                  <p:stCondLst>
                                    <p:cond delay="0"/>
                                  </p:stCondLst>
                                  <p:childTnLst>
                                    <p:set>
                                      <p:cBhvr>
                                        <p:cTn id="33" dur="1" fill="hold">
                                          <p:stCondLst>
                                            <p:cond delay="0"/>
                                          </p:stCondLst>
                                        </p:cTn>
                                        <p:tgtEl>
                                          <p:spTgt spid="3">
                                            <p:txEl>
                                              <p:pRg st="8" end="8"/>
                                            </p:txEl>
                                          </p:spTgt>
                                        </p:tgtEl>
                                        <p:attrNameLst>
                                          <p:attrName>style.visibility</p:attrName>
                                        </p:attrNameLst>
                                      </p:cBhvr>
                                      <p:to>
                                        <p:strVal val="visible"/>
                                      </p:to>
                                    </p:set>
                                  </p:childTnLst>
                                </p:cTn>
                              </p:par>
                              <p:par>
                                <p:cTn id="34" presetID="1" presetClass="entr" presetSubtype="0" fill="hold" grpId="0" nodeType="withEffect">
                                  <p:stCondLst>
                                    <p:cond delay="0"/>
                                  </p:stCondLst>
                                  <p:childTnLst>
                                    <p:set>
                                      <p:cBhvr>
                                        <p:cTn id="35"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par>
                    <p:cTn id="36" fill="hold" nodeType="clickPar">
                      <p:stCondLst>
                        <p:cond delay="indefinite"/>
                      </p:stCondLst>
                      <p:childTnLst>
                        <p:par>
                          <p:cTn id="37" fill="hold" nodeType="withGroup">
                            <p:stCondLst>
                              <p:cond delay="0"/>
                            </p:stCondLst>
                            <p:childTnLst>
                              <p:par>
                                <p:cTn id="38" presetID="1" presetClass="exit" presetSubtype="0" fill="hold" nodeType="clickEffect">
                                  <p:stCondLst>
                                    <p:cond delay="0"/>
                                  </p:stCondLst>
                                  <p:childTnLst>
                                    <p:set>
                                      <p:cBhvr>
                                        <p:cTn id="39" dur="1" fill="hold">
                                          <p:stCondLst>
                                            <p:cond delay="0"/>
                                          </p:stCondLst>
                                        </p:cTn>
                                        <p:tgtEl>
                                          <p:spTgt spid="2"/>
                                        </p:tgtEl>
                                        <p:attrNameLst>
                                          <p:attrName>style.visibility</p:attrName>
                                        </p:attrNameLst>
                                      </p:cBhvr>
                                      <p:to>
                                        <p:strVal val="hidden"/>
                                      </p:to>
                                    </p:set>
                                  </p:childTnLst>
                                </p:cTn>
                              </p:par>
                              <p:par>
                                <p:cTn id="40" presetID="1" presetClass="entr" presetSubtype="0" fill="hold" nodeType="withEffect">
                                  <p:stCondLst>
                                    <p:cond delay="0"/>
                                  </p:stCondLst>
                                  <p:childTnLst>
                                    <p:set>
                                      <p:cBhvr>
                                        <p:cTn id="41"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标题 1"/>
          <p:cNvSpPr>
            <a:spLocks noGrp="1"/>
          </p:cNvSpPr>
          <p:nvPr>
            <p:ph type="title"/>
          </p:nvPr>
        </p:nvSpPr>
        <p:spPr/>
        <p:txBody>
          <a:bodyPr/>
          <a:lstStyle/>
          <a:p>
            <a:r>
              <a:rPr lang="zh-CN" altLang="en-US" dirty="0"/>
              <a:t>引例：老钱可以来</a:t>
            </a:r>
          </a:p>
        </p:txBody>
      </p:sp>
      <p:sp>
        <p:nvSpPr>
          <p:cNvPr id="3" name="内容占位符 2"/>
          <p:cNvSpPr>
            <a:spLocks noGrp="1"/>
          </p:cNvSpPr>
          <p:nvPr>
            <p:ph idx="1"/>
          </p:nvPr>
        </p:nvSpPr>
        <p:spPr/>
        <p:txBody>
          <a:bodyPr>
            <a:normAutofit lnSpcReduction="10000"/>
          </a:bodyPr>
          <a:lstStyle/>
          <a:p>
            <a:r>
              <a:rPr lang="zh-CN" altLang="en-US" dirty="0"/>
              <a:t>前提：</a:t>
            </a:r>
            <a:endParaRPr lang="en-US" altLang="zh-CN" dirty="0"/>
          </a:p>
          <a:p>
            <a:pPr lvl="1"/>
            <a:r>
              <a:rPr lang="zh-CN" altLang="en-US" dirty="0"/>
              <a:t>“该来的还没有来”改成“还有一个该来的还没有来”</a:t>
            </a:r>
            <a:endParaRPr lang="en-US" altLang="zh-CN" dirty="0"/>
          </a:p>
          <a:p>
            <a:pPr lvl="2"/>
            <a:r>
              <a:rPr lang="en-US" altLang="zh-CN" dirty="0"/>
              <a:t>                                     -------</a:t>
            </a:r>
            <a:r>
              <a:rPr lang="zh-CN" altLang="en-US" dirty="0"/>
              <a:t>（</a:t>
            </a:r>
            <a:r>
              <a:rPr lang="en-US" altLang="zh-CN" dirty="0"/>
              <a:t>1</a:t>
            </a:r>
            <a:r>
              <a:rPr lang="zh-CN" altLang="en-US" dirty="0"/>
              <a:t>）</a:t>
            </a:r>
            <a:endParaRPr lang="en-US" altLang="zh-CN" dirty="0"/>
          </a:p>
          <a:p>
            <a:pPr lvl="1"/>
            <a:r>
              <a:rPr lang="zh-CN" altLang="en-US" dirty="0"/>
              <a:t>老钱来了</a:t>
            </a:r>
            <a:endParaRPr lang="en-US" altLang="zh-CN" dirty="0"/>
          </a:p>
          <a:p>
            <a:pPr lvl="2"/>
            <a:r>
              <a:rPr lang="en-US" altLang="zh-CN" dirty="0"/>
              <a:t>Q(</a:t>
            </a:r>
            <a:r>
              <a:rPr lang="zh-CN" altLang="en-US" dirty="0"/>
              <a:t>老钱</a:t>
            </a:r>
            <a:r>
              <a:rPr lang="en-US" altLang="zh-CN" dirty="0"/>
              <a:t>)                              -------</a:t>
            </a:r>
            <a:r>
              <a:rPr lang="zh-CN" altLang="en-US" dirty="0"/>
              <a:t>（</a:t>
            </a:r>
            <a:r>
              <a:rPr lang="en-US" altLang="zh-CN" dirty="0"/>
              <a:t>2</a:t>
            </a:r>
            <a:r>
              <a:rPr lang="zh-CN" altLang="en-US" dirty="0"/>
              <a:t>）</a:t>
            </a:r>
            <a:endParaRPr lang="en-US" altLang="zh-CN" dirty="0"/>
          </a:p>
          <a:p>
            <a:r>
              <a:rPr lang="zh-CN" altLang="en-US" dirty="0"/>
              <a:t>推理过程</a:t>
            </a:r>
            <a:endParaRPr lang="en-US" altLang="zh-CN" dirty="0"/>
          </a:p>
          <a:p>
            <a:pPr lvl="1"/>
            <a:r>
              <a:rPr lang="en-US" altLang="zh-CN" dirty="0"/>
              <a:t>(1)</a:t>
            </a:r>
            <a:r>
              <a:rPr lang="en-US" altLang="zh-CN" dirty="0">
                <a:sym typeface="Wingdings" pitchFamily="2" charset="2"/>
              </a:rPr>
              <a:t> ==&gt; P(</a:t>
            </a:r>
            <a:r>
              <a:rPr lang="zh-CN" altLang="en-US" dirty="0">
                <a:sym typeface="Wingdings" pitchFamily="2" charset="2"/>
              </a:rPr>
              <a:t>小刘</a:t>
            </a:r>
            <a:r>
              <a:rPr lang="en-US" altLang="zh-CN" dirty="0">
                <a:sym typeface="Wingdings" pitchFamily="2" charset="2"/>
              </a:rPr>
              <a:t>)</a:t>
            </a:r>
            <a:r>
              <a:rPr lang="en-US" altLang="zh-CN" dirty="0">
                <a:sym typeface="Symbol" pitchFamily="18" charset="2"/>
              </a:rPr>
              <a:t>  </a:t>
            </a:r>
            <a:r>
              <a:rPr lang="en-US" altLang="zh-CN" dirty="0">
                <a:sym typeface="Wingdings" pitchFamily="2" charset="2"/>
              </a:rPr>
              <a:t>¬Q(</a:t>
            </a:r>
            <a:r>
              <a:rPr lang="zh-CN" altLang="en-US" dirty="0">
                <a:sym typeface="Wingdings" pitchFamily="2" charset="2"/>
              </a:rPr>
              <a:t>小刘</a:t>
            </a:r>
            <a:r>
              <a:rPr lang="en-US" altLang="zh-CN" dirty="0">
                <a:sym typeface="Wingdings" pitchFamily="2" charset="2"/>
              </a:rPr>
              <a:t>)</a:t>
            </a:r>
          </a:p>
          <a:p>
            <a:r>
              <a:rPr lang="zh-CN" altLang="en-US" dirty="0">
                <a:sym typeface="Wingdings" pitchFamily="2" charset="2"/>
              </a:rPr>
              <a:t>结论：</a:t>
            </a:r>
            <a:endParaRPr lang="en-US" altLang="zh-CN" dirty="0">
              <a:sym typeface="Wingdings" pitchFamily="2" charset="2"/>
            </a:endParaRPr>
          </a:p>
          <a:p>
            <a:pPr lvl="1"/>
            <a:r>
              <a:rPr lang="zh-CN" altLang="en-US" dirty="0">
                <a:sym typeface="Wingdings" pitchFamily="2" charset="2"/>
              </a:rPr>
              <a:t>老钱可以来！</a:t>
            </a:r>
            <a:endParaRPr lang="zh-CN" altLang="en-US" dirty="0"/>
          </a:p>
        </p:txBody>
      </p:sp>
      <p:graphicFrame>
        <p:nvGraphicFramePr>
          <p:cNvPr id="4" name="Object 2"/>
          <p:cNvGraphicFramePr>
            <a:graphicFrameLocks noChangeAspect="1"/>
          </p:cNvGraphicFramePr>
          <p:nvPr>
            <p:extLst>
              <p:ext uri="{D42A27DB-BD31-4B8C-83A1-F6EECF244321}">
                <p14:modId xmlns:p14="http://schemas.microsoft.com/office/powerpoint/2010/main" val="1803068102"/>
              </p:ext>
            </p:extLst>
          </p:nvPr>
        </p:nvGraphicFramePr>
        <p:xfrm>
          <a:off x="1700212" y="2780928"/>
          <a:ext cx="2871788" cy="511175"/>
        </p:xfrm>
        <a:graphic>
          <a:graphicData uri="http://schemas.openxmlformats.org/presentationml/2006/ole">
            <mc:AlternateContent xmlns:mc="http://schemas.openxmlformats.org/markup-compatibility/2006">
              <mc:Choice xmlns:v="urn:schemas-microsoft-com:vml" Requires="v">
                <p:oleObj spid="_x0000_s18575" name="公式" r:id="rId4" imgW="1143000" imgH="203040" progId="Equation.3">
                  <p:embed/>
                </p:oleObj>
              </mc:Choice>
              <mc:Fallback>
                <p:oleObj name="公式" r:id="rId4" imgW="1143000" imgH="203040" progId="Equation.3">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700212" y="2780928"/>
                        <a:ext cx="2871788" cy="511175"/>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AF507438-7753-43e0-B8FC-AC1667EBCBE1}">
                          <a14:hiddenEffects xmlns="" xmlns:a14="http://schemas.microsoft.com/office/drawing/2010/main">
                            <a:effectLst>
                              <a:outerShdw dist="35921" dir="2700000" algn="ctr" rotWithShape="0">
                                <a:srgbClr val="808080"/>
                              </a:outerShdw>
                            </a:effectLst>
                          </a14:hiddenEffects>
                        </a:ext>
                      </a:extLst>
                    </p:spPr>
                  </p:pic>
                </p:oleObj>
              </mc:Fallback>
            </mc:AlternateContent>
          </a:graphicData>
        </a:graphic>
      </p:graphicFrame>
    </p:spTree>
    <p:extLst>
      <p:ext uri="{BB962C8B-B14F-4D97-AF65-F5344CB8AC3E}">
        <p14:creationId xmlns:p14="http://schemas.microsoft.com/office/powerpoint/2010/main" val="67532672"/>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par>
                          <p:cTn id="15" fill="hold" nodeType="afterGroup">
                            <p:stCondLst>
                              <p:cond delay="0"/>
                            </p:stCondLst>
                            <p:childTnLst>
                              <p:par>
                                <p:cTn id="16" presetID="1" presetClass="entr" presetSubtype="0" fill="hold" nodeType="afterEffect">
                                  <p:stCondLst>
                                    <p:cond delay="0"/>
                                  </p:stCondLst>
                                  <p:childTnLst>
                                    <p:set>
                                      <p:cBhvr>
                                        <p:cTn id="17" dur="1" fill="hold">
                                          <p:stCondLst>
                                            <p:cond delay="0"/>
                                          </p:stCondLst>
                                        </p:cTn>
                                        <p:tgtEl>
                                          <p:spTgt spid="4"/>
                                        </p:tgtEl>
                                        <p:attrNameLst>
                                          <p:attrName>style.visibility</p:attrName>
                                        </p:attrNameLst>
                                      </p:cBhvr>
                                      <p:to>
                                        <p:strVal val="visible"/>
                                      </p:to>
                                    </p:set>
                                  </p:childTnLst>
                                </p:cTn>
                              </p:par>
                            </p:childTnLst>
                          </p:cTn>
                        </p:par>
                      </p:childTnLst>
                    </p:cTn>
                  </p:par>
                  <p:par>
                    <p:cTn id="18" fill="hold" nodeType="clickPar">
                      <p:stCondLst>
                        <p:cond delay="indefinite"/>
                      </p:stCondLst>
                      <p:childTnLst>
                        <p:par>
                          <p:cTn id="19" fill="hold" nodeType="withGroup">
                            <p:stCondLst>
                              <p:cond delay="0"/>
                            </p:stCondLst>
                            <p:childTnLst>
                              <p:par>
                                <p:cTn id="20" presetID="1" presetClass="entr" presetSubtype="0" fill="hold" grpId="0" nodeType="clickEffect">
                                  <p:stCondLst>
                                    <p:cond delay="0"/>
                                  </p:stCondLst>
                                  <p:childTnLst>
                                    <p:set>
                                      <p:cBhvr>
                                        <p:cTn id="21" dur="1" fill="hold">
                                          <p:stCondLst>
                                            <p:cond delay="0"/>
                                          </p:stCondLst>
                                        </p:cTn>
                                        <p:tgtEl>
                                          <p:spTgt spid="3">
                                            <p:txEl>
                                              <p:pRg st="5" end="5"/>
                                            </p:txEl>
                                          </p:spTgt>
                                        </p:tgtEl>
                                        <p:attrNameLst>
                                          <p:attrName>style.visibility</p:attrName>
                                        </p:attrNameLst>
                                      </p:cBhvr>
                                      <p:to>
                                        <p:strVal val="visible"/>
                                      </p:to>
                                    </p:set>
                                  </p:childTnLst>
                                </p:cTn>
                              </p:par>
                              <p:par>
                                <p:cTn id="22" presetID="1" presetClass="entr" presetSubtype="0" fill="hold" grpId="0" nodeType="withEffect">
                                  <p:stCondLst>
                                    <p:cond delay="0"/>
                                  </p:stCondLst>
                                  <p:childTnLst>
                                    <p:set>
                                      <p:cBhvr>
                                        <p:cTn id="23"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4" fill="hold" nodeType="clickPar">
                      <p:stCondLst>
                        <p:cond delay="indefinite"/>
                      </p:stCondLst>
                      <p:childTnLst>
                        <p:par>
                          <p:cTn id="25" fill="hold" nodeType="withGroup">
                            <p:stCondLst>
                              <p:cond delay="0"/>
                            </p:stCondLst>
                            <p:childTnLst>
                              <p:par>
                                <p:cTn id="26" presetID="1" presetClass="entr" presetSubtype="0" fill="hold" grpId="0" nodeType="clickEffect">
                                  <p:stCondLst>
                                    <p:cond delay="0"/>
                                  </p:stCondLst>
                                  <p:childTnLst>
                                    <p:set>
                                      <p:cBhvr>
                                        <p:cTn id="27" dur="1" fill="hold">
                                          <p:stCondLst>
                                            <p:cond delay="0"/>
                                          </p:stCondLst>
                                        </p:cTn>
                                        <p:tgtEl>
                                          <p:spTgt spid="3">
                                            <p:txEl>
                                              <p:pRg st="7" end="7"/>
                                            </p:txEl>
                                          </p:spTgt>
                                        </p:tgtEl>
                                        <p:attrNameLst>
                                          <p:attrName>style.visibility</p:attrName>
                                        </p:attrNameLst>
                                      </p:cBhvr>
                                      <p:to>
                                        <p:strVal val="visible"/>
                                      </p:to>
                                    </p:set>
                                  </p:childTnLst>
                                </p:cTn>
                              </p:par>
                              <p:par>
                                <p:cTn id="28" presetID="1" presetClass="entr" presetSubtype="0" fill="hold" grpId="0" nodeType="withEffect">
                                  <p:stCondLst>
                                    <p:cond delay="0"/>
                                  </p:stCondLst>
                                  <p:childTnLst>
                                    <p:set>
                                      <p:cBhvr>
                                        <p:cTn id="29"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p:txBody>
          <a:bodyPr/>
          <a:lstStyle/>
          <a:p>
            <a:r>
              <a:rPr lang="zh-CN" altLang="en-US" dirty="0"/>
              <a:t>量化表达式的推理规则</a:t>
            </a:r>
          </a:p>
        </p:txBody>
      </p:sp>
      <p:sp>
        <p:nvSpPr>
          <p:cNvPr id="37891" name="Rectangle 3"/>
          <p:cNvSpPr>
            <a:spLocks noGrp="1" noChangeArrowheads="1"/>
          </p:cNvSpPr>
          <p:nvPr>
            <p:ph type="body" idx="1"/>
          </p:nvPr>
        </p:nvSpPr>
        <p:spPr/>
        <p:txBody>
          <a:bodyPr/>
          <a:lstStyle/>
          <a:p>
            <a:pPr>
              <a:lnSpc>
                <a:spcPct val="150000"/>
              </a:lnSpc>
            </a:pPr>
            <a:r>
              <a:rPr lang="zh-CN" altLang="en-US" dirty="0">
                <a:sym typeface="Symbol" pitchFamily="18" charset="2"/>
              </a:rPr>
              <a:t>全称例示</a:t>
            </a:r>
            <a:r>
              <a:rPr lang="en-US" altLang="zh-CN" dirty="0">
                <a:sym typeface="Symbol" pitchFamily="18" charset="2"/>
              </a:rPr>
              <a:t>:	</a:t>
            </a:r>
            <a:r>
              <a:rPr lang="en-US" altLang="zh-CN" dirty="0">
                <a:solidFill>
                  <a:srgbClr val="FF0000"/>
                </a:solidFill>
                <a:sym typeface="Symbol" pitchFamily="18" charset="2"/>
              </a:rPr>
              <a:t></a:t>
            </a:r>
            <a:r>
              <a:rPr lang="en-US" altLang="zh-CN" dirty="0" err="1">
                <a:solidFill>
                  <a:srgbClr val="FF0000"/>
                </a:solidFill>
                <a:sym typeface="Symbol" pitchFamily="18" charset="2"/>
              </a:rPr>
              <a:t>xP</a:t>
            </a:r>
            <a:r>
              <a:rPr lang="en-US" altLang="zh-CN" dirty="0">
                <a:solidFill>
                  <a:srgbClr val="FF0000"/>
                </a:solidFill>
                <a:sym typeface="Symbol" pitchFamily="18" charset="2"/>
              </a:rPr>
              <a:t>(x) </a:t>
            </a:r>
            <a:r>
              <a:rPr lang="en-US" altLang="zh-CN" dirty="0">
                <a:solidFill>
                  <a:srgbClr val="FF0000"/>
                </a:solidFill>
                <a:sym typeface="Symbol"/>
              </a:rPr>
              <a:t> </a:t>
            </a:r>
            <a:r>
              <a:rPr lang="en-US" altLang="zh-CN" dirty="0">
                <a:solidFill>
                  <a:srgbClr val="FF0000"/>
                </a:solidFill>
                <a:sym typeface="Symbol" pitchFamily="18" charset="2"/>
              </a:rPr>
              <a:t>P(c)</a:t>
            </a:r>
          </a:p>
          <a:p>
            <a:pPr>
              <a:lnSpc>
                <a:spcPct val="150000"/>
              </a:lnSpc>
            </a:pPr>
            <a:r>
              <a:rPr lang="zh-CN" altLang="en-US" dirty="0">
                <a:sym typeface="Symbol" pitchFamily="18" charset="2"/>
              </a:rPr>
              <a:t>全称生成</a:t>
            </a:r>
            <a:r>
              <a:rPr lang="en-US" altLang="zh-CN" dirty="0">
                <a:sym typeface="Symbol" pitchFamily="18" charset="2"/>
              </a:rPr>
              <a:t>:  	</a:t>
            </a:r>
            <a:r>
              <a:rPr lang="en-US" altLang="zh-CN" dirty="0">
                <a:solidFill>
                  <a:srgbClr val="FF0000"/>
                </a:solidFill>
                <a:sym typeface="Symbol" pitchFamily="18" charset="2"/>
              </a:rPr>
              <a:t>P(c),</a:t>
            </a:r>
            <a:r>
              <a:rPr lang="zh-CN" altLang="en-US" dirty="0">
                <a:solidFill>
                  <a:srgbClr val="FF0000"/>
                </a:solidFill>
                <a:sym typeface="Symbol" pitchFamily="18" charset="2"/>
              </a:rPr>
              <a:t>任意</a:t>
            </a:r>
            <a:r>
              <a:rPr lang="en-US" altLang="zh-CN" dirty="0">
                <a:solidFill>
                  <a:srgbClr val="FF0000"/>
                </a:solidFill>
                <a:sym typeface="Symbol" pitchFamily="18" charset="2"/>
              </a:rPr>
              <a:t>c</a:t>
            </a:r>
            <a:r>
              <a:rPr lang="en-US" altLang="zh-CN" dirty="0">
                <a:solidFill>
                  <a:srgbClr val="FF0000"/>
                </a:solidFill>
                <a:sym typeface="Symbol"/>
              </a:rPr>
              <a:t>  </a:t>
            </a:r>
            <a:r>
              <a:rPr lang="en-US" altLang="zh-CN" dirty="0">
                <a:solidFill>
                  <a:srgbClr val="FF0000"/>
                </a:solidFill>
                <a:sym typeface="Symbol" pitchFamily="18" charset="2"/>
              </a:rPr>
              <a:t></a:t>
            </a:r>
            <a:r>
              <a:rPr lang="en-US" altLang="zh-CN" dirty="0" err="1">
                <a:solidFill>
                  <a:srgbClr val="FF0000"/>
                </a:solidFill>
                <a:sym typeface="Symbol" pitchFamily="18" charset="2"/>
              </a:rPr>
              <a:t>xP</a:t>
            </a:r>
            <a:r>
              <a:rPr lang="en-US" altLang="zh-CN" dirty="0">
                <a:solidFill>
                  <a:srgbClr val="FF0000"/>
                </a:solidFill>
                <a:sym typeface="Symbol" pitchFamily="18" charset="2"/>
              </a:rPr>
              <a:t>(x)</a:t>
            </a:r>
          </a:p>
          <a:p>
            <a:pPr>
              <a:lnSpc>
                <a:spcPct val="150000"/>
              </a:lnSpc>
            </a:pPr>
            <a:r>
              <a:rPr lang="zh-CN" altLang="en-US" dirty="0">
                <a:sym typeface="Symbol" pitchFamily="18" charset="2"/>
              </a:rPr>
              <a:t>存在例示</a:t>
            </a:r>
            <a:r>
              <a:rPr lang="en-US" altLang="zh-CN" dirty="0">
                <a:sym typeface="Symbol" pitchFamily="18" charset="2"/>
              </a:rPr>
              <a:t>:	</a:t>
            </a:r>
            <a:r>
              <a:rPr lang="en-US" altLang="zh-CN" dirty="0">
                <a:solidFill>
                  <a:srgbClr val="FF0000"/>
                </a:solidFill>
                <a:sym typeface="Symbol" pitchFamily="18" charset="2"/>
              </a:rPr>
              <a:t></a:t>
            </a:r>
            <a:r>
              <a:rPr lang="en-US" altLang="zh-CN" dirty="0" err="1">
                <a:solidFill>
                  <a:srgbClr val="FF0000"/>
                </a:solidFill>
                <a:sym typeface="Symbol" pitchFamily="18" charset="2"/>
              </a:rPr>
              <a:t>xP</a:t>
            </a:r>
            <a:r>
              <a:rPr lang="en-US" altLang="zh-CN" dirty="0">
                <a:solidFill>
                  <a:srgbClr val="FF0000"/>
                </a:solidFill>
                <a:sym typeface="Symbol" pitchFamily="18" charset="2"/>
              </a:rPr>
              <a:t>(x)</a:t>
            </a:r>
            <a:r>
              <a:rPr lang="en-US" altLang="zh-CN" dirty="0">
                <a:solidFill>
                  <a:srgbClr val="FF0000"/>
                </a:solidFill>
                <a:sym typeface="Symbol"/>
              </a:rPr>
              <a:t>  </a:t>
            </a:r>
            <a:r>
              <a:rPr lang="zh-CN" altLang="en-US" dirty="0">
                <a:solidFill>
                  <a:srgbClr val="FF0000"/>
                </a:solidFill>
                <a:sym typeface="Symbol"/>
              </a:rPr>
              <a:t>对某个</a:t>
            </a:r>
            <a:r>
              <a:rPr lang="en-US" altLang="zh-CN" dirty="0">
                <a:solidFill>
                  <a:srgbClr val="FF0000"/>
                </a:solidFill>
                <a:sym typeface="Symbol"/>
              </a:rPr>
              <a:t>c, </a:t>
            </a:r>
            <a:r>
              <a:rPr lang="en-US" altLang="zh-CN" dirty="0">
                <a:solidFill>
                  <a:srgbClr val="FF0000"/>
                </a:solidFill>
                <a:sym typeface="Symbol" pitchFamily="18" charset="2"/>
              </a:rPr>
              <a:t>P(c)</a:t>
            </a:r>
          </a:p>
          <a:p>
            <a:pPr>
              <a:lnSpc>
                <a:spcPct val="150000"/>
              </a:lnSpc>
            </a:pPr>
            <a:r>
              <a:rPr lang="zh-CN" altLang="en-US" dirty="0">
                <a:sym typeface="Symbol" pitchFamily="18" charset="2"/>
              </a:rPr>
              <a:t>存在生成</a:t>
            </a:r>
            <a:r>
              <a:rPr lang="en-US" altLang="zh-CN" dirty="0">
                <a:sym typeface="Symbol" pitchFamily="18" charset="2"/>
              </a:rPr>
              <a:t>:	</a:t>
            </a:r>
            <a:r>
              <a:rPr lang="zh-CN" altLang="en-US" dirty="0">
                <a:solidFill>
                  <a:srgbClr val="FF0000"/>
                </a:solidFill>
                <a:sym typeface="Symbol" pitchFamily="18" charset="2"/>
              </a:rPr>
              <a:t>对某个</a:t>
            </a:r>
            <a:r>
              <a:rPr lang="en-US" altLang="zh-CN" dirty="0">
                <a:solidFill>
                  <a:srgbClr val="FF0000"/>
                </a:solidFill>
                <a:sym typeface="Symbol" pitchFamily="18" charset="2"/>
              </a:rPr>
              <a:t>c,</a:t>
            </a:r>
            <a:r>
              <a:rPr lang="en-US" altLang="zh-CN" dirty="0">
                <a:solidFill>
                  <a:srgbClr val="FF0000"/>
                </a:solidFill>
                <a:sym typeface="Symbol"/>
              </a:rPr>
              <a:t> </a:t>
            </a:r>
            <a:r>
              <a:rPr lang="en-US" altLang="zh-CN" dirty="0">
                <a:solidFill>
                  <a:srgbClr val="FF0000"/>
                </a:solidFill>
                <a:sym typeface="Symbol" pitchFamily="18" charset="2"/>
              </a:rPr>
              <a:t>P(c) </a:t>
            </a:r>
            <a:r>
              <a:rPr lang="en-US" altLang="zh-CN" dirty="0">
                <a:solidFill>
                  <a:srgbClr val="FF0000"/>
                </a:solidFill>
                <a:sym typeface="Symbol"/>
              </a:rPr>
              <a:t> </a:t>
            </a:r>
            <a:r>
              <a:rPr lang="en-US" altLang="zh-CN" dirty="0">
                <a:solidFill>
                  <a:srgbClr val="FF0000"/>
                </a:solidFill>
                <a:sym typeface="Symbol" pitchFamily="18" charset="2"/>
              </a:rPr>
              <a:t></a:t>
            </a:r>
            <a:r>
              <a:rPr lang="en-US" altLang="zh-CN" dirty="0" err="1">
                <a:solidFill>
                  <a:srgbClr val="FF0000"/>
                </a:solidFill>
                <a:sym typeface="Symbol" pitchFamily="18" charset="2"/>
              </a:rPr>
              <a:t>xP</a:t>
            </a:r>
            <a:r>
              <a:rPr lang="en-US" altLang="zh-CN" dirty="0">
                <a:solidFill>
                  <a:srgbClr val="FF0000"/>
                </a:solidFill>
                <a:sym typeface="Symbol" pitchFamily="18" charset="2"/>
              </a:rPr>
              <a:t>(x)</a:t>
            </a:r>
            <a:endParaRPr lang="en-US" altLang="zh-CN" dirty="0">
              <a:solidFill>
                <a:srgbClr val="FF0000"/>
              </a:solidFill>
            </a:endParaRPr>
          </a:p>
        </p:txBody>
      </p:sp>
    </p:spTree>
    <p:extLst>
      <p:ext uri="{BB962C8B-B14F-4D97-AF65-F5344CB8AC3E}">
        <p14:creationId xmlns:p14="http://schemas.microsoft.com/office/powerpoint/2010/main" val="108511985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dirty="0"/>
              <a:t>用推理规则建立论证</a:t>
            </a:r>
            <a:endParaRPr lang="en-US" dirty="0"/>
          </a:p>
        </p:txBody>
      </p:sp>
      <p:sp>
        <p:nvSpPr>
          <p:cNvPr id="3" name="Content Placeholder 2"/>
          <p:cNvSpPr>
            <a:spLocks noGrp="1"/>
          </p:cNvSpPr>
          <p:nvPr>
            <p:ph sz="quarter" idx="1"/>
          </p:nvPr>
        </p:nvSpPr>
        <p:spPr/>
        <p:txBody>
          <a:bodyPr/>
          <a:lstStyle/>
          <a:p>
            <a:pPr>
              <a:lnSpc>
                <a:spcPct val="110000"/>
              </a:lnSpc>
              <a:spcBef>
                <a:spcPct val="40000"/>
              </a:spcBef>
              <a:buClr>
                <a:schemeClr val="tx2"/>
              </a:buClr>
              <a:buSzPct val="70000"/>
              <a:buFont typeface="Wingdings" charset="0"/>
              <a:buChar char="l"/>
            </a:pPr>
            <a:r>
              <a:rPr lang="zh-CN" altLang="en-US" sz="2400" dirty="0">
                <a:latin typeface="+mn-ea"/>
                <a:cs typeface="楷体_GB2312" charset="0"/>
                <a:sym typeface="Symbol" charset="0"/>
              </a:rPr>
              <a:t>“在这个班上的某个学生没有读过这本书”，“班上的每个人都通过了第一门考试”，结论“</a:t>
            </a:r>
            <a:r>
              <a:rPr lang="zh-CN" altLang="en-US" sz="2400" dirty="0">
                <a:solidFill>
                  <a:srgbClr val="FF0000"/>
                </a:solidFill>
                <a:latin typeface="+mn-ea"/>
                <a:cs typeface="楷体_GB2312" charset="0"/>
                <a:sym typeface="Symbol" charset="0"/>
              </a:rPr>
              <a:t>通过第一门考试的某个人没有读过这本书</a:t>
            </a:r>
            <a:r>
              <a:rPr lang="zh-CN" altLang="en-US" sz="2400" dirty="0">
                <a:latin typeface="+mn-ea"/>
                <a:cs typeface="楷体_GB2312" charset="0"/>
                <a:sym typeface="Symbol" charset="0"/>
              </a:rPr>
              <a:t>”。</a:t>
            </a:r>
            <a:endParaRPr lang="en-US" altLang="zh-CN" sz="2400" dirty="0">
              <a:latin typeface="+mn-ea"/>
              <a:cs typeface="楷体_GB2312" charset="0"/>
              <a:sym typeface="Symbol" charset="0"/>
            </a:endParaRPr>
          </a:p>
          <a:p>
            <a:pPr>
              <a:lnSpc>
                <a:spcPct val="110000"/>
              </a:lnSpc>
              <a:spcBef>
                <a:spcPct val="40000"/>
              </a:spcBef>
              <a:buClr>
                <a:schemeClr val="tx2"/>
              </a:buClr>
              <a:buSzPct val="70000"/>
              <a:buFont typeface="Wingdings" charset="0"/>
              <a:buChar char="l"/>
            </a:pPr>
            <a:r>
              <a:rPr lang="en-US" altLang="zh-CN" sz="2400" i="1" dirty="0">
                <a:latin typeface="+mn-ea"/>
                <a:cs typeface="楷体_GB2312" charset="0"/>
                <a:sym typeface="Symbol" charset="0"/>
              </a:rPr>
              <a:t>C</a:t>
            </a:r>
            <a:r>
              <a:rPr lang="en-US" altLang="zh-CN" sz="2400" dirty="0">
                <a:latin typeface="+mn-ea"/>
                <a:cs typeface="楷体_GB2312" charset="0"/>
                <a:sym typeface="Symbol" charset="0"/>
              </a:rPr>
              <a:t>(</a:t>
            </a:r>
            <a:r>
              <a:rPr lang="en-US" altLang="zh-CN" sz="2400" i="1" dirty="0">
                <a:latin typeface="+mn-ea"/>
                <a:cs typeface="楷体_GB2312" charset="0"/>
                <a:sym typeface="Symbol" charset="0"/>
              </a:rPr>
              <a:t>x</a:t>
            </a:r>
            <a:r>
              <a:rPr lang="en-US" altLang="zh-CN" sz="2400" dirty="0">
                <a:latin typeface="+mn-ea"/>
                <a:cs typeface="楷体_GB2312" charset="0"/>
                <a:sym typeface="Symbol" charset="0"/>
              </a:rPr>
              <a:t>):</a:t>
            </a:r>
            <a:r>
              <a:rPr lang="zh-CN" altLang="en-US" sz="2400" dirty="0">
                <a:latin typeface="+mn-ea"/>
                <a:cs typeface="楷体_GB2312" charset="0"/>
                <a:sym typeface="Symbol" charset="0"/>
              </a:rPr>
              <a:t> </a:t>
            </a:r>
            <a:r>
              <a:rPr lang="en-US" altLang="zh-CN" sz="2400" i="1" dirty="0">
                <a:latin typeface="+mn-ea"/>
                <a:cs typeface="楷体_GB2312" charset="0"/>
                <a:sym typeface="Symbol" charset="0"/>
              </a:rPr>
              <a:t>x</a:t>
            </a:r>
            <a:r>
              <a:rPr lang="zh-CN" altLang="en-US" sz="2400" dirty="0">
                <a:latin typeface="+mn-ea"/>
                <a:cs typeface="楷体_GB2312" charset="0"/>
                <a:sym typeface="Symbol" charset="0"/>
              </a:rPr>
              <a:t>在这个班上</a:t>
            </a:r>
            <a:endParaRPr lang="en-US" altLang="zh-CN" sz="2400" i="1" dirty="0">
              <a:latin typeface="+mn-ea"/>
              <a:cs typeface="楷体_GB2312" charset="0"/>
              <a:sym typeface="Symbol" charset="0"/>
            </a:endParaRPr>
          </a:p>
          <a:p>
            <a:pPr>
              <a:lnSpc>
                <a:spcPct val="110000"/>
              </a:lnSpc>
              <a:spcBef>
                <a:spcPct val="40000"/>
              </a:spcBef>
              <a:buClr>
                <a:schemeClr val="tx2"/>
              </a:buClr>
              <a:buSzPct val="70000"/>
              <a:buFont typeface="Wingdings" charset="0"/>
              <a:buChar char="l"/>
            </a:pPr>
            <a:r>
              <a:rPr lang="en-US" altLang="zh-CN" sz="2400" i="1" dirty="0">
                <a:latin typeface="+mn-ea"/>
                <a:cs typeface="楷体_GB2312" charset="0"/>
                <a:sym typeface="Symbol" charset="0"/>
              </a:rPr>
              <a:t>B</a:t>
            </a:r>
            <a:r>
              <a:rPr lang="en-US" altLang="zh-CN" sz="2400" dirty="0">
                <a:latin typeface="+mn-ea"/>
                <a:cs typeface="楷体_GB2312" charset="0"/>
                <a:sym typeface="Symbol" charset="0"/>
              </a:rPr>
              <a:t>(</a:t>
            </a:r>
            <a:r>
              <a:rPr lang="en-US" altLang="zh-CN" sz="2400" i="1" dirty="0">
                <a:latin typeface="+mn-ea"/>
                <a:cs typeface="楷体_GB2312" charset="0"/>
                <a:sym typeface="Symbol" charset="0"/>
              </a:rPr>
              <a:t>x</a:t>
            </a:r>
            <a:r>
              <a:rPr lang="en-US" altLang="zh-CN" sz="2400" dirty="0">
                <a:latin typeface="+mn-ea"/>
                <a:cs typeface="楷体_GB2312" charset="0"/>
                <a:sym typeface="Symbol" charset="0"/>
              </a:rPr>
              <a:t>):</a:t>
            </a:r>
            <a:r>
              <a:rPr lang="zh-CN" altLang="en-US" sz="2400" dirty="0">
                <a:latin typeface="+mn-ea"/>
                <a:cs typeface="楷体_GB2312" charset="0"/>
                <a:sym typeface="Symbol" charset="0"/>
              </a:rPr>
              <a:t> </a:t>
            </a:r>
            <a:r>
              <a:rPr lang="en-US" altLang="zh-CN" sz="2400" i="1" dirty="0">
                <a:latin typeface="+mn-ea"/>
                <a:cs typeface="楷体_GB2312" charset="0"/>
                <a:sym typeface="Symbol" charset="0"/>
              </a:rPr>
              <a:t>x</a:t>
            </a:r>
            <a:r>
              <a:rPr lang="zh-CN" altLang="en-US" sz="2400" dirty="0">
                <a:latin typeface="+mn-ea"/>
                <a:cs typeface="楷体_GB2312" charset="0"/>
                <a:sym typeface="Symbol" charset="0"/>
              </a:rPr>
              <a:t>读过书了</a:t>
            </a:r>
            <a:endParaRPr lang="en-US" altLang="zh-CN" sz="2400" dirty="0">
              <a:latin typeface="+mn-ea"/>
              <a:cs typeface="楷体_GB2312" charset="0"/>
              <a:sym typeface="Symbol" charset="0"/>
            </a:endParaRPr>
          </a:p>
          <a:p>
            <a:pPr>
              <a:lnSpc>
                <a:spcPct val="110000"/>
              </a:lnSpc>
              <a:spcBef>
                <a:spcPct val="40000"/>
              </a:spcBef>
              <a:buClr>
                <a:schemeClr val="tx2"/>
              </a:buClr>
              <a:buSzPct val="70000"/>
              <a:buFont typeface="Wingdings" charset="0"/>
              <a:buChar char="l"/>
            </a:pPr>
            <a:r>
              <a:rPr lang="en-US" altLang="zh-CN" sz="2400" i="1" dirty="0">
                <a:latin typeface="+mn-ea"/>
                <a:cs typeface="楷体_GB2312" charset="0"/>
                <a:sym typeface="Symbol" charset="0"/>
              </a:rPr>
              <a:t>P</a:t>
            </a:r>
            <a:r>
              <a:rPr lang="en-US" altLang="zh-CN" sz="2400" dirty="0">
                <a:latin typeface="+mn-ea"/>
                <a:cs typeface="楷体_GB2312" charset="0"/>
                <a:sym typeface="Symbol" charset="0"/>
              </a:rPr>
              <a:t>(</a:t>
            </a:r>
            <a:r>
              <a:rPr lang="en-US" altLang="zh-CN" sz="2400" i="1" dirty="0">
                <a:latin typeface="+mn-ea"/>
                <a:cs typeface="楷体_GB2312" charset="0"/>
                <a:sym typeface="Symbol" charset="0"/>
              </a:rPr>
              <a:t>x</a:t>
            </a:r>
            <a:r>
              <a:rPr lang="en-US" altLang="zh-CN" sz="2400" dirty="0">
                <a:latin typeface="+mn-ea"/>
                <a:cs typeface="楷体_GB2312" charset="0"/>
                <a:sym typeface="Symbol" charset="0"/>
              </a:rPr>
              <a:t>):</a:t>
            </a:r>
            <a:r>
              <a:rPr lang="zh-CN" altLang="en-US" sz="2400" dirty="0">
                <a:latin typeface="+mn-ea"/>
                <a:cs typeface="楷体_GB2312" charset="0"/>
                <a:sym typeface="Symbol" charset="0"/>
              </a:rPr>
              <a:t> </a:t>
            </a:r>
            <a:r>
              <a:rPr lang="en-US" altLang="zh-CN" sz="2400" i="1" dirty="0">
                <a:latin typeface="+mn-ea"/>
                <a:cs typeface="楷体_GB2312" charset="0"/>
                <a:sym typeface="Symbol" charset="0"/>
              </a:rPr>
              <a:t>x</a:t>
            </a:r>
            <a:r>
              <a:rPr lang="zh-CN" altLang="en-US" sz="2400" dirty="0">
                <a:latin typeface="+mn-ea"/>
                <a:cs typeface="楷体_GB2312" charset="0"/>
                <a:sym typeface="Symbol" charset="0"/>
              </a:rPr>
              <a:t>通过了第一门考试</a:t>
            </a:r>
            <a:endParaRPr lang="en-US" altLang="zh-CN" sz="2400" dirty="0">
              <a:latin typeface="+mn-ea"/>
              <a:cs typeface="楷体_GB2312" charset="0"/>
              <a:sym typeface="Symbol" charset="0"/>
            </a:endParaRPr>
          </a:p>
          <a:p>
            <a:pPr lvl="1">
              <a:lnSpc>
                <a:spcPct val="110000"/>
              </a:lnSpc>
              <a:spcBef>
                <a:spcPct val="20000"/>
              </a:spcBef>
              <a:buClr>
                <a:schemeClr val="accent2"/>
              </a:buClr>
              <a:buFont typeface="Wingdings" charset="0"/>
              <a:buChar char="l"/>
            </a:pPr>
            <a:r>
              <a:rPr lang="en-US" altLang="zh-CN" sz="2400" dirty="0">
                <a:latin typeface="+mn-ea"/>
                <a:sym typeface="Symbol" charset="0"/>
              </a:rPr>
              <a:t></a:t>
            </a:r>
            <a:r>
              <a:rPr lang="en-US" altLang="zh-CN" sz="2400" i="1" dirty="0">
                <a:latin typeface="+mn-ea"/>
                <a:sym typeface="Symbol" charset="0"/>
              </a:rPr>
              <a:t>x</a:t>
            </a:r>
            <a:r>
              <a:rPr lang="en-US" altLang="zh-CN" sz="2400" dirty="0">
                <a:latin typeface="+mn-ea"/>
                <a:cs typeface="楷体_GB2312" charset="0"/>
                <a:sym typeface="Symbol" charset="0"/>
              </a:rPr>
              <a:t>(</a:t>
            </a:r>
            <a:r>
              <a:rPr lang="en-US" altLang="zh-CN" sz="2400" i="1" dirty="0">
                <a:latin typeface="+mn-ea"/>
                <a:cs typeface="楷体_GB2312" charset="0"/>
                <a:sym typeface="Symbol" charset="0"/>
              </a:rPr>
              <a:t>C</a:t>
            </a:r>
            <a:r>
              <a:rPr lang="en-US" altLang="zh-CN" sz="2400" dirty="0">
                <a:latin typeface="+mn-ea"/>
                <a:cs typeface="楷体_GB2312" charset="0"/>
                <a:sym typeface="Symbol" charset="0"/>
              </a:rPr>
              <a:t>(</a:t>
            </a:r>
            <a:r>
              <a:rPr lang="en-US" altLang="zh-CN" sz="2400" i="1" dirty="0">
                <a:latin typeface="+mn-ea"/>
                <a:cs typeface="楷体_GB2312" charset="0"/>
                <a:sym typeface="Symbol" charset="0"/>
              </a:rPr>
              <a:t>x</a:t>
            </a:r>
            <a:r>
              <a:rPr lang="en-US" altLang="zh-CN" sz="2400" dirty="0">
                <a:latin typeface="+mn-ea"/>
                <a:cs typeface="楷体_GB2312" charset="0"/>
                <a:sym typeface="Symbol" charset="0"/>
              </a:rPr>
              <a:t>) </a:t>
            </a:r>
            <a:r>
              <a:rPr lang="en-US" altLang="zh-CN" sz="2400" dirty="0">
                <a:latin typeface="+mn-ea"/>
                <a:cs typeface="Arial" charset="0"/>
              </a:rPr>
              <a:t>¬</a:t>
            </a:r>
            <a:r>
              <a:rPr lang="en-US" altLang="zh-CN" sz="2400" i="1" dirty="0">
                <a:latin typeface="+mn-ea"/>
                <a:cs typeface="楷体_GB2312" charset="0"/>
                <a:sym typeface="Symbol" charset="0"/>
              </a:rPr>
              <a:t>B</a:t>
            </a:r>
            <a:r>
              <a:rPr lang="en-US" altLang="zh-CN" sz="2400" dirty="0">
                <a:latin typeface="+mn-ea"/>
                <a:cs typeface="楷体_GB2312" charset="0"/>
                <a:sym typeface="Symbol" charset="0"/>
              </a:rPr>
              <a:t>(</a:t>
            </a:r>
            <a:r>
              <a:rPr lang="en-US" altLang="zh-CN" sz="2400" i="1" dirty="0">
                <a:latin typeface="+mn-ea"/>
                <a:cs typeface="楷体_GB2312" charset="0"/>
                <a:sym typeface="Symbol" charset="0"/>
              </a:rPr>
              <a:t>x</a:t>
            </a:r>
            <a:r>
              <a:rPr lang="en-US" altLang="zh-CN" sz="2400" dirty="0">
                <a:latin typeface="+mn-ea"/>
                <a:cs typeface="楷体_GB2312" charset="0"/>
                <a:sym typeface="Symbol" charset="0"/>
              </a:rPr>
              <a:t>))</a:t>
            </a:r>
          </a:p>
          <a:p>
            <a:pPr lvl="1">
              <a:lnSpc>
                <a:spcPct val="110000"/>
              </a:lnSpc>
              <a:spcBef>
                <a:spcPct val="20000"/>
              </a:spcBef>
              <a:buClr>
                <a:schemeClr val="accent2"/>
              </a:buClr>
              <a:buFont typeface="Wingdings" charset="0"/>
              <a:buChar char="l"/>
            </a:pPr>
            <a:r>
              <a:rPr lang="en-US" altLang="zh-CN" sz="2400" dirty="0">
                <a:latin typeface="+mn-ea"/>
                <a:sym typeface="Symbol" charset="0"/>
              </a:rPr>
              <a:t></a:t>
            </a:r>
            <a:r>
              <a:rPr lang="en-US" altLang="zh-CN" sz="2400" i="1" dirty="0">
                <a:latin typeface="+mn-ea"/>
                <a:sym typeface="Symbol" charset="0"/>
              </a:rPr>
              <a:t>x</a:t>
            </a:r>
            <a:r>
              <a:rPr lang="en-US" altLang="zh-CN" sz="2400" dirty="0">
                <a:latin typeface="+mn-ea"/>
                <a:cs typeface="楷体_GB2312" charset="0"/>
                <a:sym typeface="Symbol" charset="0"/>
              </a:rPr>
              <a:t>(</a:t>
            </a:r>
            <a:r>
              <a:rPr lang="en-US" altLang="zh-CN" sz="2400" i="1" dirty="0">
                <a:latin typeface="+mn-ea"/>
                <a:cs typeface="楷体_GB2312" charset="0"/>
                <a:sym typeface="Symbol" charset="0"/>
              </a:rPr>
              <a:t>C</a:t>
            </a:r>
            <a:r>
              <a:rPr lang="en-US" altLang="zh-CN" sz="2400" dirty="0">
                <a:latin typeface="+mn-ea"/>
                <a:cs typeface="楷体_GB2312" charset="0"/>
                <a:sym typeface="Symbol" charset="0"/>
              </a:rPr>
              <a:t>(</a:t>
            </a:r>
            <a:r>
              <a:rPr lang="en-US" altLang="zh-CN" sz="2400" i="1" dirty="0">
                <a:latin typeface="+mn-ea"/>
                <a:cs typeface="楷体_GB2312" charset="0"/>
                <a:sym typeface="Symbol" charset="0"/>
              </a:rPr>
              <a:t>x</a:t>
            </a:r>
            <a:r>
              <a:rPr lang="en-US" altLang="zh-CN" sz="2400" dirty="0">
                <a:latin typeface="+mn-ea"/>
                <a:cs typeface="楷体_GB2312" charset="0"/>
                <a:sym typeface="Symbol" charset="0"/>
              </a:rPr>
              <a:t>)</a:t>
            </a:r>
            <a:r>
              <a:rPr kumimoji="1" lang="en-US" altLang="zh-CN" sz="2400" dirty="0">
                <a:latin typeface="+mn-ea"/>
                <a:sym typeface="Symbol" charset="0"/>
              </a:rPr>
              <a:t></a:t>
            </a:r>
            <a:r>
              <a:rPr lang="en-US" altLang="zh-CN" sz="2400" i="1" dirty="0">
                <a:latin typeface="+mn-ea"/>
                <a:cs typeface="楷体_GB2312" charset="0"/>
                <a:sym typeface="Symbol" charset="0"/>
              </a:rPr>
              <a:t> P</a:t>
            </a:r>
            <a:r>
              <a:rPr lang="en-US" altLang="zh-CN" sz="2400" dirty="0">
                <a:latin typeface="+mn-ea"/>
                <a:cs typeface="楷体_GB2312" charset="0"/>
                <a:sym typeface="Symbol" charset="0"/>
              </a:rPr>
              <a:t>(</a:t>
            </a:r>
            <a:r>
              <a:rPr lang="en-US" altLang="zh-CN" sz="2400" i="1" dirty="0">
                <a:latin typeface="+mn-ea"/>
                <a:cs typeface="楷体_GB2312" charset="0"/>
                <a:sym typeface="Symbol" charset="0"/>
              </a:rPr>
              <a:t>x</a:t>
            </a:r>
            <a:r>
              <a:rPr lang="en-US" altLang="zh-CN" sz="2400" dirty="0">
                <a:latin typeface="+mn-ea"/>
                <a:cs typeface="楷体_GB2312" charset="0"/>
                <a:sym typeface="Symbol" charset="0"/>
              </a:rPr>
              <a:t>))</a:t>
            </a:r>
            <a:endParaRPr lang="en-US" altLang="zh-CN" sz="2400" i="1" dirty="0">
              <a:latin typeface="+mn-ea"/>
              <a:cs typeface="楷体_GB2312" charset="0"/>
              <a:sym typeface="Symbol" charset="0"/>
            </a:endParaRPr>
          </a:p>
          <a:p>
            <a:pPr lvl="1">
              <a:lnSpc>
                <a:spcPct val="110000"/>
              </a:lnSpc>
              <a:spcBef>
                <a:spcPct val="20000"/>
              </a:spcBef>
              <a:buClr>
                <a:schemeClr val="accent2"/>
              </a:buClr>
              <a:buFont typeface="Wingdings" charset="0"/>
              <a:buChar char="l"/>
            </a:pPr>
            <a:r>
              <a:rPr lang="en-US" altLang="zh-CN" sz="2400" dirty="0">
                <a:solidFill>
                  <a:srgbClr val="FF0000"/>
                </a:solidFill>
                <a:latin typeface="+mn-ea"/>
                <a:sym typeface="Symbol" charset="0"/>
              </a:rPr>
              <a:t></a:t>
            </a:r>
            <a:r>
              <a:rPr lang="en-US" altLang="zh-CN" sz="2400" i="1" dirty="0">
                <a:solidFill>
                  <a:srgbClr val="FF0000"/>
                </a:solidFill>
                <a:latin typeface="+mn-ea"/>
                <a:sym typeface="Symbol" charset="0"/>
              </a:rPr>
              <a:t>x</a:t>
            </a:r>
            <a:r>
              <a:rPr lang="en-US" altLang="zh-CN" sz="2400" dirty="0">
                <a:solidFill>
                  <a:srgbClr val="FF0000"/>
                </a:solidFill>
                <a:latin typeface="+mn-ea"/>
                <a:cs typeface="楷体_GB2312" charset="0"/>
                <a:sym typeface="Symbol" charset="0"/>
              </a:rPr>
              <a:t>(</a:t>
            </a:r>
            <a:r>
              <a:rPr lang="en-US" altLang="zh-CN" sz="2400" i="1" dirty="0">
                <a:solidFill>
                  <a:srgbClr val="FF0000"/>
                </a:solidFill>
                <a:latin typeface="+mn-ea"/>
                <a:cs typeface="楷体_GB2312" charset="0"/>
                <a:sym typeface="Symbol" charset="0"/>
              </a:rPr>
              <a:t>P</a:t>
            </a:r>
            <a:r>
              <a:rPr lang="en-US" altLang="zh-CN" sz="2400" dirty="0">
                <a:solidFill>
                  <a:srgbClr val="FF0000"/>
                </a:solidFill>
                <a:latin typeface="+mn-ea"/>
                <a:cs typeface="楷体_GB2312" charset="0"/>
                <a:sym typeface="Symbol" charset="0"/>
              </a:rPr>
              <a:t>(</a:t>
            </a:r>
            <a:r>
              <a:rPr lang="en-US" altLang="zh-CN" sz="2400" i="1" dirty="0">
                <a:solidFill>
                  <a:srgbClr val="FF0000"/>
                </a:solidFill>
                <a:latin typeface="+mn-ea"/>
                <a:cs typeface="楷体_GB2312" charset="0"/>
                <a:sym typeface="Symbol" charset="0"/>
              </a:rPr>
              <a:t>x</a:t>
            </a:r>
            <a:r>
              <a:rPr lang="en-US" altLang="zh-CN" sz="2400" dirty="0">
                <a:solidFill>
                  <a:srgbClr val="FF0000"/>
                </a:solidFill>
                <a:latin typeface="+mn-ea"/>
                <a:cs typeface="楷体_GB2312" charset="0"/>
                <a:sym typeface="Symbol" charset="0"/>
              </a:rPr>
              <a:t>) </a:t>
            </a:r>
            <a:r>
              <a:rPr lang="en-US" altLang="zh-CN" sz="2400" dirty="0">
                <a:solidFill>
                  <a:srgbClr val="FF0000"/>
                </a:solidFill>
                <a:latin typeface="+mn-ea"/>
                <a:cs typeface="Arial" charset="0"/>
              </a:rPr>
              <a:t>¬</a:t>
            </a:r>
            <a:r>
              <a:rPr lang="en-US" altLang="zh-CN" sz="2400" i="1" dirty="0">
                <a:solidFill>
                  <a:srgbClr val="FF0000"/>
                </a:solidFill>
                <a:latin typeface="+mn-ea"/>
                <a:cs typeface="楷体_GB2312" charset="0"/>
                <a:sym typeface="Symbol" charset="0"/>
              </a:rPr>
              <a:t>B</a:t>
            </a:r>
            <a:r>
              <a:rPr lang="en-US" altLang="zh-CN" sz="2400" dirty="0">
                <a:solidFill>
                  <a:srgbClr val="FF0000"/>
                </a:solidFill>
                <a:latin typeface="+mn-ea"/>
                <a:cs typeface="楷体_GB2312" charset="0"/>
                <a:sym typeface="Symbol" charset="0"/>
              </a:rPr>
              <a:t>(</a:t>
            </a:r>
            <a:r>
              <a:rPr lang="en-US" altLang="zh-CN" sz="2400" i="1" dirty="0">
                <a:solidFill>
                  <a:srgbClr val="FF0000"/>
                </a:solidFill>
                <a:latin typeface="+mn-ea"/>
                <a:cs typeface="楷体_GB2312" charset="0"/>
                <a:sym typeface="Symbol" charset="0"/>
              </a:rPr>
              <a:t>x</a:t>
            </a:r>
            <a:r>
              <a:rPr lang="en-US" altLang="zh-CN" sz="2400" dirty="0">
                <a:solidFill>
                  <a:srgbClr val="FF0000"/>
                </a:solidFill>
                <a:latin typeface="+mn-ea"/>
                <a:cs typeface="楷体_GB2312" charset="0"/>
                <a:sym typeface="Symbol" charset="0"/>
              </a:rPr>
              <a:t>))</a:t>
            </a:r>
          </a:p>
        </p:txBody>
      </p:sp>
      <p:sp>
        <p:nvSpPr>
          <p:cNvPr id="4" name="Slide Number Placeholder 3"/>
          <p:cNvSpPr>
            <a:spLocks noGrp="1"/>
          </p:cNvSpPr>
          <p:nvPr>
            <p:ph type="sldNum" sz="quarter" idx="12"/>
          </p:nvPr>
        </p:nvSpPr>
        <p:spPr/>
        <p:txBody>
          <a:bodyPr>
            <a:normAutofit fontScale="85000" lnSpcReduction="20000"/>
          </a:bodyPr>
          <a:lstStyle/>
          <a:p>
            <a:fld id="{0C913308-F349-4B6D-A68A-DD1791B4A57B}" type="slidenum">
              <a:rPr lang="zh-CN" altLang="en-US" smtClean="0"/>
              <a:t>33</a:t>
            </a:fld>
            <a:endParaRPr lang="zh-CN" altLang="en-US" dirty="0"/>
          </a:p>
        </p:txBody>
      </p:sp>
      <p:sp>
        <p:nvSpPr>
          <p:cNvPr id="5" name="矩形标注 4"/>
          <p:cNvSpPr>
            <a:spLocks noChangeArrowheads="1"/>
          </p:cNvSpPr>
          <p:nvPr/>
        </p:nvSpPr>
        <p:spPr bwMode="auto">
          <a:xfrm>
            <a:off x="4500563" y="3500438"/>
            <a:ext cx="4248150" cy="2808287"/>
          </a:xfrm>
          <a:prstGeom prst="wedgeRectCallout">
            <a:avLst>
              <a:gd name="adj1" fmla="val -48671"/>
              <a:gd name="adj2" fmla="val 11565"/>
            </a:avLst>
          </a:prstGeom>
          <a:noFill/>
          <a:ln w="9525">
            <a:solidFill>
              <a:srgbClr val="2009CD"/>
            </a:solidFill>
            <a:round/>
            <a:headEnd/>
            <a:tailEnd/>
          </a:ln>
          <a:extLst>
            <a:ext uri="{909E8E84-426E-40dd-AFC4-6F175D3DCCD1}">
              <a14:hiddenFill xmlns="" xmlns:a14="http://schemas.microsoft.com/office/drawing/2010/main">
                <a:solidFill>
                  <a:srgbClr val="FFFFFF"/>
                </a:solidFill>
              </a14:hiddenFill>
            </a:ext>
          </a:extLst>
        </p:spPr>
        <p:txBody>
          <a:bodyPr wrap="none"/>
          <a:lstStyle/>
          <a:p>
            <a:pPr lvl="1">
              <a:lnSpc>
                <a:spcPct val="120000"/>
              </a:lnSpc>
            </a:pPr>
            <a:r>
              <a:rPr lang="en-US" altLang="zh-CN" sz="2400" b="1" i="1" dirty="0">
                <a:latin typeface="Times New Roman" charset="0"/>
                <a:ea typeface="楷体_GB2312" charset="0"/>
                <a:cs typeface="楷体_GB2312" charset="0"/>
                <a:sym typeface="Symbol" charset="0"/>
              </a:rPr>
              <a:t>C</a:t>
            </a:r>
            <a:r>
              <a:rPr lang="en-US" altLang="zh-CN" sz="2400" b="1" dirty="0">
                <a:latin typeface="Times New Roman" charset="0"/>
                <a:ea typeface="楷体_GB2312" charset="0"/>
                <a:cs typeface="楷体_GB2312" charset="0"/>
                <a:sym typeface="Symbol" charset="0"/>
              </a:rPr>
              <a:t>(</a:t>
            </a:r>
            <a:r>
              <a:rPr lang="en-US" altLang="zh-CN" sz="2400" b="1" i="1" dirty="0">
                <a:latin typeface="Times New Roman" charset="0"/>
                <a:ea typeface="楷体_GB2312" charset="0"/>
                <a:cs typeface="楷体_GB2312" charset="0"/>
                <a:sym typeface="Symbol" charset="0"/>
              </a:rPr>
              <a:t>a</a:t>
            </a:r>
            <a:r>
              <a:rPr lang="en-US" altLang="zh-CN" sz="2400" b="1" dirty="0">
                <a:latin typeface="Times New Roman" charset="0"/>
                <a:ea typeface="楷体_GB2312" charset="0"/>
                <a:cs typeface="楷体_GB2312" charset="0"/>
                <a:sym typeface="Symbol" charset="0"/>
              </a:rPr>
              <a:t>) </a:t>
            </a:r>
            <a:r>
              <a:rPr lang="en-US" altLang="zh-CN" sz="2400" b="1" dirty="0">
                <a:latin typeface="Times New Roman" charset="0"/>
                <a:cs typeface="Arial" charset="0"/>
              </a:rPr>
              <a:t>¬</a:t>
            </a:r>
            <a:r>
              <a:rPr lang="en-US" altLang="zh-CN" sz="2400" b="1" i="1" dirty="0">
                <a:latin typeface="Times New Roman" charset="0"/>
                <a:ea typeface="楷体_GB2312" charset="0"/>
                <a:cs typeface="楷体_GB2312" charset="0"/>
                <a:sym typeface="Symbol" charset="0"/>
              </a:rPr>
              <a:t>B</a:t>
            </a:r>
            <a:r>
              <a:rPr lang="en-US" altLang="zh-CN" sz="2400" b="1" dirty="0">
                <a:latin typeface="Times New Roman" charset="0"/>
                <a:ea typeface="楷体_GB2312" charset="0"/>
                <a:cs typeface="楷体_GB2312" charset="0"/>
                <a:sym typeface="Symbol" charset="0"/>
              </a:rPr>
              <a:t>(</a:t>
            </a:r>
            <a:r>
              <a:rPr lang="en-US" altLang="zh-CN" sz="2400" b="1" i="1" dirty="0">
                <a:latin typeface="Times New Roman" charset="0"/>
                <a:ea typeface="楷体_GB2312" charset="0"/>
                <a:cs typeface="楷体_GB2312" charset="0"/>
                <a:sym typeface="Symbol" charset="0"/>
              </a:rPr>
              <a:t>a</a:t>
            </a:r>
            <a:r>
              <a:rPr lang="en-US" altLang="zh-CN" sz="2400" b="1" dirty="0">
                <a:latin typeface="Times New Roman" charset="0"/>
                <a:ea typeface="楷体_GB2312" charset="0"/>
                <a:cs typeface="楷体_GB2312" charset="0"/>
                <a:sym typeface="Symbol" charset="0"/>
              </a:rPr>
              <a:t>)         </a:t>
            </a:r>
            <a:r>
              <a:rPr lang="zh-CN" altLang="en-US" sz="2400" b="1" dirty="0">
                <a:solidFill>
                  <a:srgbClr val="2009CD"/>
                </a:solidFill>
                <a:latin typeface="Times New Roman" charset="0"/>
                <a:cs typeface="Arial" charset="0"/>
              </a:rPr>
              <a:t>存在例示</a:t>
            </a:r>
          </a:p>
          <a:p>
            <a:pPr lvl="1">
              <a:lnSpc>
                <a:spcPct val="120000"/>
              </a:lnSpc>
            </a:pPr>
            <a:r>
              <a:rPr lang="en-US" altLang="zh-CN" sz="2400" b="1" i="1" dirty="0">
                <a:latin typeface="Times New Roman" charset="0"/>
                <a:ea typeface="楷体_GB2312" charset="0"/>
                <a:cs typeface="楷体_GB2312" charset="0"/>
                <a:sym typeface="Symbol" charset="0"/>
              </a:rPr>
              <a:t>C</a:t>
            </a:r>
            <a:r>
              <a:rPr lang="en-US" altLang="zh-CN" sz="2400" b="1" dirty="0">
                <a:latin typeface="Times New Roman" charset="0"/>
                <a:ea typeface="楷体_GB2312" charset="0"/>
                <a:cs typeface="楷体_GB2312" charset="0"/>
                <a:sym typeface="Symbol" charset="0"/>
              </a:rPr>
              <a:t>(</a:t>
            </a:r>
            <a:r>
              <a:rPr lang="en-US" altLang="zh-CN" sz="2400" b="1" i="1" dirty="0">
                <a:latin typeface="Times New Roman" charset="0"/>
                <a:ea typeface="楷体_GB2312" charset="0"/>
                <a:cs typeface="楷体_GB2312" charset="0"/>
                <a:sym typeface="Symbol" charset="0"/>
              </a:rPr>
              <a:t>a</a:t>
            </a:r>
            <a:r>
              <a:rPr lang="en-US" altLang="zh-CN" sz="2400" b="1" dirty="0">
                <a:latin typeface="Times New Roman" charset="0"/>
                <a:ea typeface="楷体_GB2312" charset="0"/>
                <a:cs typeface="楷体_GB2312" charset="0"/>
                <a:sym typeface="Symbol" charset="0"/>
              </a:rPr>
              <a:t>)                      </a:t>
            </a:r>
            <a:r>
              <a:rPr lang="zh-CN" altLang="en-US" sz="2400" b="1" dirty="0">
                <a:solidFill>
                  <a:srgbClr val="2009CD"/>
                </a:solidFill>
                <a:latin typeface="Times New Roman" charset="0"/>
                <a:cs typeface="Arial" charset="0"/>
              </a:rPr>
              <a:t>化简</a:t>
            </a:r>
          </a:p>
          <a:p>
            <a:pPr lvl="1">
              <a:lnSpc>
                <a:spcPct val="120000"/>
              </a:lnSpc>
            </a:pPr>
            <a:r>
              <a:rPr lang="en-US" altLang="zh-CN" sz="2400" b="1" i="1" dirty="0">
                <a:latin typeface="Times New Roman" charset="0"/>
                <a:ea typeface="楷体_GB2312" charset="0"/>
                <a:cs typeface="楷体_GB2312" charset="0"/>
                <a:sym typeface="Symbol" charset="0"/>
              </a:rPr>
              <a:t>C</a:t>
            </a:r>
            <a:r>
              <a:rPr lang="en-US" altLang="zh-CN" sz="2400" b="1" dirty="0">
                <a:latin typeface="Times New Roman" charset="0"/>
                <a:ea typeface="楷体_GB2312" charset="0"/>
                <a:cs typeface="楷体_GB2312" charset="0"/>
                <a:sym typeface="Symbol" charset="0"/>
              </a:rPr>
              <a:t>(</a:t>
            </a:r>
            <a:r>
              <a:rPr lang="en-US" altLang="zh-CN" sz="2400" b="1" i="1" dirty="0">
                <a:latin typeface="Times New Roman" charset="0"/>
                <a:ea typeface="楷体_GB2312" charset="0"/>
                <a:cs typeface="楷体_GB2312" charset="0"/>
                <a:sym typeface="Symbol" charset="0"/>
              </a:rPr>
              <a:t>a</a:t>
            </a:r>
            <a:r>
              <a:rPr lang="en-US" altLang="zh-CN" sz="2400" b="1" dirty="0">
                <a:latin typeface="Times New Roman" charset="0"/>
                <a:ea typeface="楷体_GB2312" charset="0"/>
                <a:cs typeface="楷体_GB2312" charset="0"/>
                <a:sym typeface="Symbol" charset="0"/>
              </a:rPr>
              <a:t>)</a:t>
            </a:r>
            <a:r>
              <a:rPr kumimoji="1" lang="en-US" altLang="zh-CN" sz="2400" b="1" dirty="0">
                <a:latin typeface="Times New Roman" charset="0"/>
                <a:sym typeface="Symbol" charset="0"/>
              </a:rPr>
              <a:t></a:t>
            </a:r>
            <a:r>
              <a:rPr lang="en-US" altLang="zh-CN" sz="2400" b="1" i="1" dirty="0">
                <a:latin typeface="Times New Roman" charset="0"/>
                <a:ea typeface="楷体_GB2312" charset="0"/>
                <a:cs typeface="楷体_GB2312" charset="0"/>
                <a:sym typeface="Symbol" charset="0"/>
              </a:rPr>
              <a:t> P</a:t>
            </a:r>
            <a:r>
              <a:rPr lang="en-US" altLang="zh-CN" sz="2400" b="1" dirty="0">
                <a:latin typeface="Times New Roman" charset="0"/>
                <a:ea typeface="楷体_GB2312" charset="0"/>
                <a:cs typeface="楷体_GB2312" charset="0"/>
                <a:sym typeface="Symbol" charset="0"/>
              </a:rPr>
              <a:t>(</a:t>
            </a:r>
            <a:r>
              <a:rPr lang="en-US" altLang="zh-CN" sz="2400" b="1" i="1" dirty="0">
                <a:latin typeface="Times New Roman" charset="0"/>
                <a:ea typeface="楷体_GB2312" charset="0"/>
                <a:cs typeface="楷体_GB2312" charset="0"/>
                <a:sym typeface="Symbol" charset="0"/>
              </a:rPr>
              <a:t>a</a:t>
            </a:r>
            <a:r>
              <a:rPr lang="en-US" altLang="zh-CN" sz="2400" b="1" dirty="0">
                <a:latin typeface="Times New Roman" charset="0"/>
                <a:ea typeface="楷体_GB2312" charset="0"/>
                <a:cs typeface="楷体_GB2312" charset="0"/>
                <a:sym typeface="Symbol" charset="0"/>
              </a:rPr>
              <a:t>)          </a:t>
            </a:r>
            <a:r>
              <a:rPr lang="zh-CN" altLang="en-US" sz="2400" b="1" dirty="0">
                <a:solidFill>
                  <a:srgbClr val="2009CD"/>
                </a:solidFill>
                <a:latin typeface="STFangsong" charset="-122"/>
                <a:ea typeface="STFangsong" charset="-122"/>
                <a:cs typeface="STFangsong" charset="-122"/>
                <a:sym typeface="Symbol" charset="0"/>
              </a:rPr>
              <a:t>全称</a:t>
            </a:r>
            <a:r>
              <a:rPr lang="zh-CN" altLang="en-US" sz="2400" b="1" dirty="0">
                <a:solidFill>
                  <a:srgbClr val="2009CD"/>
                </a:solidFill>
                <a:latin typeface="Times New Roman" charset="0"/>
                <a:cs typeface="Arial" charset="0"/>
              </a:rPr>
              <a:t>例示</a:t>
            </a:r>
            <a:endParaRPr lang="en-US" altLang="zh-CN" sz="2400" b="1" dirty="0">
              <a:solidFill>
                <a:srgbClr val="2009CD"/>
              </a:solidFill>
              <a:latin typeface="Times New Roman" charset="0"/>
              <a:ea typeface="楷体_GB2312" charset="0"/>
              <a:cs typeface="楷体_GB2312" charset="0"/>
              <a:sym typeface="Symbol" charset="0"/>
            </a:endParaRPr>
          </a:p>
          <a:p>
            <a:pPr lvl="1">
              <a:lnSpc>
                <a:spcPct val="120000"/>
              </a:lnSpc>
            </a:pPr>
            <a:r>
              <a:rPr lang="en-US" altLang="zh-CN" sz="2400" b="1" dirty="0">
                <a:solidFill>
                  <a:srgbClr val="2009CD"/>
                </a:solidFill>
                <a:latin typeface="Times New Roman" charset="0"/>
                <a:ea typeface="楷体_GB2312" charset="0"/>
                <a:cs typeface="楷体_GB2312" charset="0"/>
                <a:sym typeface="Symbol" charset="0"/>
              </a:rPr>
              <a:t> </a:t>
            </a:r>
            <a:r>
              <a:rPr lang="en-US" altLang="zh-CN" sz="2400" b="1" i="1" dirty="0">
                <a:latin typeface="Times New Roman" charset="0"/>
                <a:ea typeface="楷体_GB2312" charset="0"/>
                <a:cs typeface="楷体_GB2312" charset="0"/>
                <a:sym typeface="Symbol" charset="0"/>
              </a:rPr>
              <a:t>P</a:t>
            </a:r>
            <a:r>
              <a:rPr lang="en-US" altLang="zh-CN" sz="2400" b="1" dirty="0">
                <a:latin typeface="Times New Roman" charset="0"/>
                <a:ea typeface="楷体_GB2312" charset="0"/>
                <a:cs typeface="楷体_GB2312" charset="0"/>
                <a:sym typeface="Symbol" charset="0"/>
              </a:rPr>
              <a:t>(</a:t>
            </a:r>
            <a:r>
              <a:rPr lang="en-US" altLang="zh-CN" sz="2400" b="1" i="1" dirty="0">
                <a:latin typeface="Times New Roman" charset="0"/>
                <a:ea typeface="楷体_GB2312" charset="0"/>
                <a:cs typeface="楷体_GB2312" charset="0"/>
                <a:sym typeface="Symbol" charset="0"/>
              </a:rPr>
              <a:t>a</a:t>
            </a:r>
            <a:r>
              <a:rPr lang="en-US" altLang="zh-CN" sz="2400" b="1" dirty="0">
                <a:latin typeface="Times New Roman" charset="0"/>
                <a:ea typeface="楷体_GB2312" charset="0"/>
                <a:cs typeface="楷体_GB2312" charset="0"/>
                <a:sym typeface="Symbol" charset="0"/>
              </a:rPr>
              <a:t>)</a:t>
            </a:r>
            <a:r>
              <a:rPr lang="en-US" altLang="zh-CN" sz="2400" b="1" i="1" dirty="0">
                <a:solidFill>
                  <a:srgbClr val="2009CD"/>
                </a:solidFill>
                <a:latin typeface="Times New Roman" charset="0"/>
                <a:ea typeface="楷体_GB2312" charset="0"/>
                <a:cs typeface="楷体_GB2312" charset="0"/>
                <a:sym typeface="Symbol" charset="0"/>
              </a:rPr>
              <a:t>                     </a:t>
            </a:r>
            <a:r>
              <a:rPr lang="zh-CN" altLang="en-US" sz="2400" b="1" dirty="0">
                <a:solidFill>
                  <a:srgbClr val="2009CD"/>
                </a:solidFill>
                <a:latin typeface="STFangsong" charset="-122"/>
                <a:ea typeface="STFangsong" charset="-122"/>
                <a:cs typeface="STFangsong" charset="-122"/>
                <a:sym typeface="Symbol" charset="0"/>
              </a:rPr>
              <a:t>假言推理</a:t>
            </a:r>
            <a:endParaRPr lang="en-US" altLang="zh-CN" sz="2400" b="1" dirty="0">
              <a:solidFill>
                <a:srgbClr val="2009CD"/>
              </a:solidFill>
              <a:latin typeface="STFangsong" charset="-122"/>
              <a:ea typeface="STFangsong" charset="-122"/>
              <a:cs typeface="STFangsong" charset="-122"/>
              <a:sym typeface="Symbol" charset="0"/>
            </a:endParaRPr>
          </a:p>
          <a:p>
            <a:pPr lvl="1">
              <a:lnSpc>
                <a:spcPct val="120000"/>
              </a:lnSpc>
            </a:pPr>
            <a:r>
              <a:rPr lang="en-US" altLang="zh-CN" sz="2400" b="1" dirty="0">
                <a:latin typeface="Times New Roman" charset="0"/>
                <a:cs typeface="Arial" charset="0"/>
              </a:rPr>
              <a:t>¬</a:t>
            </a:r>
            <a:r>
              <a:rPr lang="en-US" altLang="zh-CN" sz="2400" b="1" i="1" dirty="0">
                <a:latin typeface="Times New Roman" charset="0"/>
                <a:ea typeface="楷体_GB2312" charset="0"/>
                <a:cs typeface="楷体_GB2312" charset="0"/>
                <a:sym typeface="Symbol" charset="0"/>
              </a:rPr>
              <a:t>B</a:t>
            </a:r>
            <a:r>
              <a:rPr lang="en-US" altLang="zh-CN" sz="2400" b="1" dirty="0">
                <a:latin typeface="Times New Roman" charset="0"/>
                <a:ea typeface="楷体_GB2312" charset="0"/>
                <a:cs typeface="楷体_GB2312" charset="0"/>
                <a:sym typeface="Symbol" charset="0"/>
              </a:rPr>
              <a:t>(</a:t>
            </a:r>
            <a:r>
              <a:rPr lang="en-US" altLang="zh-CN" sz="2400" b="1" i="1" dirty="0">
                <a:latin typeface="Times New Roman" charset="0"/>
                <a:ea typeface="楷体_GB2312" charset="0"/>
                <a:cs typeface="楷体_GB2312" charset="0"/>
                <a:sym typeface="Symbol" charset="0"/>
              </a:rPr>
              <a:t>a</a:t>
            </a:r>
            <a:r>
              <a:rPr lang="en-US" altLang="zh-CN" sz="2400" b="1" dirty="0">
                <a:latin typeface="Times New Roman" charset="0"/>
                <a:ea typeface="楷体_GB2312" charset="0"/>
                <a:cs typeface="楷体_GB2312" charset="0"/>
                <a:sym typeface="Symbol" charset="0"/>
              </a:rPr>
              <a:t>)                    </a:t>
            </a:r>
            <a:r>
              <a:rPr lang="zh-CN" altLang="en-US" sz="2400" b="1" dirty="0">
                <a:solidFill>
                  <a:srgbClr val="2009CD"/>
                </a:solidFill>
                <a:latin typeface="Times New Roman" charset="0"/>
                <a:cs typeface="Arial" charset="0"/>
              </a:rPr>
              <a:t>化简</a:t>
            </a:r>
            <a:endParaRPr lang="en-US" altLang="zh-CN" sz="2400" b="1" dirty="0">
              <a:solidFill>
                <a:srgbClr val="2009CD"/>
              </a:solidFill>
              <a:latin typeface="Times New Roman" charset="0"/>
              <a:cs typeface="Arial" charset="0"/>
            </a:endParaRPr>
          </a:p>
          <a:p>
            <a:pPr lvl="1">
              <a:lnSpc>
                <a:spcPct val="120000"/>
              </a:lnSpc>
            </a:pPr>
            <a:r>
              <a:rPr lang="en-US" altLang="zh-CN" sz="2400" b="1" dirty="0">
                <a:latin typeface="Times New Roman" charset="0"/>
                <a:sym typeface="Symbol" charset="0"/>
              </a:rPr>
              <a:t></a:t>
            </a:r>
            <a:r>
              <a:rPr lang="en-US" altLang="zh-CN" sz="2400" b="1" i="1" dirty="0">
                <a:latin typeface="Times New Roman" charset="0"/>
                <a:sym typeface="Symbol" charset="0"/>
              </a:rPr>
              <a:t>x</a:t>
            </a:r>
            <a:r>
              <a:rPr lang="en-US" altLang="zh-CN" sz="2400" b="1" dirty="0">
                <a:latin typeface="Times New Roman" charset="0"/>
                <a:ea typeface="楷体_GB2312" charset="0"/>
                <a:cs typeface="楷体_GB2312" charset="0"/>
                <a:sym typeface="Symbol" charset="0"/>
              </a:rPr>
              <a:t>(</a:t>
            </a:r>
            <a:r>
              <a:rPr lang="en-US" altLang="zh-CN" sz="2400" b="1" i="1" dirty="0">
                <a:latin typeface="Times New Roman" charset="0"/>
                <a:ea typeface="楷体_GB2312" charset="0"/>
                <a:cs typeface="楷体_GB2312" charset="0"/>
                <a:sym typeface="Symbol" charset="0"/>
              </a:rPr>
              <a:t>P</a:t>
            </a:r>
            <a:r>
              <a:rPr lang="en-US" altLang="zh-CN" sz="2400" b="1" dirty="0">
                <a:latin typeface="Times New Roman" charset="0"/>
                <a:ea typeface="楷体_GB2312" charset="0"/>
                <a:cs typeface="楷体_GB2312" charset="0"/>
                <a:sym typeface="Symbol" charset="0"/>
              </a:rPr>
              <a:t>(</a:t>
            </a:r>
            <a:r>
              <a:rPr lang="en-US" altLang="zh-CN" sz="2400" b="1" i="1" dirty="0">
                <a:latin typeface="Times New Roman" charset="0"/>
                <a:ea typeface="楷体_GB2312" charset="0"/>
                <a:cs typeface="楷体_GB2312" charset="0"/>
                <a:sym typeface="Symbol" charset="0"/>
              </a:rPr>
              <a:t>x</a:t>
            </a:r>
            <a:r>
              <a:rPr lang="en-US" altLang="zh-CN" sz="2400" b="1" dirty="0">
                <a:latin typeface="Times New Roman" charset="0"/>
                <a:ea typeface="楷体_GB2312" charset="0"/>
                <a:cs typeface="楷体_GB2312" charset="0"/>
                <a:sym typeface="Symbol" charset="0"/>
              </a:rPr>
              <a:t>) </a:t>
            </a:r>
            <a:r>
              <a:rPr lang="en-US" altLang="zh-CN" sz="2400" b="1" dirty="0">
                <a:latin typeface="Times New Roman" charset="0"/>
                <a:cs typeface="Arial" charset="0"/>
              </a:rPr>
              <a:t>¬</a:t>
            </a:r>
            <a:r>
              <a:rPr lang="en-US" altLang="zh-CN" sz="2400" b="1" i="1" dirty="0">
                <a:latin typeface="Times New Roman" charset="0"/>
                <a:ea typeface="楷体_GB2312" charset="0"/>
                <a:cs typeface="楷体_GB2312" charset="0"/>
                <a:sym typeface="Symbol" charset="0"/>
              </a:rPr>
              <a:t>B</a:t>
            </a:r>
            <a:r>
              <a:rPr lang="en-US" altLang="zh-CN" sz="2400" b="1" dirty="0">
                <a:latin typeface="Times New Roman" charset="0"/>
                <a:ea typeface="楷体_GB2312" charset="0"/>
                <a:cs typeface="楷体_GB2312" charset="0"/>
                <a:sym typeface="Symbol" charset="0"/>
              </a:rPr>
              <a:t>(</a:t>
            </a:r>
            <a:r>
              <a:rPr lang="en-US" altLang="zh-CN" sz="2400" b="1" i="1" dirty="0">
                <a:latin typeface="Times New Roman" charset="0"/>
                <a:ea typeface="楷体_GB2312" charset="0"/>
                <a:cs typeface="楷体_GB2312" charset="0"/>
                <a:sym typeface="Symbol" charset="0"/>
              </a:rPr>
              <a:t>x</a:t>
            </a:r>
            <a:r>
              <a:rPr lang="en-US" altLang="zh-CN" sz="2400" b="1" dirty="0">
                <a:latin typeface="Times New Roman" charset="0"/>
                <a:ea typeface="楷体_GB2312" charset="0"/>
                <a:cs typeface="楷体_GB2312" charset="0"/>
                <a:sym typeface="Symbol" charset="0"/>
              </a:rPr>
              <a:t>))</a:t>
            </a:r>
            <a:r>
              <a:rPr lang="zh-CN" altLang="en-US" sz="2400" b="1" dirty="0">
                <a:latin typeface="Times New Roman" charset="0"/>
                <a:cs typeface="Arial" charset="0"/>
              </a:rPr>
              <a:t>   </a:t>
            </a:r>
            <a:r>
              <a:rPr lang="zh-CN" altLang="en-US" sz="2400" b="1" dirty="0">
                <a:solidFill>
                  <a:srgbClr val="2009CD"/>
                </a:solidFill>
                <a:latin typeface="Times New Roman" charset="0"/>
                <a:cs typeface="Arial" charset="0"/>
              </a:rPr>
              <a:t>存在生成</a:t>
            </a:r>
            <a:endParaRPr lang="en-US" altLang="zh-CN" sz="2400" b="1" dirty="0">
              <a:solidFill>
                <a:srgbClr val="FF0000"/>
              </a:solidFill>
              <a:latin typeface="Times New Roman" charset="0"/>
              <a:ea typeface="楷体_GB2312" charset="0"/>
              <a:cs typeface="楷体_GB2312" charset="0"/>
              <a:sym typeface="Symbol" charset="0"/>
            </a:endParaRPr>
          </a:p>
          <a:p>
            <a:pPr lvl="1">
              <a:lnSpc>
                <a:spcPct val="120000"/>
              </a:lnSpc>
            </a:pPr>
            <a:endParaRPr lang="zh-CN" altLang="en-US" sz="2400" b="1" dirty="0">
              <a:solidFill>
                <a:srgbClr val="2009CD"/>
              </a:solidFill>
              <a:latin typeface="Times New Roman" charset="0"/>
              <a:cs typeface="Arial" charset="0"/>
            </a:endParaRPr>
          </a:p>
          <a:p>
            <a:pPr lvl="1">
              <a:lnSpc>
                <a:spcPct val="120000"/>
              </a:lnSpc>
            </a:pPr>
            <a:endParaRPr lang="en-US" altLang="zh-CN" sz="2400" b="1" dirty="0">
              <a:solidFill>
                <a:srgbClr val="2009CD"/>
              </a:solidFill>
              <a:latin typeface="Times New Roman" charset="0"/>
              <a:ea typeface="楷体_GB2312" charset="0"/>
              <a:cs typeface="楷体_GB2312" charset="0"/>
              <a:sym typeface="Symbol" charset="0"/>
            </a:endParaRPr>
          </a:p>
          <a:p>
            <a:pPr lvl="1"/>
            <a:endParaRPr lang="en-US" altLang="zh-CN" sz="2400" b="1" dirty="0">
              <a:latin typeface="Times New Roman" charset="0"/>
              <a:ea typeface="楷体_GB2312" charset="0"/>
              <a:cs typeface="楷体_GB2312" charset="0"/>
              <a:sym typeface="Symbol" charset="0"/>
            </a:endParaRPr>
          </a:p>
          <a:p>
            <a:pPr lvl="1"/>
            <a:r>
              <a:rPr lang="zh-CN" altLang="en-US" sz="2400" b="1" i="1" dirty="0">
                <a:latin typeface="Times New Roman" charset="0"/>
                <a:cs typeface="Arial" charset="0"/>
              </a:rPr>
              <a:t> </a:t>
            </a:r>
            <a:endParaRPr lang="en-US" altLang="zh-CN" sz="2400" b="1" dirty="0">
              <a:solidFill>
                <a:srgbClr val="FF0000"/>
              </a:solidFill>
              <a:latin typeface="Times New Roman" charset="0"/>
              <a:cs typeface="Arial" charset="0"/>
              <a:sym typeface="Symbol" charset="0"/>
            </a:endParaRPr>
          </a:p>
        </p:txBody>
      </p:sp>
    </p:spTree>
    <p:extLst>
      <p:ext uri="{BB962C8B-B14F-4D97-AF65-F5344CB8AC3E}">
        <p14:creationId xmlns:p14="http://schemas.microsoft.com/office/powerpoint/2010/main" val="18631611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ox(in)">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标题 1"/>
          <p:cNvSpPr>
            <a:spLocks noGrp="1"/>
          </p:cNvSpPr>
          <p:nvPr>
            <p:ph type="title"/>
          </p:nvPr>
        </p:nvSpPr>
        <p:spPr/>
        <p:txBody>
          <a:bodyPr/>
          <a:lstStyle/>
          <a:p>
            <a:r>
              <a:rPr lang="zh-CN" altLang="en-US" dirty="0"/>
              <a:t>例</a:t>
            </a:r>
          </a:p>
        </p:txBody>
      </p:sp>
      <p:sp>
        <p:nvSpPr>
          <p:cNvPr id="3" name="内容占位符 2"/>
          <p:cNvSpPr>
            <a:spLocks noGrp="1"/>
          </p:cNvSpPr>
          <p:nvPr>
            <p:ph idx="1"/>
          </p:nvPr>
        </p:nvSpPr>
        <p:spPr/>
        <p:txBody>
          <a:bodyPr>
            <a:normAutofit fontScale="77500" lnSpcReduction="20000"/>
          </a:bodyPr>
          <a:lstStyle/>
          <a:p>
            <a:r>
              <a:rPr lang="zh-CN" altLang="en-US" dirty="0"/>
              <a:t>以下推论正确吗？</a:t>
            </a:r>
            <a:endParaRPr lang="en-US" altLang="zh-CN" dirty="0"/>
          </a:p>
          <a:p>
            <a:pPr lvl="1"/>
            <a:r>
              <a:rPr lang="zh-CN" altLang="en-US" dirty="0"/>
              <a:t>有人喜欢喝茶，有人喜欢喝酒</a:t>
            </a:r>
            <a:endParaRPr lang="en-US" altLang="zh-CN" dirty="0"/>
          </a:p>
          <a:p>
            <a:pPr lvl="1"/>
            <a:r>
              <a:rPr lang="zh-CN" altLang="en-US" dirty="0"/>
              <a:t>因此，有人既喜欢喝茶又喜欢喝酒</a:t>
            </a:r>
            <a:endParaRPr lang="en-US" altLang="zh-CN" dirty="0"/>
          </a:p>
          <a:p>
            <a:r>
              <a:rPr lang="zh-CN" altLang="en-US" dirty="0">
                <a:sym typeface="Symbol" pitchFamily="18" charset="2"/>
              </a:rPr>
              <a:t>令：</a:t>
            </a:r>
            <a:r>
              <a:rPr lang="en-US" altLang="zh-CN" dirty="0">
                <a:sym typeface="Symbol" pitchFamily="18" charset="2"/>
              </a:rPr>
              <a:t>A(x)</a:t>
            </a:r>
            <a:r>
              <a:rPr lang="zh-CN" altLang="en-US" dirty="0">
                <a:sym typeface="Symbol" pitchFamily="18" charset="2"/>
              </a:rPr>
              <a:t>：</a:t>
            </a:r>
            <a:r>
              <a:rPr lang="en-US" altLang="zh-CN" dirty="0">
                <a:sym typeface="Symbol" pitchFamily="18" charset="2"/>
              </a:rPr>
              <a:t>x</a:t>
            </a:r>
            <a:r>
              <a:rPr lang="zh-CN" altLang="en-US" dirty="0">
                <a:sym typeface="Symbol" pitchFamily="18" charset="2"/>
              </a:rPr>
              <a:t>喜欢喝茶；</a:t>
            </a:r>
            <a:r>
              <a:rPr lang="en-US" altLang="zh-CN" dirty="0">
                <a:sym typeface="Symbol" pitchFamily="18" charset="2"/>
              </a:rPr>
              <a:t>B(x)</a:t>
            </a:r>
            <a:r>
              <a:rPr lang="zh-CN" altLang="en-US" dirty="0">
                <a:sym typeface="Symbol" pitchFamily="18" charset="2"/>
              </a:rPr>
              <a:t>：</a:t>
            </a:r>
            <a:r>
              <a:rPr lang="en-US" altLang="zh-CN" dirty="0">
                <a:sym typeface="Symbol" pitchFamily="18" charset="2"/>
              </a:rPr>
              <a:t>x</a:t>
            </a:r>
            <a:r>
              <a:rPr lang="zh-CN" altLang="en-US" dirty="0">
                <a:sym typeface="Symbol" pitchFamily="18" charset="2"/>
              </a:rPr>
              <a:t>喜欢喝酒</a:t>
            </a:r>
            <a:endParaRPr lang="en-US" altLang="zh-CN" dirty="0">
              <a:sym typeface="Symbol" pitchFamily="18" charset="2"/>
            </a:endParaRPr>
          </a:p>
          <a:p>
            <a:r>
              <a:rPr lang="zh-CN" altLang="en-US" dirty="0"/>
              <a:t>推理如下：</a:t>
            </a:r>
            <a:endParaRPr lang="en-US" altLang="zh-CN" dirty="0"/>
          </a:p>
          <a:p>
            <a:r>
              <a:rPr lang="en-US" altLang="zh-CN" dirty="0"/>
              <a:t>	1. </a:t>
            </a:r>
            <a:r>
              <a:rPr lang="en-US" altLang="zh-CN" dirty="0">
                <a:sym typeface="Symbol" pitchFamily="18" charset="2"/>
              </a:rPr>
              <a:t></a:t>
            </a:r>
            <a:r>
              <a:rPr lang="en-US" altLang="zh-CN" dirty="0" err="1">
                <a:sym typeface="Symbol" pitchFamily="18" charset="2"/>
              </a:rPr>
              <a:t>xA</a:t>
            </a:r>
            <a:r>
              <a:rPr lang="en-US" altLang="zh-CN" dirty="0">
                <a:sym typeface="Symbol" pitchFamily="18" charset="2"/>
              </a:rPr>
              <a:t>(x)</a:t>
            </a:r>
            <a:r>
              <a:rPr lang="en-US" altLang="zh-CN" dirty="0" err="1">
                <a:sym typeface="Symbol" pitchFamily="18" charset="2"/>
              </a:rPr>
              <a:t>xB</a:t>
            </a:r>
            <a:r>
              <a:rPr lang="en-US" altLang="zh-CN" dirty="0">
                <a:sym typeface="Symbol" pitchFamily="18" charset="2"/>
              </a:rPr>
              <a:t>(x)		Premise</a:t>
            </a:r>
          </a:p>
          <a:p>
            <a:r>
              <a:rPr lang="en-US" altLang="zh-CN" dirty="0">
                <a:sym typeface="Symbol" pitchFamily="18" charset="2"/>
              </a:rPr>
              <a:t>	2. </a:t>
            </a:r>
            <a:r>
              <a:rPr lang="en-US" altLang="zh-CN" dirty="0" err="1">
                <a:sym typeface="Symbol" pitchFamily="18" charset="2"/>
              </a:rPr>
              <a:t>xA</a:t>
            </a:r>
            <a:r>
              <a:rPr lang="en-US" altLang="zh-CN" dirty="0">
                <a:sym typeface="Symbol" pitchFamily="18" charset="2"/>
              </a:rPr>
              <a:t>(x)			</a:t>
            </a:r>
            <a:r>
              <a:rPr lang="zh-CN" altLang="en-US" dirty="0">
                <a:sym typeface="Symbol" pitchFamily="18" charset="2"/>
              </a:rPr>
              <a:t>化简</a:t>
            </a:r>
            <a:r>
              <a:rPr lang="en-US" altLang="zh-CN" dirty="0">
                <a:sym typeface="Symbol" pitchFamily="18" charset="2"/>
              </a:rPr>
              <a:t>, 1</a:t>
            </a:r>
          </a:p>
          <a:p>
            <a:r>
              <a:rPr lang="en-US" altLang="zh-CN" dirty="0">
                <a:sym typeface="Symbol" pitchFamily="18" charset="2"/>
              </a:rPr>
              <a:t>	3. </a:t>
            </a:r>
            <a:r>
              <a:rPr lang="en-US" altLang="zh-CN" dirty="0" err="1">
                <a:sym typeface="Symbol" pitchFamily="18" charset="2"/>
              </a:rPr>
              <a:t>xB</a:t>
            </a:r>
            <a:r>
              <a:rPr lang="en-US" altLang="zh-CN" dirty="0">
                <a:sym typeface="Symbol" pitchFamily="18" charset="2"/>
              </a:rPr>
              <a:t>(x)			</a:t>
            </a:r>
            <a:r>
              <a:rPr lang="zh-CN" altLang="en-US" dirty="0">
                <a:sym typeface="Symbol" pitchFamily="18" charset="2"/>
              </a:rPr>
              <a:t>化简</a:t>
            </a:r>
            <a:r>
              <a:rPr lang="en-US" altLang="zh-CN" dirty="0">
                <a:sym typeface="Symbol" pitchFamily="18" charset="2"/>
              </a:rPr>
              <a:t>, 1</a:t>
            </a:r>
          </a:p>
          <a:p>
            <a:r>
              <a:rPr lang="en-US" altLang="zh-CN" dirty="0">
                <a:sym typeface="Symbol" pitchFamily="18" charset="2"/>
              </a:rPr>
              <a:t>	4. A(c)			</a:t>
            </a:r>
            <a:r>
              <a:rPr lang="zh-CN" altLang="en-US" dirty="0">
                <a:sym typeface="Symbol" pitchFamily="18" charset="2"/>
              </a:rPr>
              <a:t>例示</a:t>
            </a:r>
            <a:r>
              <a:rPr lang="en-US" altLang="zh-CN" dirty="0">
                <a:sym typeface="Symbol" pitchFamily="18" charset="2"/>
              </a:rPr>
              <a:t>, 2</a:t>
            </a:r>
          </a:p>
          <a:p>
            <a:r>
              <a:rPr lang="en-US" altLang="zh-CN" dirty="0">
                <a:sym typeface="Symbol" pitchFamily="18" charset="2"/>
              </a:rPr>
              <a:t>	5. B(c)			</a:t>
            </a:r>
            <a:r>
              <a:rPr lang="zh-CN" altLang="en-US" dirty="0">
                <a:sym typeface="Symbol" pitchFamily="18" charset="2"/>
              </a:rPr>
              <a:t>例示</a:t>
            </a:r>
            <a:r>
              <a:rPr lang="en-US" altLang="zh-CN" dirty="0">
                <a:sym typeface="Symbol" pitchFamily="18" charset="2"/>
              </a:rPr>
              <a:t>, 3</a:t>
            </a:r>
          </a:p>
          <a:p>
            <a:r>
              <a:rPr lang="en-US" altLang="zh-CN" dirty="0">
                <a:sym typeface="Symbol" pitchFamily="18" charset="2"/>
              </a:rPr>
              <a:t>	6. A(c)B(c)			</a:t>
            </a:r>
            <a:r>
              <a:rPr lang="zh-CN" altLang="en-US" dirty="0">
                <a:sym typeface="Symbol" pitchFamily="18" charset="2"/>
              </a:rPr>
              <a:t>合取</a:t>
            </a:r>
            <a:r>
              <a:rPr lang="en-US" altLang="zh-CN" dirty="0">
                <a:sym typeface="Symbol" pitchFamily="18" charset="2"/>
              </a:rPr>
              <a:t>, 4,5</a:t>
            </a:r>
          </a:p>
          <a:p>
            <a:r>
              <a:rPr lang="en-US" altLang="zh-CN" dirty="0">
                <a:sym typeface="Symbol" pitchFamily="18" charset="2"/>
              </a:rPr>
              <a:t>	7. x(A(x)B(x))		</a:t>
            </a:r>
            <a:r>
              <a:rPr lang="zh-CN" altLang="en-US" dirty="0">
                <a:sym typeface="Symbol" pitchFamily="18" charset="2"/>
              </a:rPr>
              <a:t>生成</a:t>
            </a:r>
            <a:r>
              <a:rPr lang="en-US" altLang="zh-CN" dirty="0">
                <a:sym typeface="Symbol" pitchFamily="18" charset="2"/>
              </a:rPr>
              <a:t>, 6</a:t>
            </a:r>
          </a:p>
        </p:txBody>
      </p:sp>
    </p:spTree>
    <p:extLst>
      <p:ext uri="{BB962C8B-B14F-4D97-AF65-F5344CB8AC3E}">
        <p14:creationId xmlns:p14="http://schemas.microsoft.com/office/powerpoint/2010/main" val="667966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4" end="4"/>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5" end="5"/>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6" end="6"/>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7" end="7"/>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8" end="8"/>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9" end="9"/>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
                                            <p:txEl>
                                              <p:pRg st="10" end="10"/>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3">
                                            <p:txEl>
                                              <p:pRg st="11" end="1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练习</a:t>
            </a:r>
          </a:p>
        </p:txBody>
      </p:sp>
      <p:sp>
        <p:nvSpPr>
          <p:cNvPr id="3" name="内容占位符 2"/>
          <p:cNvSpPr>
            <a:spLocks noGrp="1"/>
          </p:cNvSpPr>
          <p:nvPr>
            <p:ph idx="1"/>
          </p:nvPr>
        </p:nvSpPr>
        <p:spPr/>
        <p:txBody>
          <a:bodyPr>
            <a:normAutofit fontScale="92500"/>
          </a:bodyPr>
          <a:lstStyle/>
          <a:p>
            <a:r>
              <a:rPr lang="zh-CN" altLang="en-US" dirty="0"/>
              <a:t>用命题逻辑，将下列推理形式化，并对正确的推理给出推理过程，要指明所假设命题的含义</a:t>
            </a:r>
          </a:p>
          <a:p>
            <a:pPr lvl="1"/>
            <a:r>
              <a:rPr lang="zh-CN" altLang="en-US" dirty="0"/>
              <a:t>若小张喜欢数学，则小赵或小李也喜欢数学。若小李喜欢数学，他也喜欢物理。小张确实喜欢数学，可小李不喜欢物理。所以小赵喜欢数学</a:t>
            </a:r>
          </a:p>
          <a:p>
            <a:pPr lvl="1"/>
            <a:endParaRPr lang="zh-CN" altLang="en-US" dirty="0"/>
          </a:p>
          <a:p>
            <a:r>
              <a:rPr lang="zh-CN" altLang="en-US" dirty="0"/>
              <a:t>用谓词逻辑，将下列推理形式化，并对正确的推理给出推理过程，要指明所假设命题或谓词的含义</a:t>
            </a:r>
          </a:p>
          <a:p>
            <a:pPr lvl="1"/>
            <a:r>
              <a:rPr lang="zh-CN" altLang="en-US" dirty="0"/>
              <a:t>人都喜欢吃蔬菜，但说所有人都喜欢吃鱼是不对的，所以存在只喜欢吃蔬菜而不喜欢吃鱼的人</a:t>
            </a:r>
          </a:p>
        </p:txBody>
      </p:sp>
    </p:spTree>
    <p:extLst>
      <p:ext uri="{BB962C8B-B14F-4D97-AF65-F5344CB8AC3E}">
        <p14:creationId xmlns:p14="http://schemas.microsoft.com/office/powerpoint/2010/main" val="96320967"/>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本节小结</a:t>
            </a:r>
            <a:endParaRPr lang="en-US" dirty="0"/>
          </a:p>
        </p:txBody>
      </p:sp>
      <p:sp>
        <p:nvSpPr>
          <p:cNvPr id="5" name="文本框 4"/>
          <p:cNvSpPr txBox="1"/>
          <p:nvPr/>
        </p:nvSpPr>
        <p:spPr>
          <a:xfrm>
            <a:off x="648108" y="1988840"/>
            <a:ext cx="7847784" cy="2923877"/>
          </a:xfrm>
          <a:prstGeom prst="rect">
            <a:avLst/>
          </a:prstGeom>
          <a:noFill/>
        </p:spPr>
        <p:txBody>
          <a:bodyPr wrap="square" rtlCol="0">
            <a:spAutoFit/>
          </a:bodyPr>
          <a:lstStyle/>
          <a:p>
            <a:r>
              <a:rPr lang="zh-CN" altLang="en-US" sz="3200" b="1" dirty="0"/>
              <a:t>问题</a:t>
            </a:r>
            <a:r>
              <a:rPr lang="en-US" altLang="zh-CN" sz="3200" b="1" dirty="0"/>
              <a:t>1</a:t>
            </a:r>
            <a:r>
              <a:rPr lang="zh-CN" altLang="en-US" sz="3200" b="1" dirty="0"/>
              <a:t>：如何基于命题逻辑进行推理？</a:t>
            </a:r>
            <a:endParaRPr lang="en-US" altLang="zh-CN" sz="3200" b="1" dirty="0"/>
          </a:p>
          <a:p>
            <a:r>
              <a:rPr lang="en-US" altLang="zh-CN" sz="2800" b="1" dirty="0">
                <a:solidFill>
                  <a:srgbClr val="0000CC"/>
                </a:solidFill>
              </a:rPr>
              <a:t>- </a:t>
            </a:r>
            <a:r>
              <a:rPr lang="zh-CN" altLang="en-US" sz="2800" b="1" dirty="0">
                <a:solidFill>
                  <a:srgbClr val="0000CC"/>
                </a:solidFill>
              </a:rPr>
              <a:t>蕴含永真式导出推理规则</a:t>
            </a:r>
            <a:endParaRPr lang="en-US" altLang="zh-CN" sz="2800" b="1" dirty="0">
              <a:solidFill>
                <a:srgbClr val="0000CC"/>
              </a:solidFill>
            </a:endParaRPr>
          </a:p>
          <a:p>
            <a:r>
              <a:rPr lang="zh-CN" altLang="en-US" sz="3200" b="1" dirty="0"/>
              <a:t>问题</a:t>
            </a:r>
            <a:r>
              <a:rPr lang="en-US" altLang="zh-CN" sz="3200" b="1" dirty="0"/>
              <a:t>2</a:t>
            </a:r>
            <a:r>
              <a:rPr lang="zh-CN" altLang="en-US" sz="3200" b="1" dirty="0"/>
              <a:t>：什么是</a:t>
            </a:r>
            <a:r>
              <a:rPr lang="en-US" altLang="zh-CN" sz="3200" b="1" dirty="0"/>
              <a:t>(</a:t>
            </a:r>
            <a:r>
              <a:rPr lang="zh-CN" altLang="en-US" sz="3200" b="1" dirty="0"/>
              <a:t>一阶</a:t>
            </a:r>
            <a:r>
              <a:rPr lang="en-US" altLang="zh-CN" sz="3200" b="1" dirty="0"/>
              <a:t>)</a:t>
            </a:r>
            <a:r>
              <a:rPr lang="zh-CN" altLang="en-US" sz="3200" b="1" dirty="0"/>
              <a:t>谓词逻辑？</a:t>
            </a:r>
            <a:endParaRPr lang="en-US" altLang="zh-CN" sz="3200" b="1" dirty="0"/>
          </a:p>
          <a:p>
            <a:r>
              <a:rPr lang="en-US" altLang="zh-CN" sz="2800" b="1" dirty="0">
                <a:solidFill>
                  <a:srgbClr val="0000CC"/>
                </a:solidFill>
              </a:rPr>
              <a:t>- </a:t>
            </a:r>
            <a:r>
              <a:rPr lang="zh-CN" altLang="en-US" sz="2800" b="1" dirty="0">
                <a:solidFill>
                  <a:srgbClr val="0000CC"/>
                </a:solidFill>
                <a:latin typeface="华文仿宋" panose="02010600040101010101" pitchFamily="2" charset="-122"/>
              </a:rPr>
              <a:t>命题逻辑</a:t>
            </a:r>
            <a:r>
              <a:rPr lang="en-US" altLang="zh-CN" sz="2800" b="1" dirty="0">
                <a:solidFill>
                  <a:srgbClr val="0000CC"/>
                </a:solidFill>
                <a:latin typeface="华文仿宋" panose="02010600040101010101" pitchFamily="2" charset="-122"/>
              </a:rPr>
              <a:t>+</a:t>
            </a:r>
            <a:r>
              <a:rPr lang="zh-CN" altLang="en-US" sz="2800" b="1" dirty="0">
                <a:solidFill>
                  <a:srgbClr val="0000CC"/>
                </a:solidFill>
                <a:latin typeface="华文仿宋" panose="02010600040101010101" pitchFamily="2" charset="-122"/>
              </a:rPr>
              <a:t>谓词</a:t>
            </a:r>
            <a:r>
              <a:rPr lang="en-US" altLang="zh-CN" sz="2800" b="1" dirty="0">
                <a:solidFill>
                  <a:srgbClr val="0000CC"/>
                </a:solidFill>
                <a:latin typeface="华文仿宋" panose="02010600040101010101" pitchFamily="2" charset="-122"/>
              </a:rPr>
              <a:t>+</a:t>
            </a:r>
            <a:r>
              <a:rPr lang="zh-CN" altLang="en-US" sz="2800" b="1" dirty="0">
                <a:solidFill>
                  <a:srgbClr val="0000CC"/>
                </a:solidFill>
                <a:latin typeface="华文仿宋" panose="02010600040101010101" pitchFamily="2" charset="-122"/>
              </a:rPr>
              <a:t>量词；量化表达式</a:t>
            </a:r>
            <a:endParaRPr lang="en-US" altLang="zh-CN" sz="3200" b="1" dirty="0"/>
          </a:p>
          <a:p>
            <a:r>
              <a:rPr lang="zh-CN" altLang="en-US" sz="3200" b="1" dirty="0"/>
              <a:t>问题</a:t>
            </a:r>
            <a:r>
              <a:rPr lang="en-US" altLang="zh-CN" sz="3200" b="1" dirty="0"/>
              <a:t>3</a:t>
            </a:r>
            <a:r>
              <a:rPr lang="zh-CN" altLang="en-US" sz="3200" b="1" dirty="0"/>
              <a:t>：如何基于谓词逻辑进行推理？</a:t>
            </a:r>
            <a:endParaRPr lang="en-US" altLang="zh-CN" sz="3200" b="1" dirty="0"/>
          </a:p>
          <a:p>
            <a:r>
              <a:rPr lang="en-US" altLang="zh-CN" sz="2800" b="1" dirty="0">
                <a:solidFill>
                  <a:srgbClr val="0000CC"/>
                </a:solidFill>
              </a:rPr>
              <a:t>- </a:t>
            </a:r>
            <a:r>
              <a:rPr lang="zh-CN" altLang="en-US" sz="2800" b="1" dirty="0">
                <a:solidFill>
                  <a:srgbClr val="0000CC"/>
                </a:solidFill>
              </a:rPr>
              <a:t>命题逻辑的推理</a:t>
            </a:r>
            <a:r>
              <a:rPr lang="en-US" altLang="zh-CN" sz="2800" b="1" dirty="0">
                <a:solidFill>
                  <a:srgbClr val="0000CC"/>
                </a:solidFill>
              </a:rPr>
              <a:t>+</a:t>
            </a:r>
            <a:r>
              <a:rPr lang="zh-CN" altLang="en-US" sz="2800" b="1" dirty="0">
                <a:solidFill>
                  <a:srgbClr val="0000CC"/>
                </a:solidFill>
              </a:rPr>
              <a:t>全称</a:t>
            </a:r>
            <a:r>
              <a:rPr lang="en-US" altLang="zh-CN" sz="2800" b="1" dirty="0">
                <a:solidFill>
                  <a:srgbClr val="0000CC"/>
                </a:solidFill>
              </a:rPr>
              <a:t>/</a:t>
            </a:r>
            <a:r>
              <a:rPr lang="zh-CN" altLang="en-US" sz="2800" b="1" dirty="0">
                <a:solidFill>
                  <a:srgbClr val="0000CC"/>
                </a:solidFill>
              </a:rPr>
              <a:t>存在 例示</a:t>
            </a:r>
            <a:r>
              <a:rPr lang="en-US" altLang="zh-CN" sz="2800" b="1" dirty="0">
                <a:solidFill>
                  <a:srgbClr val="0000CC"/>
                </a:solidFill>
              </a:rPr>
              <a:t>/</a:t>
            </a:r>
            <a:r>
              <a:rPr lang="zh-CN" altLang="en-US" sz="2800" b="1" dirty="0">
                <a:solidFill>
                  <a:srgbClr val="0000CC"/>
                </a:solidFill>
              </a:rPr>
              <a:t>生成</a:t>
            </a:r>
            <a:endParaRPr lang="en-US" altLang="zh-CN" sz="2800" b="1" dirty="0">
              <a:solidFill>
                <a:srgbClr val="0000CC"/>
              </a:solidFill>
            </a:endParaRPr>
          </a:p>
        </p:txBody>
      </p:sp>
    </p:spTree>
    <p:extLst>
      <p:ext uri="{BB962C8B-B14F-4D97-AF65-F5344CB8AC3E}">
        <p14:creationId xmlns:p14="http://schemas.microsoft.com/office/powerpoint/2010/main" val="3785538070"/>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作业</a:t>
            </a:r>
            <a:endParaRPr lang="en-US" dirty="0"/>
          </a:p>
        </p:txBody>
      </p:sp>
      <p:sp>
        <p:nvSpPr>
          <p:cNvPr id="3" name="内容占位符 2"/>
          <p:cNvSpPr>
            <a:spLocks noGrp="1"/>
          </p:cNvSpPr>
          <p:nvPr>
            <p:ph idx="1"/>
          </p:nvPr>
        </p:nvSpPr>
        <p:spPr/>
        <p:txBody>
          <a:bodyPr/>
          <a:lstStyle/>
          <a:p>
            <a:r>
              <a:rPr lang="zh-CN" altLang="en-US" dirty="0"/>
              <a:t>见课程主页</a:t>
            </a:r>
            <a:endParaRPr lang="en-US" b="1" dirty="0"/>
          </a:p>
        </p:txBody>
      </p:sp>
    </p:spTree>
    <p:extLst>
      <p:ext uri="{BB962C8B-B14F-4D97-AF65-F5344CB8AC3E}">
        <p14:creationId xmlns:p14="http://schemas.microsoft.com/office/powerpoint/2010/main" val="653204746"/>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本占位符 5"/>
          <p:cNvSpPr>
            <a:spLocks noGrp="1"/>
          </p:cNvSpPr>
          <p:nvPr>
            <p:ph type="body" idx="1"/>
          </p:nvPr>
        </p:nvSpPr>
        <p:spPr/>
        <p:txBody>
          <a:bodyPr/>
          <a:lstStyle/>
          <a:p>
            <a:endParaRPr lang="zh-CN" altLang="en-US" dirty="0"/>
          </a:p>
        </p:txBody>
      </p:sp>
      <p:sp>
        <p:nvSpPr>
          <p:cNvPr id="5" name="标题 4"/>
          <p:cNvSpPr>
            <a:spLocks noGrp="1"/>
          </p:cNvSpPr>
          <p:nvPr>
            <p:ph type="title"/>
          </p:nvPr>
        </p:nvSpPr>
        <p:spPr/>
        <p:txBody>
          <a:bodyPr/>
          <a:lstStyle/>
          <a:p>
            <a:r>
              <a:rPr lang="zh-CN" altLang="en-US" dirty="0"/>
              <a:t>附录</a:t>
            </a:r>
          </a:p>
        </p:txBody>
      </p:sp>
      <p:sp>
        <p:nvSpPr>
          <p:cNvPr id="4" name="灯片编号占位符 3"/>
          <p:cNvSpPr>
            <a:spLocks noGrp="1"/>
          </p:cNvSpPr>
          <p:nvPr>
            <p:ph type="sldNum" sz="quarter" idx="4294967295"/>
          </p:nvPr>
        </p:nvSpPr>
        <p:spPr>
          <a:xfrm>
            <a:off x="0" y="1271588"/>
            <a:ext cx="533400" cy="244475"/>
          </a:xfrm>
        </p:spPr>
        <p:txBody>
          <a:bodyPr>
            <a:normAutofit fontScale="85000" lnSpcReduction="20000"/>
          </a:bodyPr>
          <a:lstStyle/>
          <a:p>
            <a:fld id="{0C913308-F349-4B6D-A68A-DD1791B4A57B}" type="slidenum">
              <a:rPr lang="zh-CN" altLang="en-US" smtClean="0"/>
              <a:t>38</a:t>
            </a:fld>
            <a:endParaRPr lang="zh-CN" altLang="en-US" dirty="0"/>
          </a:p>
        </p:txBody>
      </p:sp>
    </p:spTree>
    <p:extLst>
      <p:ext uri="{BB962C8B-B14F-4D97-AF65-F5344CB8AC3E}">
        <p14:creationId xmlns:p14="http://schemas.microsoft.com/office/powerpoint/2010/main" val="94505403"/>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dirty="0"/>
              <a:t>逻辑系统的性质</a:t>
            </a:r>
            <a:endParaRPr lang="en-US" dirty="0"/>
          </a:p>
        </p:txBody>
      </p:sp>
      <p:sp>
        <p:nvSpPr>
          <p:cNvPr id="3" name="Content Placeholder 2"/>
          <p:cNvSpPr>
            <a:spLocks noGrp="1"/>
          </p:cNvSpPr>
          <p:nvPr>
            <p:ph sz="quarter" idx="1"/>
          </p:nvPr>
        </p:nvSpPr>
        <p:spPr/>
        <p:txBody>
          <a:bodyPr>
            <a:normAutofit fontScale="70000" lnSpcReduction="20000"/>
          </a:bodyPr>
          <a:lstStyle/>
          <a:p>
            <a:r>
              <a:rPr lang="zh-CN" altLang="en-US" dirty="0"/>
              <a:t>逻辑系统</a:t>
            </a:r>
            <a:r>
              <a:rPr lang="zh-CN" altLang="en-US" b="0" dirty="0"/>
              <a:t>可具有下列性质：</a:t>
            </a:r>
            <a:br>
              <a:rPr lang="zh-CN" altLang="en-US" dirty="0"/>
            </a:br>
            <a:r>
              <a:rPr lang="en-US" altLang="zh-CN" dirty="0"/>
              <a:t>1, </a:t>
            </a:r>
            <a:r>
              <a:rPr lang="zh-CN" altLang="en-US" dirty="0"/>
              <a:t>有效性</a:t>
            </a:r>
            <a:r>
              <a:rPr lang="en-US" altLang="zh-CN" b="0" dirty="0"/>
              <a:t>(validity):</a:t>
            </a:r>
            <a:r>
              <a:rPr lang="zh-CN" altLang="en-US" b="0" dirty="0"/>
              <a:t>依系统的推理规则，若所有前提皆为真则结论必为真（保真）。</a:t>
            </a:r>
            <a:br>
              <a:rPr lang="zh-CN" altLang="en-US" dirty="0"/>
            </a:br>
            <a:r>
              <a:rPr lang="en-US" altLang="zh-CN" dirty="0"/>
              <a:t>2, </a:t>
            </a:r>
            <a:r>
              <a:rPr lang="zh-CN" altLang="en-US" dirty="0"/>
              <a:t>相容性</a:t>
            </a:r>
            <a:r>
              <a:rPr lang="en-US" altLang="zh-CN" b="0" dirty="0"/>
              <a:t>(consistency):</a:t>
            </a:r>
            <a:r>
              <a:rPr lang="zh-CN" altLang="en-US" b="0" dirty="0"/>
              <a:t>系统中任一定理都不与其他定理相矛盾。不存在命题</a:t>
            </a:r>
            <a:r>
              <a:rPr lang="en-US" altLang="zh-CN" b="0" dirty="0"/>
              <a:t>P</a:t>
            </a:r>
            <a:r>
              <a:rPr lang="zh-CN" altLang="en-US" b="0" dirty="0"/>
              <a:t>，</a:t>
            </a:r>
            <a:r>
              <a:rPr lang="en-US" altLang="zh-CN" b="0" dirty="0"/>
              <a:t>P</a:t>
            </a:r>
            <a:r>
              <a:rPr lang="zh-CN" altLang="en-US" b="0" dirty="0"/>
              <a:t>和非</a:t>
            </a:r>
            <a:r>
              <a:rPr lang="en-US" altLang="zh-CN" b="0" dirty="0"/>
              <a:t>P</a:t>
            </a:r>
            <a:r>
              <a:rPr lang="zh-CN" altLang="en-US" b="0" dirty="0"/>
              <a:t>皆可在系统中证明。</a:t>
            </a:r>
            <a:br>
              <a:rPr lang="zh-CN" altLang="en-US" dirty="0"/>
            </a:br>
            <a:r>
              <a:rPr lang="en-US" altLang="zh-CN" dirty="0"/>
              <a:t>3, </a:t>
            </a:r>
            <a:r>
              <a:rPr lang="zh-CN" altLang="en-US" dirty="0"/>
              <a:t>可靠性</a:t>
            </a:r>
            <a:r>
              <a:rPr lang="en-US" altLang="zh-CN" dirty="0"/>
              <a:t>/</a:t>
            </a:r>
            <a:r>
              <a:rPr lang="zh-CN" altLang="en-US" dirty="0"/>
              <a:t>正确性</a:t>
            </a:r>
            <a:r>
              <a:rPr lang="en-US" altLang="zh-CN" b="0" dirty="0"/>
              <a:t>(soundness):</a:t>
            </a:r>
            <a:r>
              <a:rPr lang="zh-CN" altLang="en-US" b="0" dirty="0"/>
              <a:t>系统中所有定理（有效且可证明的命题）皆为真。可靠性与完备性互为逆命题。 </a:t>
            </a:r>
            <a:br>
              <a:rPr lang="zh-CN" altLang="en-US" dirty="0"/>
            </a:br>
            <a:r>
              <a:rPr lang="en-US" altLang="zh-CN" dirty="0"/>
              <a:t>4, </a:t>
            </a:r>
            <a:r>
              <a:rPr lang="zh-CN" altLang="en-US" dirty="0"/>
              <a:t>完备性</a:t>
            </a:r>
            <a:r>
              <a:rPr lang="en-US" altLang="zh-CN" b="0" dirty="0"/>
              <a:t>(completeness):</a:t>
            </a:r>
            <a:r>
              <a:rPr lang="zh-CN" altLang="en-US" b="0" dirty="0"/>
              <a:t>系统中不存在无法证明或证否的有效命题。系统中真命题皆可证明（真命题皆为定理）且假命题皆可证否。</a:t>
            </a:r>
            <a:br>
              <a:rPr lang="zh-CN" altLang="en-US" dirty="0"/>
            </a:br>
            <a:endParaRPr lang="en-US" altLang="zh-CN" dirty="0"/>
          </a:p>
          <a:p>
            <a:pPr marL="0" indent="0">
              <a:buNone/>
            </a:pPr>
            <a:r>
              <a:rPr lang="zh-CN" altLang="en-US" b="0" dirty="0"/>
              <a:t>哥德尔证明了没有标准的算术形式系统可以同时满足相容性和完备性</a:t>
            </a:r>
            <a:endParaRPr lang="en-US" altLang="zh-CN" b="0" dirty="0"/>
          </a:p>
          <a:p>
            <a:pPr marL="0" indent="0">
              <a:buNone/>
            </a:pPr>
            <a:endParaRPr lang="en-US" altLang="zh-CN" b="0" dirty="0"/>
          </a:p>
          <a:p>
            <a:pPr marL="0" indent="0">
              <a:buNone/>
            </a:pPr>
            <a:r>
              <a:rPr lang="zh-CN" altLang="en-US" b="0" dirty="0"/>
              <a:t>哥德尔不完备性第一定理</a:t>
            </a:r>
            <a:r>
              <a:rPr lang="zh-CN" altLang="en-US" dirty="0"/>
              <a:t>：任意一个包含一阶谓词逻辑与初等数论的形式系统，都存在一个命题，它在这个系统中既不能被证明为真，也不能被证明为否。</a:t>
            </a:r>
          </a:p>
        </p:txBody>
      </p:sp>
      <p:sp>
        <p:nvSpPr>
          <p:cNvPr id="4" name="Slide Number Placeholder 3"/>
          <p:cNvSpPr>
            <a:spLocks noGrp="1"/>
          </p:cNvSpPr>
          <p:nvPr>
            <p:ph type="sldNum" sz="quarter" idx="12"/>
          </p:nvPr>
        </p:nvSpPr>
        <p:spPr/>
        <p:txBody>
          <a:bodyPr>
            <a:normAutofit fontScale="85000" lnSpcReduction="20000"/>
          </a:bodyPr>
          <a:lstStyle/>
          <a:p>
            <a:fld id="{0C913308-F349-4B6D-A68A-DD1791B4A57B}" type="slidenum">
              <a:rPr lang="zh-CN" altLang="en-US" smtClean="0"/>
              <a:t>39</a:t>
            </a:fld>
            <a:endParaRPr lang="zh-CN" altLang="en-US" dirty="0"/>
          </a:p>
        </p:txBody>
      </p:sp>
    </p:spTree>
    <p:extLst>
      <p:ext uri="{BB962C8B-B14F-4D97-AF65-F5344CB8AC3E}">
        <p14:creationId xmlns:p14="http://schemas.microsoft.com/office/powerpoint/2010/main" val="7596910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标题 1"/>
          <p:cNvSpPr>
            <a:spLocks noGrp="1"/>
          </p:cNvSpPr>
          <p:nvPr>
            <p:ph type="title"/>
          </p:nvPr>
        </p:nvSpPr>
        <p:spPr/>
        <p:txBody>
          <a:bodyPr/>
          <a:lstStyle/>
          <a:p>
            <a:r>
              <a:rPr lang="zh-CN" altLang="en-US" dirty="0"/>
              <a:t>引例</a:t>
            </a:r>
          </a:p>
        </p:txBody>
      </p:sp>
      <p:sp>
        <p:nvSpPr>
          <p:cNvPr id="13315" name="内容占位符 2"/>
          <p:cNvSpPr>
            <a:spLocks noGrp="1"/>
          </p:cNvSpPr>
          <p:nvPr>
            <p:ph idx="1"/>
          </p:nvPr>
        </p:nvSpPr>
        <p:spPr/>
        <p:txBody>
          <a:bodyPr>
            <a:normAutofit lnSpcReduction="10000"/>
          </a:bodyPr>
          <a:lstStyle/>
          <a:p>
            <a:r>
              <a:rPr lang="zh-CN" altLang="en-US" dirty="0"/>
              <a:t>如果税收下降，收入一定上升。现在我的收入上升了，所以，一定是税收下降了！</a:t>
            </a:r>
            <a:endParaRPr lang="en-US" altLang="zh-CN" dirty="0"/>
          </a:p>
          <a:p>
            <a:r>
              <a:rPr lang="zh-CN" altLang="en-US" dirty="0"/>
              <a:t>定义命题</a:t>
            </a:r>
            <a:r>
              <a:rPr lang="en-US" altLang="zh-CN" dirty="0"/>
              <a:t>P</a:t>
            </a:r>
            <a:r>
              <a:rPr lang="zh-CN" altLang="en-US" dirty="0"/>
              <a:t>：税收下降；命题</a:t>
            </a:r>
            <a:r>
              <a:rPr lang="en-US" altLang="zh-CN" dirty="0"/>
              <a:t>Q</a:t>
            </a:r>
            <a:r>
              <a:rPr lang="zh-CN" altLang="en-US" dirty="0"/>
              <a:t>：收入上升</a:t>
            </a:r>
            <a:endParaRPr lang="en-US" altLang="zh-CN" dirty="0"/>
          </a:p>
          <a:p>
            <a:r>
              <a:rPr lang="zh-CN" altLang="en-US" dirty="0"/>
              <a:t>前提：</a:t>
            </a:r>
            <a:endParaRPr lang="en-US" altLang="zh-CN" dirty="0"/>
          </a:p>
          <a:p>
            <a:pPr lvl="1"/>
            <a:r>
              <a:rPr lang="en-US" altLang="zh-CN" dirty="0"/>
              <a:t>P</a:t>
            </a:r>
            <a:r>
              <a:rPr lang="en-US" altLang="zh-CN" dirty="0">
                <a:sym typeface="Symbol" panose="05050102010706020507" pitchFamily="18" charset="2"/>
              </a:rPr>
              <a:t>  </a:t>
            </a:r>
            <a:r>
              <a:rPr lang="en-US" altLang="zh-CN" dirty="0"/>
              <a:t>Q</a:t>
            </a:r>
            <a:r>
              <a:rPr lang="zh-CN" altLang="en-US" dirty="0"/>
              <a:t>；</a:t>
            </a:r>
            <a:r>
              <a:rPr lang="en-US" altLang="zh-CN" dirty="0"/>
              <a:t>Q</a:t>
            </a:r>
          </a:p>
          <a:p>
            <a:r>
              <a:rPr lang="zh-CN" altLang="en-US" dirty="0"/>
              <a:t>结论：</a:t>
            </a:r>
            <a:endParaRPr lang="en-US" altLang="zh-CN" dirty="0"/>
          </a:p>
          <a:p>
            <a:pPr lvl="1"/>
            <a:r>
              <a:rPr lang="en-US" altLang="zh-CN" dirty="0"/>
              <a:t>P</a:t>
            </a:r>
          </a:p>
          <a:p>
            <a:r>
              <a:rPr lang="zh-CN" altLang="en-US" dirty="0"/>
              <a:t>推理过程</a:t>
            </a:r>
            <a:r>
              <a:rPr lang="en-US" altLang="zh-CN" dirty="0"/>
              <a:t>:</a:t>
            </a:r>
          </a:p>
          <a:p>
            <a:pPr lvl="1"/>
            <a:r>
              <a:rPr lang="en-US" altLang="zh-CN" dirty="0"/>
              <a:t>?</a:t>
            </a:r>
            <a:endParaRPr lang="zh-CN" altLang="en-US" dirty="0"/>
          </a:p>
        </p:txBody>
      </p:sp>
      <p:sp>
        <p:nvSpPr>
          <p:cNvPr id="4" name="云形 3"/>
          <p:cNvSpPr/>
          <p:nvPr/>
        </p:nvSpPr>
        <p:spPr bwMode="auto">
          <a:xfrm>
            <a:off x="3275856" y="3212976"/>
            <a:ext cx="4824413" cy="2592388"/>
          </a:xfrm>
          <a:prstGeom prst="cloud">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wrap="none" anchor="ctr"/>
          <a:lstStyle/>
          <a:p>
            <a:pPr algn="ctr">
              <a:defRPr/>
            </a:pPr>
            <a:r>
              <a:rPr lang="zh-CN" altLang="en-US" sz="2800" dirty="0"/>
              <a:t>推理过程的不正确，</a:t>
            </a:r>
            <a:endParaRPr lang="en-US" altLang="zh-CN" sz="2800" dirty="0"/>
          </a:p>
          <a:p>
            <a:pPr algn="ctr">
              <a:defRPr/>
            </a:pPr>
            <a:r>
              <a:rPr lang="zh-CN" altLang="en-US" sz="2800" dirty="0"/>
              <a:t>不能保证任何结果的正确性</a:t>
            </a:r>
            <a:endParaRPr lang="zh-CN" altLang="en-US" sz="2800" dirty="0">
              <a:solidFill>
                <a:schemeClr val="tx1"/>
              </a:solidFill>
            </a:endParaRPr>
          </a:p>
        </p:txBody>
      </p:sp>
    </p:spTree>
    <p:extLst>
      <p:ext uri="{BB962C8B-B14F-4D97-AF65-F5344CB8AC3E}">
        <p14:creationId xmlns:p14="http://schemas.microsoft.com/office/powerpoint/2010/main" val="2229543125"/>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正确性和完备性</a:t>
            </a:r>
          </a:p>
        </p:txBody>
      </p:sp>
      <p:sp>
        <p:nvSpPr>
          <p:cNvPr id="4" name="灯片编号占位符 3"/>
          <p:cNvSpPr>
            <a:spLocks noGrp="1"/>
          </p:cNvSpPr>
          <p:nvPr>
            <p:ph type="sldNum" sz="quarter" idx="12"/>
          </p:nvPr>
        </p:nvSpPr>
        <p:spPr/>
        <p:txBody>
          <a:bodyPr>
            <a:normAutofit fontScale="85000" lnSpcReduction="20000"/>
          </a:bodyPr>
          <a:lstStyle/>
          <a:p>
            <a:fld id="{0C913308-F349-4B6D-A68A-DD1791B4A57B}" type="slidenum">
              <a:rPr lang="zh-CN" altLang="en-US" smtClean="0"/>
              <a:t>40</a:t>
            </a:fld>
            <a:endParaRPr lang="zh-CN" altLang="en-US" dirty="0"/>
          </a:p>
        </p:txBody>
      </p:sp>
      <p:pic>
        <p:nvPicPr>
          <p:cNvPr id="9" name="图片 8"/>
          <p:cNvPicPr>
            <a:picLocks noChangeAspect="1"/>
          </p:cNvPicPr>
          <p:nvPr/>
        </p:nvPicPr>
        <p:blipFill>
          <a:blip r:embed="rId3"/>
          <a:stretch>
            <a:fillRect/>
          </a:stretch>
        </p:blipFill>
        <p:spPr>
          <a:xfrm>
            <a:off x="963449" y="4252329"/>
            <a:ext cx="8180551" cy="2262938"/>
          </a:xfrm>
          <a:prstGeom prst="rect">
            <a:avLst/>
          </a:prstGeom>
        </p:spPr>
      </p:pic>
      <p:pic>
        <p:nvPicPr>
          <p:cNvPr id="3" name="图片 2">
            <a:extLst>
              <a:ext uri="{FF2B5EF4-FFF2-40B4-BE49-F238E27FC236}">
                <a16:creationId xmlns:a16="http://schemas.microsoft.com/office/drawing/2014/main" id="{690E0035-5678-43C5-9BF2-5EC5EDA20118}"/>
              </a:ext>
            </a:extLst>
          </p:cNvPr>
          <p:cNvPicPr>
            <a:picLocks noChangeAspect="1"/>
          </p:cNvPicPr>
          <p:nvPr/>
        </p:nvPicPr>
        <p:blipFill>
          <a:blip r:embed="rId4"/>
          <a:stretch>
            <a:fillRect/>
          </a:stretch>
        </p:blipFill>
        <p:spPr>
          <a:xfrm>
            <a:off x="553368" y="1668632"/>
            <a:ext cx="5940152" cy="1953396"/>
          </a:xfrm>
          <a:prstGeom prst="rect">
            <a:avLst/>
          </a:prstGeom>
        </p:spPr>
      </p:pic>
      <p:sp>
        <p:nvSpPr>
          <p:cNvPr id="5" name="矩形 4">
            <a:extLst>
              <a:ext uri="{FF2B5EF4-FFF2-40B4-BE49-F238E27FC236}">
                <a16:creationId xmlns:a16="http://schemas.microsoft.com/office/drawing/2014/main" id="{BD57DE7E-0AC1-42CB-913F-0212D4FD8F19}"/>
              </a:ext>
            </a:extLst>
          </p:cNvPr>
          <p:cNvSpPr/>
          <p:nvPr/>
        </p:nvSpPr>
        <p:spPr>
          <a:xfrm>
            <a:off x="628672" y="3706346"/>
            <a:ext cx="6335616" cy="461665"/>
          </a:xfrm>
          <a:prstGeom prst="rect">
            <a:avLst/>
          </a:prstGeom>
        </p:spPr>
        <p:txBody>
          <a:bodyPr wrap="square">
            <a:spAutoFit/>
          </a:bodyPr>
          <a:lstStyle/>
          <a:p>
            <a:pPr marL="342900" indent="-342900">
              <a:buClr>
                <a:srgbClr val="7030A0"/>
              </a:buClr>
              <a:buSzPct val="80000"/>
              <a:buFont typeface="Wingdings" panose="05000000000000000000" pitchFamily="2" charset="2"/>
              <a:buChar char="l"/>
            </a:pPr>
            <a:r>
              <a:rPr lang="zh-CN" altLang="en-US" sz="2400" b="1" dirty="0"/>
              <a:t>对于命题逻辑与一阶谓词逻辑而言</a:t>
            </a:r>
            <a:endParaRPr lang="en-US" altLang="zh-CN" sz="2400" b="1" dirty="0"/>
          </a:p>
        </p:txBody>
      </p:sp>
    </p:spTree>
    <p:extLst>
      <p:ext uri="{BB962C8B-B14F-4D97-AF65-F5344CB8AC3E}">
        <p14:creationId xmlns:p14="http://schemas.microsoft.com/office/powerpoint/2010/main" val="2575686535"/>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dirty="0"/>
              <a:t>哥德尔不完备性定理</a:t>
            </a:r>
            <a:endParaRPr lang="en-US" dirty="0"/>
          </a:p>
        </p:txBody>
      </p:sp>
      <p:sp>
        <p:nvSpPr>
          <p:cNvPr id="3" name="Content Placeholder 2"/>
          <p:cNvSpPr>
            <a:spLocks noGrp="1"/>
          </p:cNvSpPr>
          <p:nvPr>
            <p:ph sz="quarter" idx="1"/>
          </p:nvPr>
        </p:nvSpPr>
        <p:spPr/>
        <p:txBody>
          <a:bodyPr>
            <a:normAutofit fontScale="85000" lnSpcReduction="20000"/>
          </a:bodyPr>
          <a:lstStyle/>
          <a:p>
            <a:pPr marL="0" indent="0">
              <a:buNone/>
            </a:pPr>
            <a:r>
              <a:rPr lang="zh-CN" altLang="en-US" b="0" dirty="0"/>
              <a:t>哥德尔证明了没有标准的算术形式系统可以同时满足相容性和完备性</a:t>
            </a:r>
            <a:endParaRPr lang="en-US" altLang="zh-CN" b="0" dirty="0"/>
          </a:p>
          <a:p>
            <a:pPr marL="0" indent="0">
              <a:buNone/>
            </a:pPr>
            <a:endParaRPr lang="en-US" altLang="zh-CN" b="0" dirty="0"/>
          </a:p>
          <a:p>
            <a:pPr marL="0" indent="0">
              <a:buNone/>
            </a:pPr>
            <a:r>
              <a:rPr lang="zh-CN" altLang="en-US" b="0" dirty="0"/>
              <a:t>哥德尔不完备性第一定理</a:t>
            </a:r>
            <a:r>
              <a:rPr lang="zh-CN" altLang="en-US" dirty="0"/>
              <a:t>：任意一个包含一阶谓词逻辑与初等数论的形式系统，都存在一个命题，它在这个系统中既不能被证明为真，也不能被证明为否。</a:t>
            </a:r>
            <a:endParaRPr lang="en-US" altLang="zh-CN" dirty="0"/>
          </a:p>
          <a:p>
            <a:pPr marL="0" indent="0">
              <a:buNone/>
            </a:pPr>
            <a:endParaRPr lang="en-US" altLang="zh-CN" dirty="0"/>
          </a:p>
          <a:p>
            <a:r>
              <a:rPr lang="zh-CN" altLang="en-US" b="0" dirty="0"/>
              <a:t>那个时代的数学家们尝试为数学寻求坚实的基础：公理。它们既是一致</a:t>
            </a:r>
            <a:r>
              <a:rPr lang="en-US" altLang="zh-CN" b="0" dirty="0"/>
              <a:t>/</a:t>
            </a:r>
            <a:r>
              <a:rPr lang="zh-CN" altLang="en-US" b="0" dirty="0"/>
              <a:t>相容的，同时也是完备的，以作为所有数学真理的基础。但是，哥德尔年仅</a:t>
            </a:r>
            <a:r>
              <a:rPr lang="en-US" altLang="zh-CN" b="0" dirty="0"/>
              <a:t>25</a:t>
            </a:r>
            <a:r>
              <a:rPr lang="zh-CN" altLang="en-US" b="0" dirty="0"/>
              <a:t>岁时发表的令人震惊的不完备定理彻底粉碎了这一梦想。 他证明了任何一个你假定的能作为数学基础的公理集都不可避免地是不完备的</a:t>
            </a:r>
          </a:p>
        </p:txBody>
      </p:sp>
      <p:sp>
        <p:nvSpPr>
          <p:cNvPr id="4" name="Slide Number Placeholder 3"/>
          <p:cNvSpPr>
            <a:spLocks noGrp="1"/>
          </p:cNvSpPr>
          <p:nvPr>
            <p:ph type="sldNum" sz="quarter" idx="12"/>
          </p:nvPr>
        </p:nvSpPr>
        <p:spPr/>
        <p:txBody>
          <a:bodyPr>
            <a:normAutofit fontScale="85000" lnSpcReduction="20000"/>
          </a:bodyPr>
          <a:lstStyle/>
          <a:p>
            <a:fld id="{0C913308-F349-4B6D-A68A-DD1791B4A57B}" type="slidenum">
              <a:rPr lang="zh-CN" altLang="en-US" smtClean="0"/>
              <a:t>41</a:t>
            </a:fld>
            <a:endParaRPr lang="zh-CN" altLang="en-US" dirty="0"/>
          </a:p>
        </p:txBody>
      </p:sp>
    </p:spTree>
    <p:extLst>
      <p:ext uri="{BB962C8B-B14F-4D97-AF65-F5344CB8AC3E}">
        <p14:creationId xmlns:p14="http://schemas.microsoft.com/office/powerpoint/2010/main" val="2348746099"/>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可判定性</a:t>
            </a:r>
          </a:p>
        </p:txBody>
      </p:sp>
      <p:sp>
        <p:nvSpPr>
          <p:cNvPr id="4" name="灯片编号占位符 3"/>
          <p:cNvSpPr>
            <a:spLocks noGrp="1"/>
          </p:cNvSpPr>
          <p:nvPr>
            <p:ph type="sldNum" sz="quarter" idx="12"/>
          </p:nvPr>
        </p:nvSpPr>
        <p:spPr/>
        <p:txBody>
          <a:bodyPr>
            <a:normAutofit fontScale="85000" lnSpcReduction="20000"/>
          </a:bodyPr>
          <a:lstStyle/>
          <a:p>
            <a:fld id="{0C913308-F349-4B6D-A68A-DD1791B4A57B}" type="slidenum">
              <a:rPr lang="zh-CN" altLang="en-US" smtClean="0"/>
              <a:t>42</a:t>
            </a:fld>
            <a:endParaRPr lang="zh-CN" altLang="en-US" dirty="0"/>
          </a:p>
        </p:txBody>
      </p:sp>
      <p:sp>
        <p:nvSpPr>
          <p:cNvPr id="6" name="矩形标注 5"/>
          <p:cNvSpPr>
            <a:spLocks noChangeArrowheads="1"/>
          </p:cNvSpPr>
          <p:nvPr/>
        </p:nvSpPr>
        <p:spPr bwMode="auto">
          <a:xfrm>
            <a:off x="1042987" y="4194161"/>
            <a:ext cx="7058025" cy="504825"/>
          </a:xfrm>
          <a:prstGeom prst="wedgeRectCallout">
            <a:avLst>
              <a:gd name="adj1" fmla="val -3880"/>
              <a:gd name="adj2" fmla="val 50199"/>
            </a:avLst>
          </a:prstGeom>
          <a:noFill/>
          <a:ln w="9525">
            <a:solidFill>
              <a:srgbClr val="2009CD"/>
            </a:solidFill>
            <a:round/>
            <a:headEnd/>
            <a:tailEnd/>
          </a:ln>
          <a:extLst>
            <a:ext uri="{909E8E84-426E-40DD-AFC4-6F175D3DCCD1}">
              <a14:hiddenFill xmlns:a14="http://schemas.microsoft.com/office/drawing/2010/main">
                <a:solidFill>
                  <a:srgbClr val="FFFFFF"/>
                </a:solidFill>
              </a14:hiddenFill>
            </a:ext>
          </a:extLst>
        </p:spPr>
        <p:txBody>
          <a:bodyPr wrap="none"/>
          <a:lstStyle>
            <a:lvl1pPr marL="342900" indent="-342900">
              <a:defRPr>
                <a:solidFill>
                  <a:schemeClr val="tx1"/>
                </a:solidFill>
                <a:latin typeface="Arial" charset="0"/>
                <a:ea typeface="宋体" charset="-122"/>
              </a:defRPr>
            </a:lvl1pPr>
            <a:lvl2pPr>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marL="0" lvl="1" algn="ctr"/>
            <a:r>
              <a:rPr lang="zh-CN" altLang="en-US" sz="2400" dirty="0"/>
              <a:t>一阶谓词逻辑是</a:t>
            </a:r>
            <a:r>
              <a:rPr lang="zh-CN" altLang="en-US" sz="2400" b="1" dirty="0">
                <a:solidFill>
                  <a:srgbClr val="FF0000"/>
                </a:solidFill>
                <a:latin typeface="Times New Roman" charset="0"/>
                <a:sym typeface="Symbol" charset="2"/>
              </a:rPr>
              <a:t>不可判定的（</a:t>
            </a:r>
            <a:r>
              <a:rPr lang="en-US" altLang="zh-CN" sz="2400" b="1" dirty="0">
                <a:solidFill>
                  <a:srgbClr val="FF0000"/>
                </a:solidFill>
                <a:latin typeface="Times New Roman" charset="0"/>
                <a:sym typeface="Symbol" charset="2"/>
              </a:rPr>
              <a:t>undecidable</a:t>
            </a:r>
            <a:r>
              <a:rPr lang="zh-CN" altLang="en-US" sz="2400" b="1" dirty="0">
                <a:solidFill>
                  <a:srgbClr val="FF0000"/>
                </a:solidFill>
                <a:latin typeface="Times New Roman" charset="0"/>
                <a:sym typeface="Symbol" charset="2"/>
              </a:rPr>
              <a:t>）</a:t>
            </a:r>
            <a:endParaRPr lang="en-US" altLang="zh-CN" sz="2400" b="1" dirty="0">
              <a:solidFill>
                <a:srgbClr val="FF0000"/>
              </a:solidFill>
              <a:latin typeface="Times New Roman" charset="0"/>
              <a:sym typeface="Symbol" charset="2"/>
            </a:endParaRPr>
          </a:p>
        </p:txBody>
      </p:sp>
      <p:grpSp>
        <p:nvGrpSpPr>
          <p:cNvPr id="3" name="组合 2">
            <a:extLst>
              <a:ext uri="{FF2B5EF4-FFF2-40B4-BE49-F238E27FC236}">
                <a16:creationId xmlns:a16="http://schemas.microsoft.com/office/drawing/2014/main" id="{EAAE43C9-8B53-4D14-940E-DB896BF568AC}"/>
              </a:ext>
            </a:extLst>
          </p:cNvPr>
          <p:cNvGrpSpPr/>
          <p:nvPr/>
        </p:nvGrpSpPr>
        <p:grpSpPr>
          <a:xfrm>
            <a:off x="251520" y="4841846"/>
            <a:ext cx="8496944" cy="504825"/>
            <a:chOff x="251520" y="4434385"/>
            <a:chExt cx="8496944" cy="504825"/>
          </a:xfrm>
        </p:grpSpPr>
        <p:sp>
          <p:nvSpPr>
            <p:cNvPr id="7" name="矩形标注 6"/>
            <p:cNvSpPr>
              <a:spLocks noRot="1" noChangeAspect="1" noMove="1" noResize="1" noEditPoints="1" noAdjustHandles="1" noChangeArrowheads="1" noChangeShapeType="1" noTextEdit="1"/>
            </p:cNvSpPr>
            <p:nvPr/>
          </p:nvSpPr>
          <p:spPr bwMode="auto">
            <a:xfrm>
              <a:off x="251520" y="4434385"/>
              <a:ext cx="8496944" cy="504825"/>
            </a:xfrm>
            <a:prstGeom prst="wedgeRectCallout">
              <a:avLst>
                <a:gd name="adj1" fmla="val -3880"/>
                <a:gd name="adj2" fmla="val 50199"/>
              </a:avLst>
            </a:prstGeom>
            <a:blipFill rotWithShape="0">
              <a:blip r:embed="rId3"/>
              <a:stretch>
                <a:fillRect t="-5814"/>
              </a:stretch>
            </a:blipFill>
            <a:ln w="9525" algn="ctr">
              <a:solidFill>
                <a:srgbClr val="2009CD"/>
              </a:solidFill>
              <a:round/>
              <a:headEnd/>
              <a:tailEnd/>
            </a:ln>
          </p:spPr>
          <p:txBody>
            <a:bodyPr/>
            <a:lstStyle/>
            <a:p>
              <a:pPr>
                <a:defRPr/>
              </a:pPr>
              <a:r>
                <a:rPr lang="zh-CN" altLang="en-US">
                  <a:noFill/>
                  <a:latin typeface="Arial" panose="020B0604020202020204" pitchFamily="34" charset="0"/>
                  <a:ea typeface="宋体" panose="02010600030101010101" pitchFamily="2" charset="-122"/>
                </a:rPr>
                <a:t> </a:t>
              </a:r>
            </a:p>
          </p:txBody>
        </p:sp>
        <p:pic>
          <p:nvPicPr>
            <p:cNvPr id="8" name="图片 7"/>
            <p:cNvPicPr>
              <a:picLocks noChangeAspect="1"/>
            </p:cNvPicPr>
            <p:nvPr/>
          </p:nvPicPr>
          <p:blipFill rotWithShape="1">
            <a:blip r:embed="rId4" cstate="screen">
              <a:duotone>
                <a:prstClr val="black"/>
                <a:srgbClr val="FF0000">
                  <a:tint val="45000"/>
                  <a:satMod val="400000"/>
                </a:srgbClr>
              </a:duotone>
              <a:extLst>
                <a:ext uri="{28A0092B-C50C-407E-A947-70E740481C1C}">
                  <a14:useLocalDpi xmlns:a14="http://schemas.microsoft.com/office/drawing/2010/main"/>
                </a:ext>
              </a:extLst>
            </a:blip>
            <a:srcRect l="8934" t="40331" r="87587" b="50067"/>
            <a:stretch/>
          </p:blipFill>
          <p:spPr>
            <a:xfrm>
              <a:off x="7398156" y="4509120"/>
              <a:ext cx="270188" cy="337735"/>
            </a:xfrm>
            <a:prstGeom prst="rect">
              <a:avLst/>
            </a:prstGeom>
            <a:solidFill>
              <a:schemeClr val="bg1"/>
            </a:solidFill>
          </p:spPr>
        </p:pic>
      </p:grpSp>
      <p:sp>
        <p:nvSpPr>
          <p:cNvPr id="9" name="矩形 8">
            <a:extLst>
              <a:ext uri="{FF2B5EF4-FFF2-40B4-BE49-F238E27FC236}">
                <a16:creationId xmlns:a16="http://schemas.microsoft.com/office/drawing/2014/main" id="{E7872E34-EB3C-4CE7-8DAA-A90D677D15F7}"/>
              </a:ext>
            </a:extLst>
          </p:cNvPr>
          <p:cNvSpPr/>
          <p:nvPr/>
        </p:nvSpPr>
        <p:spPr>
          <a:xfrm>
            <a:off x="575556" y="1722862"/>
            <a:ext cx="7848872" cy="830997"/>
          </a:xfrm>
          <a:prstGeom prst="rect">
            <a:avLst/>
          </a:prstGeom>
        </p:spPr>
        <p:txBody>
          <a:bodyPr wrap="square">
            <a:spAutoFit/>
          </a:bodyPr>
          <a:lstStyle/>
          <a:p>
            <a:r>
              <a:rPr lang="zh-CN" altLang="en-US" sz="2400" b="1" dirty="0">
                <a:solidFill>
                  <a:srgbClr val="333333"/>
                </a:solidFill>
                <a:latin typeface="Helvetica Neue"/>
              </a:rPr>
              <a:t>可判定性指存在一种算法能够在有限时间内对特定问题给出明确的“是”或“否”判定结果</a:t>
            </a:r>
            <a:endParaRPr lang="zh-CN" altLang="en-US" sz="2400" b="1" dirty="0"/>
          </a:p>
        </p:txBody>
      </p:sp>
      <p:sp>
        <p:nvSpPr>
          <p:cNvPr id="10" name="矩形标注 5">
            <a:extLst>
              <a:ext uri="{FF2B5EF4-FFF2-40B4-BE49-F238E27FC236}">
                <a16:creationId xmlns:a16="http://schemas.microsoft.com/office/drawing/2014/main" id="{63217A37-2C7E-4356-9688-0FB22F589136}"/>
              </a:ext>
            </a:extLst>
          </p:cNvPr>
          <p:cNvSpPr>
            <a:spLocks noChangeArrowheads="1"/>
          </p:cNvSpPr>
          <p:nvPr/>
        </p:nvSpPr>
        <p:spPr bwMode="auto">
          <a:xfrm>
            <a:off x="1042987" y="3041651"/>
            <a:ext cx="7058025" cy="504825"/>
          </a:xfrm>
          <a:prstGeom prst="wedgeRectCallout">
            <a:avLst>
              <a:gd name="adj1" fmla="val -3880"/>
              <a:gd name="adj2" fmla="val 50199"/>
            </a:avLst>
          </a:prstGeom>
          <a:noFill/>
          <a:ln w="9525">
            <a:solidFill>
              <a:srgbClr val="2009CD"/>
            </a:solidFill>
            <a:round/>
            <a:headEnd/>
            <a:tailEnd/>
          </a:ln>
          <a:extLst>
            <a:ext uri="{909E8E84-426E-40DD-AFC4-6F175D3DCCD1}">
              <a14:hiddenFill xmlns:a14="http://schemas.microsoft.com/office/drawing/2010/main">
                <a:solidFill>
                  <a:srgbClr val="FFFFFF"/>
                </a:solidFill>
              </a14:hiddenFill>
            </a:ext>
          </a:extLst>
        </p:spPr>
        <p:txBody>
          <a:bodyPr wrap="none"/>
          <a:lstStyle>
            <a:lvl1pPr marL="342900" indent="-342900">
              <a:defRPr>
                <a:solidFill>
                  <a:schemeClr val="tx1"/>
                </a:solidFill>
                <a:latin typeface="Arial" charset="0"/>
                <a:ea typeface="宋体" charset="-122"/>
              </a:defRPr>
            </a:lvl1pPr>
            <a:lvl2pPr>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marL="0" lvl="1" algn="ctr"/>
            <a:r>
              <a:rPr lang="zh-CN" altLang="en-US" sz="2400" dirty="0"/>
              <a:t>命题逻辑是</a:t>
            </a:r>
            <a:r>
              <a:rPr lang="zh-CN" altLang="en-US" sz="2400" b="1" dirty="0">
                <a:solidFill>
                  <a:srgbClr val="FF0000"/>
                </a:solidFill>
                <a:latin typeface="Times New Roman" charset="0"/>
                <a:sym typeface="Symbol" charset="2"/>
              </a:rPr>
              <a:t>可判定的（</a:t>
            </a:r>
            <a:r>
              <a:rPr lang="en-US" altLang="zh-CN" sz="2400" b="1" dirty="0">
                <a:solidFill>
                  <a:srgbClr val="FF0000"/>
                </a:solidFill>
                <a:latin typeface="Times New Roman" charset="0"/>
                <a:sym typeface="Symbol" charset="2"/>
              </a:rPr>
              <a:t>decidable</a:t>
            </a:r>
            <a:r>
              <a:rPr lang="zh-CN" altLang="en-US" sz="2400" b="1" dirty="0">
                <a:solidFill>
                  <a:srgbClr val="FF0000"/>
                </a:solidFill>
                <a:latin typeface="Times New Roman" charset="0"/>
                <a:sym typeface="Symbol" charset="2"/>
              </a:rPr>
              <a:t>）</a:t>
            </a:r>
            <a:endParaRPr lang="en-US" altLang="zh-CN" sz="2400" b="1" dirty="0">
              <a:solidFill>
                <a:srgbClr val="FF0000"/>
              </a:solidFill>
              <a:latin typeface="Times New Roman" charset="0"/>
              <a:sym typeface="Symbol" charset="2"/>
            </a:endParaRPr>
          </a:p>
        </p:txBody>
      </p:sp>
    </p:spTree>
    <p:extLst>
      <p:ext uri="{BB962C8B-B14F-4D97-AF65-F5344CB8AC3E}">
        <p14:creationId xmlns:p14="http://schemas.microsoft.com/office/powerpoint/2010/main" val="37177197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ox(in)">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box(in)">
                                      <p:cBhvr>
                                        <p:cTn id="12"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10" grpId="0" animBg="1"/>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停机问题</a:t>
            </a:r>
          </a:p>
        </p:txBody>
      </p:sp>
      <p:sp>
        <p:nvSpPr>
          <p:cNvPr id="3" name="内容占位符 2"/>
          <p:cNvSpPr>
            <a:spLocks noGrp="1"/>
          </p:cNvSpPr>
          <p:nvPr>
            <p:ph sz="quarter" idx="1"/>
          </p:nvPr>
        </p:nvSpPr>
        <p:spPr>
          <a:xfrm>
            <a:off x="612648" y="1600200"/>
            <a:ext cx="8153400" cy="4853136"/>
          </a:xfrm>
        </p:spPr>
        <p:txBody>
          <a:bodyPr>
            <a:normAutofit fontScale="92500" lnSpcReduction="10000"/>
          </a:bodyPr>
          <a:lstStyle/>
          <a:p>
            <a:r>
              <a:rPr lang="zh-CN" altLang="en-US" sz="3000" dirty="0"/>
              <a:t>最经典的不可判定问题：停机问题</a:t>
            </a:r>
            <a:endParaRPr lang="en-US" altLang="zh-CN" sz="3000" dirty="0"/>
          </a:p>
          <a:p>
            <a:pPr lvl="1"/>
            <a:r>
              <a:rPr lang="zh-CN" altLang="en-US" sz="2700" dirty="0"/>
              <a:t>判断任意一个程序是否能在有限的时间之内结束运行</a:t>
            </a:r>
            <a:endParaRPr lang="en-US" altLang="zh-CN" sz="2700" dirty="0"/>
          </a:p>
          <a:p>
            <a:pPr lvl="1"/>
            <a:r>
              <a:rPr lang="zh-CN" altLang="en-US" dirty="0"/>
              <a:t>该问题等价于如下的判定问题：是否存在一个程序</a:t>
            </a:r>
            <a:r>
              <a:rPr lang="en-US" altLang="zh-CN" dirty="0"/>
              <a:t>P</a:t>
            </a:r>
            <a:r>
              <a:rPr lang="zh-CN" altLang="en-US" dirty="0"/>
              <a:t>，对于任意输入的程序</a:t>
            </a:r>
            <a:r>
              <a:rPr lang="en-US" altLang="zh-CN" dirty="0"/>
              <a:t>w</a:t>
            </a:r>
            <a:r>
              <a:rPr lang="zh-CN" altLang="en-US" dirty="0"/>
              <a:t>，能够判断</a:t>
            </a:r>
            <a:r>
              <a:rPr lang="en-US" altLang="zh-CN" dirty="0"/>
              <a:t>w</a:t>
            </a:r>
            <a:r>
              <a:rPr lang="zh-CN" altLang="en-US" dirty="0"/>
              <a:t>会在有限时间内结束或者死循环。</a:t>
            </a:r>
            <a:endParaRPr lang="en-US" altLang="zh-CN" dirty="0"/>
          </a:p>
          <a:p>
            <a:pPr lvl="1"/>
            <a:endParaRPr lang="en-US" altLang="zh-CN" sz="2400" dirty="0"/>
          </a:p>
          <a:p>
            <a:pPr lvl="1"/>
            <a:r>
              <a:rPr lang="zh-CN" altLang="en-US" b="0" dirty="0"/>
              <a:t>反证法：假设存在这样的判定程序</a:t>
            </a:r>
            <a:r>
              <a:rPr lang="en-US" altLang="zh-CN" b="0" dirty="0"/>
              <a:t>halt()</a:t>
            </a:r>
            <a:r>
              <a:rPr lang="zh-CN" altLang="en-US" b="0" dirty="0"/>
              <a:t>，定义</a:t>
            </a:r>
            <a:r>
              <a:rPr lang="en-US" altLang="zh-CN" b="0" dirty="0"/>
              <a:t>g</a:t>
            </a:r>
            <a:r>
              <a:rPr lang="zh-CN" altLang="en-US" b="0" dirty="0"/>
              <a:t>如下，</a:t>
            </a:r>
            <a:endParaRPr lang="en-US" altLang="zh-CN" b="0" dirty="0"/>
          </a:p>
          <a:p>
            <a:pPr marL="365760" lvl="1" indent="0">
              <a:buNone/>
            </a:pPr>
            <a:r>
              <a:rPr lang="en-US" altLang="zh-CN" b="0" dirty="0"/>
              <a:t>  </a:t>
            </a:r>
            <a:r>
              <a:rPr lang="en-US" altLang="zh-CN" b="0" dirty="0" err="1"/>
              <a:t>def</a:t>
            </a:r>
            <a:r>
              <a:rPr lang="en-US" altLang="zh-CN" b="0" dirty="0"/>
              <a:t> g():</a:t>
            </a:r>
          </a:p>
          <a:p>
            <a:pPr marL="365760" lvl="1" indent="0">
              <a:buNone/>
            </a:pPr>
            <a:r>
              <a:rPr lang="en-US" altLang="zh-CN" b="0" dirty="0"/>
              <a:t>    if halt(g):</a:t>
            </a:r>
          </a:p>
          <a:p>
            <a:pPr marL="365760" lvl="1" indent="0">
              <a:buNone/>
            </a:pPr>
            <a:r>
              <a:rPr lang="en-US" altLang="zh-CN" b="0" dirty="0"/>
              <a:t>      </a:t>
            </a:r>
            <a:r>
              <a:rPr lang="en-US" altLang="zh-CN" b="0" dirty="0" err="1"/>
              <a:t>loop_forever</a:t>
            </a:r>
            <a:r>
              <a:rPr lang="en-US" altLang="zh-CN" b="0" dirty="0"/>
              <a:t>()</a:t>
            </a:r>
          </a:p>
          <a:p>
            <a:pPr marL="365760" lvl="1" indent="0">
              <a:buNone/>
            </a:pPr>
            <a:r>
              <a:rPr lang="zh-CN" altLang="en-US" b="0" dirty="0"/>
              <a:t>如果</a:t>
            </a:r>
            <a:r>
              <a:rPr lang="en-US" altLang="zh-CN" b="0" dirty="0"/>
              <a:t>halt(g)</a:t>
            </a:r>
            <a:r>
              <a:rPr lang="zh-CN" altLang="en-US" b="0" dirty="0"/>
              <a:t>停止则</a:t>
            </a:r>
            <a:r>
              <a:rPr lang="en-US" altLang="zh-CN" b="0" dirty="0"/>
              <a:t>g</a:t>
            </a:r>
            <a:r>
              <a:rPr lang="zh-CN" altLang="en-US" b="0" dirty="0"/>
              <a:t>死循环；如果</a:t>
            </a:r>
            <a:r>
              <a:rPr lang="en-US" altLang="zh-CN" b="0" dirty="0"/>
              <a:t>halt(g)</a:t>
            </a:r>
            <a:r>
              <a:rPr lang="zh-CN" altLang="en-US" b="0" dirty="0"/>
              <a:t>死循环则</a:t>
            </a:r>
            <a:r>
              <a:rPr lang="en-US" altLang="zh-CN" b="0" dirty="0"/>
              <a:t>g</a:t>
            </a:r>
            <a:r>
              <a:rPr lang="zh-CN" altLang="en-US" b="0" dirty="0"/>
              <a:t>停止；导出矛盾。</a:t>
            </a:r>
            <a:endParaRPr lang="en-US" altLang="zh-CN" b="0" dirty="0"/>
          </a:p>
          <a:p>
            <a:pPr lvl="1"/>
            <a:endParaRPr lang="en-US" altLang="zh-CN" sz="2100" dirty="0"/>
          </a:p>
        </p:txBody>
      </p:sp>
      <p:sp>
        <p:nvSpPr>
          <p:cNvPr id="4" name="灯片编号占位符 3"/>
          <p:cNvSpPr>
            <a:spLocks noGrp="1"/>
          </p:cNvSpPr>
          <p:nvPr>
            <p:ph type="sldNum" sz="quarter" idx="12"/>
          </p:nvPr>
        </p:nvSpPr>
        <p:spPr/>
        <p:txBody>
          <a:bodyPr>
            <a:normAutofit fontScale="85000" lnSpcReduction="20000"/>
          </a:bodyPr>
          <a:lstStyle/>
          <a:p>
            <a:fld id="{0C913308-F349-4B6D-A68A-DD1791B4A57B}" type="slidenum">
              <a:rPr lang="zh-CN" altLang="en-US" smtClean="0"/>
              <a:t>43</a:t>
            </a:fld>
            <a:endParaRPr lang="zh-CN" altLang="en-US" dirty="0"/>
          </a:p>
        </p:txBody>
      </p:sp>
    </p:spTree>
    <p:extLst>
      <p:ext uri="{BB962C8B-B14F-4D97-AF65-F5344CB8AC3E}">
        <p14:creationId xmlns:p14="http://schemas.microsoft.com/office/powerpoint/2010/main" val="9989226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4" end="4"/>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5" end="5"/>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6" end="6"/>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7" end="7"/>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BD60E0FA-81B5-4C10-8B2C-1F03E74EE775}"/>
              </a:ext>
            </a:extLst>
          </p:cNvPr>
          <p:cNvSpPr>
            <a:spLocks noGrp="1"/>
          </p:cNvSpPr>
          <p:nvPr>
            <p:ph type="title"/>
          </p:nvPr>
        </p:nvSpPr>
        <p:spPr/>
        <p:txBody>
          <a:bodyPr/>
          <a:lstStyle/>
          <a:p>
            <a:r>
              <a:rPr lang="zh-CN" altLang="en-US" dirty="0"/>
              <a:t>引例</a:t>
            </a:r>
          </a:p>
        </p:txBody>
      </p:sp>
      <p:sp>
        <p:nvSpPr>
          <p:cNvPr id="3" name="内容占位符 2">
            <a:extLst>
              <a:ext uri="{FF2B5EF4-FFF2-40B4-BE49-F238E27FC236}">
                <a16:creationId xmlns:a16="http://schemas.microsoft.com/office/drawing/2014/main" id="{6AC421E0-40E3-41CC-B2A4-2D679F19D795}"/>
              </a:ext>
            </a:extLst>
          </p:cNvPr>
          <p:cNvSpPr>
            <a:spLocks noGrp="1"/>
          </p:cNvSpPr>
          <p:nvPr>
            <p:ph sz="quarter" idx="1"/>
          </p:nvPr>
        </p:nvSpPr>
        <p:spPr/>
        <p:txBody>
          <a:bodyPr/>
          <a:lstStyle/>
          <a:p>
            <a:r>
              <a:rPr lang="zh-CN" altLang="en-US" dirty="0"/>
              <a:t>小王不管上不上学都不睡觉，小王今天睡觉了。所以小王即上学又不上学。</a:t>
            </a:r>
            <a:endParaRPr lang="en-US" altLang="zh-CN" dirty="0"/>
          </a:p>
          <a:p>
            <a:r>
              <a:rPr lang="en-US" altLang="zh-CN" dirty="0"/>
              <a:t>P: </a:t>
            </a:r>
            <a:r>
              <a:rPr lang="zh-CN" altLang="en-US" dirty="0"/>
              <a:t>小王上学，</a:t>
            </a:r>
            <a:r>
              <a:rPr lang="en-US" altLang="zh-CN" dirty="0"/>
              <a:t>Q</a:t>
            </a:r>
            <a:r>
              <a:rPr lang="zh-CN" altLang="en-US" dirty="0"/>
              <a:t>：小王睡觉</a:t>
            </a:r>
            <a:endParaRPr lang="en-US" altLang="zh-CN" dirty="0"/>
          </a:p>
          <a:p>
            <a:r>
              <a:rPr lang="zh-CN" altLang="en-US" dirty="0"/>
              <a:t>前提：</a:t>
            </a:r>
            <a:endParaRPr lang="en-US" altLang="zh-CN" dirty="0"/>
          </a:p>
          <a:p>
            <a:pPr lvl="1"/>
            <a:r>
              <a:rPr lang="en-US" altLang="zh-CN" dirty="0">
                <a:latin typeface="Tw Cen MT (正文)"/>
              </a:rPr>
              <a:t>(P</a:t>
            </a:r>
            <a:r>
              <a:rPr lang="en-US" altLang="zh-TW" dirty="0">
                <a:latin typeface="Tw Cen MT (正文)"/>
                <a:ea typeface="STFangsong" charset="-122"/>
                <a:cs typeface="STFangsong" charset="-122"/>
              </a:rPr>
              <a:t>∨</a:t>
            </a:r>
            <a:r>
              <a:rPr lang="en-US" altLang="zh-CN" dirty="0">
                <a:latin typeface="Tw Cen MT (正文)"/>
                <a:cs typeface="Times New Roman" charset="0"/>
                <a:sym typeface="Symbol" charset="0"/>
              </a:rPr>
              <a:t>P)</a:t>
            </a:r>
            <a:r>
              <a:rPr lang="zh-CN" altLang="en-US" dirty="0">
                <a:latin typeface="Tw Cen MT (正文)"/>
                <a:cs typeface="Times New Roman" charset="0"/>
                <a:sym typeface="Symbol" charset="0"/>
              </a:rPr>
              <a:t> </a:t>
            </a:r>
            <a:r>
              <a:rPr lang="en-US" altLang="zh-CN" dirty="0">
                <a:latin typeface="Tw Cen MT (正文)"/>
                <a:sym typeface="Symbol" panose="05050102010706020507" pitchFamily="18" charset="2"/>
              </a:rPr>
              <a:t></a:t>
            </a:r>
            <a:r>
              <a:rPr lang="en-US" altLang="zh-CN" dirty="0">
                <a:latin typeface="Tw Cen MT (正文)"/>
                <a:cs typeface="Times New Roman" charset="0"/>
                <a:sym typeface="Symbol" charset="0"/>
              </a:rPr>
              <a:t> </a:t>
            </a:r>
            <a:r>
              <a:rPr lang="en-US" altLang="zh-CN" dirty="0">
                <a:latin typeface="Tw Cen MT (正文)"/>
              </a:rPr>
              <a:t>Q</a:t>
            </a:r>
            <a:r>
              <a:rPr lang="zh-CN" altLang="en-US" dirty="0">
                <a:latin typeface="Tw Cen MT (正文)"/>
              </a:rPr>
              <a:t>；</a:t>
            </a:r>
            <a:r>
              <a:rPr lang="en-US" altLang="zh-CN" dirty="0">
                <a:latin typeface="Tw Cen MT (正文)"/>
              </a:rPr>
              <a:t>Q</a:t>
            </a:r>
          </a:p>
          <a:p>
            <a:r>
              <a:rPr lang="zh-CN" altLang="en-US" dirty="0"/>
              <a:t>结论：</a:t>
            </a:r>
            <a:endParaRPr lang="en-US" altLang="zh-CN" dirty="0"/>
          </a:p>
          <a:p>
            <a:pPr lvl="1"/>
            <a:r>
              <a:rPr lang="en-US" altLang="zh-CN" dirty="0">
                <a:latin typeface="Tw Cen MT (正文)"/>
              </a:rPr>
              <a:t>P</a:t>
            </a:r>
            <a:r>
              <a:rPr lang="en-US" altLang="zh-TW" dirty="0">
                <a:latin typeface="Tw Cen MT (正文)"/>
                <a:ea typeface="STFangsong" charset="-122"/>
                <a:cs typeface="STFangsong" charset="-122"/>
              </a:rPr>
              <a:t>∧</a:t>
            </a:r>
            <a:r>
              <a:rPr lang="en-US" altLang="zh-CN" dirty="0">
                <a:latin typeface="Tw Cen MT (正文)"/>
                <a:cs typeface="Times New Roman" charset="0"/>
                <a:sym typeface="Symbol" charset="0"/>
              </a:rPr>
              <a:t>P</a:t>
            </a:r>
            <a:endParaRPr lang="zh-CN" altLang="en-US" dirty="0">
              <a:latin typeface="Tw Cen MT (正文)"/>
            </a:endParaRPr>
          </a:p>
        </p:txBody>
      </p:sp>
      <p:sp>
        <p:nvSpPr>
          <p:cNvPr id="4" name="灯片编号占位符 3">
            <a:extLst>
              <a:ext uri="{FF2B5EF4-FFF2-40B4-BE49-F238E27FC236}">
                <a16:creationId xmlns:a16="http://schemas.microsoft.com/office/drawing/2014/main" id="{2DD7B236-D9B0-4B7E-A1E9-BB72E59F6571}"/>
              </a:ext>
            </a:extLst>
          </p:cNvPr>
          <p:cNvSpPr>
            <a:spLocks noGrp="1"/>
          </p:cNvSpPr>
          <p:nvPr>
            <p:ph type="sldNum" sz="quarter" idx="12"/>
          </p:nvPr>
        </p:nvSpPr>
        <p:spPr/>
        <p:txBody>
          <a:bodyPr>
            <a:normAutofit fontScale="85000" lnSpcReduction="20000"/>
          </a:bodyPr>
          <a:lstStyle/>
          <a:p>
            <a:fld id="{0C913308-F349-4B6D-A68A-DD1791B4A57B}" type="slidenum">
              <a:rPr lang="zh-CN" altLang="en-US" smtClean="0"/>
              <a:t>5</a:t>
            </a:fld>
            <a:endParaRPr lang="zh-CN" altLang="en-US" dirty="0"/>
          </a:p>
        </p:txBody>
      </p:sp>
      <p:sp>
        <p:nvSpPr>
          <p:cNvPr id="6" name="云形 5">
            <a:extLst>
              <a:ext uri="{FF2B5EF4-FFF2-40B4-BE49-F238E27FC236}">
                <a16:creationId xmlns:a16="http://schemas.microsoft.com/office/drawing/2014/main" id="{C042DC21-2D23-465C-B2FB-1F92DEAACCD9}"/>
              </a:ext>
            </a:extLst>
          </p:cNvPr>
          <p:cNvSpPr/>
          <p:nvPr/>
        </p:nvSpPr>
        <p:spPr bwMode="auto">
          <a:xfrm>
            <a:off x="3928856" y="3429000"/>
            <a:ext cx="4824413" cy="2592388"/>
          </a:xfrm>
          <a:prstGeom prst="cloud">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wrap="none" anchor="ctr"/>
          <a:lstStyle/>
          <a:p>
            <a:pPr algn="ctr">
              <a:defRPr/>
            </a:pPr>
            <a:r>
              <a:rPr lang="zh-CN" altLang="en-US" sz="2800" dirty="0"/>
              <a:t>推理正确，结论有效；</a:t>
            </a:r>
            <a:endParaRPr lang="en-US" altLang="zh-CN" sz="2800" dirty="0"/>
          </a:p>
          <a:p>
            <a:pPr algn="ctr">
              <a:defRPr/>
            </a:pPr>
            <a:r>
              <a:rPr lang="zh-CN" altLang="en-US" sz="2800" dirty="0"/>
              <a:t>前提不一致导致结论不正确</a:t>
            </a:r>
            <a:endParaRPr lang="zh-CN" altLang="en-US" sz="2800" dirty="0">
              <a:solidFill>
                <a:schemeClr val="tx1"/>
              </a:solidFill>
            </a:endParaRPr>
          </a:p>
        </p:txBody>
      </p:sp>
    </p:spTree>
    <p:extLst>
      <p:ext uri="{BB962C8B-B14F-4D97-AF65-F5344CB8AC3E}">
        <p14:creationId xmlns:p14="http://schemas.microsoft.com/office/powerpoint/2010/main" val="35078190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p:txBody>
          <a:bodyPr/>
          <a:lstStyle/>
          <a:p>
            <a:r>
              <a:rPr lang="zh-CN" altLang="en-US" dirty="0"/>
              <a:t>推理规则</a:t>
            </a:r>
          </a:p>
        </p:txBody>
      </p:sp>
      <p:sp>
        <p:nvSpPr>
          <p:cNvPr id="30723" name="Rectangle 3"/>
          <p:cNvSpPr>
            <a:spLocks noGrp="1" noChangeArrowheads="1"/>
          </p:cNvSpPr>
          <p:nvPr>
            <p:ph type="body" idx="1"/>
          </p:nvPr>
        </p:nvSpPr>
        <p:spPr>
          <a:xfrm>
            <a:off x="612648" y="1600200"/>
            <a:ext cx="8153400" cy="4997152"/>
          </a:xfrm>
        </p:spPr>
        <p:txBody>
          <a:bodyPr>
            <a:normAutofit lnSpcReduction="10000"/>
          </a:bodyPr>
          <a:lstStyle/>
          <a:p>
            <a:r>
              <a:rPr lang="zh-CN" altLang="en-US" dirty="0"/>
              <a:t>前提：一组命题公式</a:t>
            </a:r>
            <a:r>
              <a:rPr lang="en-US" altLang="zh-CN" dirty="0"/>
              <a:t>A</a:t>
            </a:r>
            <a:r>
              <a:rPr lang="en-US" altLang="zh-CN" baseline="-25000" dirty="0"/>
              <a:t>1</a:t>
            </a:r>
            <a:r>
              <a:rPr lang="en-US" altLang="zh-CN" dirty="0"/>
              <a:t>, A</a:t>
            </a:r>
            <a:r>
              <a:rPr lang="en-US" altLang="zh-CN" baseline="-25000" dirty="0"/>
              <a:t>2</a:t>
            </a:r>
            <a:r>
              <a:rPr lang="en-US" altLang="zh-CN" dirty="0"/>
              <a:t>, …, </a:t>
            </a:r>
            <a:r>
              <a:rPr lang="en-US" altLang="zh-CN" dirty="0" err="1"/>
              <a:t>A</a:t>
            </a:r>
            <a:r>
              <a:rPr lang="en-US" altLang="zh-CN" baseline="-25000" dirty="0" err="1"/>
              <a:t>k</a:t>
            </a:r>
            <a:endParaRPr lang="en-US" altLang="zh-CN" baseline="-25000" dirty="0"/>
          </a:p>
          <a:p>
            <a:r>
              <a:rPr lang="zh-CN" altLang="en-US" dirty="0"/>
              <a:t>结论：一个命题公式</a:t>
            </a:r>
            <a:r>
              <a:rPr lang="en-US" altLang="zh-CN" dirty="0"/>
              <a:t>B</a:t>
            </a:r>
          </a:p>
          <a:p>
            <a:r>
              <a:rPr lang="zh-CN" altLang="en-US" dirty="0"/>
              <a:t>“推理正确”当且仅当：</a:t>
            </a:r>
            <a:endParaRPr lang="en-US" altLang="zh-CN" dirty="0"/>
          </a:p>
          <a:p>
            <a:pPr marL="457200" lvl="1" indent="0">
              <a:buNone/>
            </a:pPr>
            <a:r>
              <a:rPr lang="en-US" altLang="zh-CN" sz="2800" dirty="0"/>
              <a:t>	</a:t>
            </a:r>
            <a:r>
              <a:rPr lang="zh-CN" altLang="en-US" sz="2800" dirty="0">
                <a:solidFill>
                  <a:srgbClr val="FF0000"/>
                </a:solidFill>
              </a:rPr>
              <a:t>（</a:t>
            </a:r>
            <a:r>
              <a:rPr lang="en-US" altLang="zh-CN" sz="2800" dirty="0">
                <a:solidFill>
                  <a:srgbClr val="FF0000"/>
                </a:solidFill>
              </a:rPr>
              <a:t>A</a:t>
            </a:r>
            <a:r>
              <a:rPr lang="en-US" altLang="zh-CN" sz="2800" baseline="-25000" dirty="0">
                <a:solidFill>
                  <a:srgbClr val="FF0000"/>
                </a:solidFill>
              </a:rPr>
              <a:t>1</a:t>
            </a:r>
            <a:r>
              <a:rPr lang="en-US" altLang="zh-CN" sz="2800" dirty="0">
                <a:solidFill>
                  <a:srgbClr val="FF0000"/>
                </a:solidFill>
              </a:rPr>
              <a:t> </a:t>
            </a:r>
            <a:r>
              <a:rPr lang="en-US" altLang="zh-CN" sz="2800" dirty="0">
                <a:solidFill>
                  <a:srgbClr val="FF0000"/>
                </a:solidFill>
                <a:sym typeface="Symbol" panose="05050102010706020507" pitchFamily="18" charset="2"/>
              </a:rPr>
              <a:t> A</a:t>
            </a:r>
            <a:r>
              <a:rPr lang="en-US" altLang="zh-CN" sz="2800" baseline="-25000" dirty="0">
                <a:solidFill>
                  <a:srgbClr val="FF0000"/>
                </a:solidFill>
                <a:sym typeface="Symbol" panose="05050102010706020507" pitchFamily="18" charset="2"/>
              </a:rPr>
              <a:t>2</a:t>
            </a:r>
            <a:r>
              <a:rPr lang="en-US" altLang="zh-CN" sz="2800" dirty="0">
                <a:solidFill>
                  <a:srgbClr val="FF0000"/>
                </a:solidFill>
                <a:sym typeface="Symbol" panose="05050102010706020507" pitchFamily="18" charset="2"/>
              </a:rPr>
              <a:t>  …  </a:t>
            </a:r>
            <a:r>
              <a:rPr lang="en-US" altLang="zh-CN" sz="2800" dirty="0" err="1">
                <a:solidFill>
                  <a:srgbClr val="FF0000"/>
                </a:solidFill>
                <a:sym typeface="Symbol" panose="05050102010706020507" pitchFamily="18" charset="2"/>
              </a:rPr>
              <a:t>A</a:t>
            </a:r>
            <a:r>
              <a:rPr lang="en-US" altLang="zh-CN" sz="2800" baseline="-25000" dirty="0" err="1">
                <a:solidFill>
                  <a:srgbClr val="FF0000"/>
                </a:solidFill>
                <a:sym typeface="Symbol" panose="05050102010706020507" pitchFamily="18" charset="2"/>
              </a:rPr>
              <a:t>k</a:t>
            </a:r>
            <a:r>
              <a:rPr lang="en-US" altLang="zh-CN" sz="2800" dirty="0">
                <a:solidFill>
                  <a:srgbClr val="FF0000"/>
                </a:solidFill>
                <a:sym typeface="Symbol" panose="05050102010706020507" pitchFamily="18" charset="2"/>
              </a:rPr>
              <a:t>)B</a:t>
            </a:r>
            <a:r>
              <a:rPr lang="zh-CN" altLang="en-US" sz="2800" dirty="0">
                <a:solidFill>
                  <a:srgbClr val="FF0000"/>
                </a:solidFill>
                <a:sym typeface="Symbol" panose="05050102010706020507" pitchFamily="18" charset="2"/>
              </a:rPr>
              <a:t>是</a:t>
            </a:r>
            <a:r>
              <a:rPr lang="zh-CN" altLang="en-US" sz="2800" dirty="0">
                <a:solidFill>
                  <a:srgbClr val="FF0000"/>
                </a:solidFill>
              </a:rPr>
              <a:t>永真</a:t>
            </a:r>
            <a:r>
              <a:rPr lang="zh-CN" altLang="en-US" sz="2800" dirty="0">
                <a:solidFill>
                  <a:srgbClr val="FF0000"/>
                </a:solidFill>
                <a:sym typeface="Symbol" panose="05050102010706020507" pitchFamily="18" charset="2"/>
              </a:rPr>
              <a:t>式</a:t>
            </a:r>
            <a:endParaRPr lang="en-US" altLang="zh-CN" sz="2800" dirty="0">
              <a:solidFill>
                <a:srgbClr val="FF0000"/>
              </a:solidFill>
              <a:sym typeface="Symbol" panose="05050102010706020507" pitchFamily="18" charset="2"/>
            </a:endParaRPr>
          </a:p>
          <a:p>
            <a:pPr marL="914400" lvl="1" indent="-457200"/>
            <a:endParaRPr lang="en-US" altLang="zh-CN" dirty="0"/>
          </a:p>
          <a:p>
            <a:pPr lvl="1"/>
            <a:r>
              <a:rPr lang="zh-CN" altLang="en-US" dirty="0">
                <a:sym typeface="Symbol" panose="05050102010706020507" pitchFamily="18" charset="2"/>
              </a:rPr>
              <a:t>说明：</a:t>
            </a:r>
            <a:endParaRPr lang="en-US" altLang="zh-CN" dirty="0">
              <a:sym typeface="Symbol" panose="05050102010706020507" pitchFamily="18" charset="2"/>
            </a:endParaRPr>
          </a:p>
          <a:p>
            <a:pPr marL="914400" lvl="1" indent="-457200"/>
            <a:r>
              <a:rPr lang="en-US" altLang="zh-CN" dirty="0"/>
              <a:t>B</a:t>
            </a:r>
            <a:r>
              <a:rPr lang="zh-CN" altLang="en-US" dirty="0"/>
              <a:t>称为一个有效结论</a:t>
            </a:r>
            <a:endParaRPr lang="en-US" altLang="zh-CN" dirty="0"/>
          </a:p>
          <a:p>
            <a:pPr marL="914400" lvl="1" indent="-457200"/>
            <a:r>
              <a:rPr lang="zh-CN" altLang="en-US" dirty="0"/>
              <a:t>对诸</a:t>
            </a:r>
            <a:r>
              <a:rPr lang="en-US" altLang="zh-CN" dirty="0"/>
              <a:t>A</a:t>
            </a:r>
            <a:r>
              <a:rPr lang="en-US" altLang="zh-CN" baseline="-25000" dirty="0"/>
              <a:t>i</a:t>
            </a:r>
            <a:r>
              <a:rPr lang="zh-CN" altLang="en-US" dirty="0"/>
              <a:t>和</a:t>
            </a:r>
            <a:r>
              <a:rPr lang="en-US" altLang="zh-CN" dirty="0"/>
              <a:t>B</a:t>
            </a:r>
            <a:r>
              <a:rPr lang="zh-CN" altLang="en-US" dirty="0"/>
              <a:t>中出现的命题变元的任一指派，若前提的合取式为真，则结论必为真</a:t>
            </a:r>
            <a:endParaRPr lang="en-US" altLang="zh-CN" dirty="0"/>
          </a:p>
          <a:p>
            <a:pPr marL="914400" lvl="1" indent="-457200"/>
            <a:r>
              <a:rPr lang="zh-CN" altLang="en-US" dirty="0"/>
              <a:t>若前提的合取式为假，推理总是正确，或者说，推理正确并不保证结论正确</a:t>
            </a:r>
          </a:p>
          <a:p>
            <a:pPr marL="457200" lvl="1" indent="0">
              <a:buNone/>
            </a:pPr>
            <a:endParaRPr lang="en-US" altLang="zh-CN" dirty="0">
              <a:solidFill>
                <a:srgbClr val="FF0000"/>
              </a:solidFill>
              <a:sym typeface="Symbol" panose="05050102010706020507" pitchFamily="18" charset="2"/>
            </a:endParaRPr>
          </a:p>
        </p:txBody>
      </p:sp>
    </p:spTree>
    <p:extLst>
      <p:ext uri="{BB962C8B-B14F-4D97-AF65-F5344CB8AC3E}">
        <p14:creationId xmlns:p14="http://schemas.microsoft.com/office/powerpoint/2010/main" val="338950421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latin typeface="STFangsong" charset="-122"/>
                <a:ea typeface="STFangsong" charset="-122"/>
                <a:cs typeface="STFangsong" charset="-122"/>
              </a:rPr>
              <a:t>例</a:t>
            </a:r>
            <a:endParaRPr lang="en-US" dirty="0">
              <a:latin typeface="STFangsong" charset="-122"/>
              <a:ea typeface="STFangsong" charset="-122"/>
              <a:cs typeface="STFangsong" charset="-122"/>
            </a:endParaRPr>
          </a:p>
        </p:txBody>
      </p:sp>
      <p:pic>
        <p:nvPicPr>
          <p:cNvPr id="6" name="图片 5"/>
          <p:cNvPicPr>
            <a:picLocks noChangeAspect="1"/>
          </p:cNvPicPr>
          <p:nvPr/>
        </p:nvPicPr>
        <p:blipFill>
          <a:blip r:embed="rId3"/>
          <a:stretch>
            <a:fillRect/>
          </a:stretch>
        </p:blipFill>
        <p:spPr>
          <a:xfrm>
            <a:off x="2195736" y="1768210"/>
            <a:ext cx="5256584" cy="580670"/>
          </a:xfrm>
          <a:prstGeom prst="rect">
            <a:avLst/>
          </a:prstGeom>
        </p:spPr>
      </p:pic>
      <p:pic>
        <p:nvPicPr>
          <p:cNvPr id="7" name="图片 6"/>
          <p:cNvPicPr>
            <a:picLocks noChangeAspect="1"/>
          </p:cNvPicPr>
          <p:nvPr/>
        </p:nvPicPr>
        <p:blipFill>
          <a:blip r:embed="rId4"/>
          <a:stretch>
            <a:fillRect/>
          </a:stretch>
        </p:blipFill>
        <p:spPr>
          <a:xfrm>
            <a:off x="703099" y="1771719"/>
            <a:ext cx="1043330" cy="577161"/>
          </a:xfrm>
          <a:prstGeom prst="rect">
            <a:avLst/>
          </a:prstGeom>
        </p:spPr>
      </p:pic>
    </p:spTree>
    <p:extLst>
      <p:ext uri="{BB962C8B-B14F-4D97-AF65-F5344CB8AC3E}">
        <p14:creationId xmlns:p14="http://schemas.microsoft.com/office/powerpoint/2010/main" val="415991113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dirty="0">
                <a:latin typeface="+mj-ea"/>
              </a:rPr>
              <a:t>常用的蕴涵</a:t>
            </a:r>
            <a:r>
              <a:rPr lang="zh-CN" altLang="en-US" dirty="0"/>
              <a:t>永真</a:t>
            </a:r>
            <a:r>
              <a:rPr lang="zh-CN" altLang="en-US" dirty="0">
                <a:latin typeface="+mj-ea"/>
              </a:rPr>
              <a:t>式</a:t>
            </a:r>
            <a:endParaRPr lang="en-US" dirty="0"/>
          </a:p>
        </p:txBody>
      </p:sp>
      <p:sp>
        <p:nvSpPr>
          <p:cNvPr id="4" name="Slide Number Placeholder 3"/>
          <p:cNvSpPr>
            <a:spLocks noGrp="1"/>
          </p:cNvSpPr>
          <p:nvPr>
            <p:ph type="sldNum" sz="quarter" idx="12"/>
          </p:nvPr>
        </p:nvSpPr>
        <p:spPr/>
        <p:txBody>
          <a:bodyPr>
            <a:normAutofit fontScale="85000" lnSpcReduction="20000"/>
          </a:bodyPr>
          <a:lstStyle/>
          <a:p>
            <a:fld id="{0C913308-F349-4B6D-A68A-DD1791B4A57B}" type="slidenum">
              <a:rPr lang="zh-CN" altLang="en-US" smtClean="0"/>
              <a:t>8</a:t>
            </a:fld>
            <a:endParaRPr lang="zh-CN" altLang="en-US" dirty="0"/>
          </a:p>
        </p:txBody>
      </p:sp>
      <p:graphicFrame>
        <p:nvGraphicFramePr>
          <p:cNvPr id="5" name="Object 3"/>
          <p:cNvGraphicFramePr>
            <a:graphicFrameLocks noChangeAspect="1"/>
          </p:cNvGraphicFramePr>
          <p:nvPr/>
        </p:nvGraphicFramePr>
        <p:xfrm>
          <a:off x="827584" y="1628800"/>
          <a:ext cx="7343775" cy="4824412"/>
        </p:xfrm>
        <a:graphic>
          <a:graphicData uri="http://schemas.openxmlformats.org/presentationml/2006/ole">
            <mc:AlternateContent xmlns:mc="http://schemas.openxmlformats.org/markup-compatibility/2006">
              <mc:Choice xmlns:v="urn:schemas-microsoft-com:vml" Requires="v">
                <p:oleObj spid="_x0000_s21550" name="公式" r:id="rId3" imgW="3263760" imgH="2489040" progId="Equation.3">
                  <p:embed/>
                </p:oleObj>
              </mc:Choice>
              <mc:Fallback>
                <p:oleObj name="公式" r:id="rId3" imgW="3263760" imgH="2489040" progId="Equation.3">
                  <p:embed/>
                  <p:pic>
                    <p:nvPicPr>
                      <p:cNvPr id="5" name="Object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27584" y="1628800"/>
                        <a:ext cx="7343775" cy="4824412"/>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AF507438-7753-43e0-B8FC-AC1667EBCBE1}">
                          <a14:hiddenEffects xmln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6" name="TextBox 5"/>
          <p:cNvSpPr txBox="1">
            <a:spLocks noChangeArrowheads="1"/>
          </p:cNvSpPr>
          <p:nvPr/>
        </p:nvSpPr>
        <p:spPr bwMode="auto">
          <a:xfrm>
            <a:off x="4140697" y="1712937"/>
            <a:ext cx="4303712" cy="107791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3200" b="1" dirty="0">
                <a:solidFill>
                  <a:srgbClr val="FF0000"/>
                </a:solidFill>
              </a:rPr>
              <a:t>蕴含永真式在逻辑推理</a:t>
            </a:r>
            <a:endParaRPr lang="en-US" altLang="zh-CN" sz="3200" b="1" dirty="0">
              <a:solidFill>
                <a:srgbClr val="FF0000"/>
              </a:solidFill>
            </a:endParaRPr>
          </a:p>
          <a:p>
            <a:pPr algn="ctr" eaLnBrk="1" hangingPunct="1"/>
            <a:r>
              <a:rPr lang="zh-CN" altLang="en-US" sz="3200" b="1" dirty="0">
                <a:solidFill>
                  <a:srgbClr val="FF0000"/>
                </a:solidFill>
              </a:rPr>
              <a:t>中相当重要</a:t>
            </a:r>
          </a:p>
        </p:txBody>
      </p:sp>
      <p:pic>
        <p:nvPicPr>
          <p:cNvPr id="3" name="图片 2"/>
          <p:cNvPicPr>
            <a:picLocks noChangeAspect="1"/>
          </p:cNvPicPr>
          <p:nvPr/>
        </p:nvPicPr>
        <p:blipFill>
          <a:blip r:embed="rId5"/>
          <a:stretch>
            <a:fillRect/>
          </a:stretch>
        </p:blipFill>
        <p:spPr>
          <a:xfrm>
            <a:off x="4067944" y="5625470"/>
            <a:ext cx="380952" cy="323810"/>
          </a:xfrm>
          <a:prstGeom prst="rect">
            <a:avLst/>
          </a:prstGeom>
        </p:spPr>
      </p:pic>
    </p:spTree>
    <p:extLst>
      <p:ext uri="{BB962C8B-B14F-4D97-AF65-F5344CB8AC3E}">
        <p14:creationId xmlns:p14="http://schemas.microsoft.com/office/powerpoint/2010/main" val="318497746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zh-CN" altLang="en-US" dirty="0">
                <a:latin typeface="+mj-ea"/>
              </a:rPr>
              <a:t>蕴涵</a:t>
            </a:r>
            <a:r>
              <a:rPr lang="zh-CN" altLang="en-US" dirty="0"/>
              <a:t>永真</a:t>
            </a:r>
            <a:r>
              <a:rPr lang="zh-CN" altLang="en-US" dirty="0">
                <a:latin typeface="+mj-ea"/>
              </a:rPr>
              <a:t>式与导出的推理规则</a:t>
            </a:r>
            <a:endParaRPr lang="en-US" dirty="0"/>
          </a:p>
        </p:txBody>
      </p:sp>
      <p:sp>
        <p:nvSpPr>
          <p:cNvPr id="4" name="Slide Number Placeholder 3"/>
          <p:cNvSpPr>
            <a:spLocks noGrp="1"/>
          </p:cNvSpPr>
          <p:nvPr>
            <p:ph type="sldNum" sz="quarter" idx="12"/>
          </p:nvPr>
        </p:nvSpPr>
        <p:spPr/>
        <p:txBody>
          <a:bodyPr>
            <a:normAutofit fontScale="85000" lnSpcReduction="20000"/>
          </a:bodyPr>
          <a:lstStyle/>
          <a:p>
            <a:fld id="{0C913308-F349-4B6D-A68A-DD1791B4A57B}" type="slidenum">
              <a:rPr lang="zh-CN" altLang="en-US" smtClean="0"/>
              <a:t>9</a:t>
            </a:fld>
            <a:endParaRPr lang="zh-CN" altLang="en-US" dirty="0"/>
          </a:p>
        </p:txBody>
      </p:sp>
      <p:graphicFrame>
        <p:nvGraphicFramePr>
          <p:cNvPr id="5" name="Object 4"/>
          <p:cNvGraphicFramePr>
            <a:graphicFrameLocks noChangeAspect="1"/>
          </p:cNvGraphicFramePr>
          <p:nvPr/>
        </p:nvGraphicFramePr>
        <p:xfrm>
          <a:off x="1979414" y="1630388"/>
          <a:ext cx="6694488" cy="4824412"/>
        </p:xfrm>
        <a:graphic>
          <a:graphicData uri="http://schemas.openxmlformats.org/presentationml/2006/ole">
            <mc:AlternateContent xmlns:mc="http://schemas.openxmlformats.org/markup-compatibility/2006">
              <mc:Choice xmlns:v="urn:schemas-microsoft-com:vml" Requires="v">
                <p:oleObj spid="_x0000_s22574" name="公式" r:id="rId3" imgW="3263760" imgH="2489040" progId="Equation.3">
                  <p:embed/>
                </p:oleObj>
              </mc:Choice>
              <mc:Fallback>
                <p:oleObj name="公式" r:id="rId3" imgW="3263760" imgH="2489040" progId="Equation.3">
                  <p:embed/>
                  <p:pic>
                    <p:nvPicPr>
                      <p:cNvPr id="5"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979414" y="1630388"/>
                        <a:ext cx="6694488" cy="4824412"/>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AF507438-7753-43e0-B8FC-AC1667EBCBE1}">
                          <a14:hiddenEffects xmln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6" name="Text Box 6"/>
          <p:cNvSpPr txBox="1">
            <a:spLocks noChangeArrowheads="1"/>
          </p:cNvSpPr>
          <p:nvPr/>
        </p:nvSpPr>
        <p:spPr bwMode="auto">
          <a:xfrm>
            <a:off x="539552" y="1628800"/>
            <a:ext cx="1441450" cy="435133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10000"/>
              </a:lnSpc>
              <a:spcBef>
                <a:spcPct val="50000"/>
              </a:spcBef>
            </a:pPr>
            <a:r>
              <a:rPr lang="zh-CN" altLang="en-US" b="1">
                <a:solidFill>
                  <a:srgbClr val="A50021"/>
                </a:solidFill>
                <a:ea typeface="楷体_GB2312" panose="02010609030101010101" pitchFamily="49" charset="-122"/>
              </a:rPr>
              <a:t>附加律</a:t>
            </a:r>
          </a:p>
          <a:p>
            <a:pPr eaLnBrk="1" hangingPunct="1">
              <a:lnSpc>
                <a:spcPct val="110000"/>
              </a:lnSpc>
              <a:spcBef>
                <a:spcPct val="50000"/>
              </a:spcBef>
            </a:pPr>
            <a:r>
              <a:rPr lang="zh-CN" altLang="en-US" b="1">
                <a:solidFill>
                  <a:srgbClr val="A50021"/>
                </a:solidFill>
                <a:ea typeface="楷体_GB2312" panose="02010609030101010101" pitchFamily="49" charset="-122"/>
              </a:rPr>
              <a:t>化简律</a:t>
            </a:r>
          </a:p>
          <a:p>
            <a:pPr eaLnBrk="1" hangingPunct="1">
              <a:lnSpc>
                <a:spcPct val="110000"/>
              </a:lnSpc>
              <a:spcBef>
                <a:spcPct val="50000"/>
              </a:spcBef>
            </a:pPr>
            <a:r>
              <a:rPr lang="zh-CN" altLang="en-US" b="1">
                <a:solidFill>
                  <a:srgbClr val="A50021"/>
                </a:solidFill>
                <a:ea typeface="楷体_GB2312" panose="02010609030101010101" pitchFamily="49" charset="-122"/>
              </a:rPr>
              <a:t>假言推理</a:t>
            </a:r>
          </a:p>
          <a:p>
            <a:pPr eaLnBrk="1" hangingPunct="1">
              <a:lnSpc>
                <a:spcPct val="110000"/>
              </a:lnSpc>
              <a:spcBef>
                <a:spcPct val="50000"/>
              </a:spcBef>
            </a:pPr>
            <a:r>
              <a:rPr lang="zh-CN" altLang="en-US" b="1">
                <a:solidFill>
                  <a:srgbClr val="A50021"/>
                </a:solidFill>
                <a:ea typeface="楷体_GB2312" panose="02010609030101010101" pitchFamily="49" charset="-122"/>
              </a:rPr>
              <a:t>取拒式</a:t>
            </a:r>
          </a:p>
          <a:p>
            <a:pPr eaLnBrk="1" hangingPunct="1">
              <a:lnSpc>
                <a:spcPct val="110000"/>
              </a:lnSpc>
              <a:spcBef>
                <a:spcPct val="50000"/>
              </a:spcBef>
            </a:pPr>
            <a:r>
              <a:rPr lang="zh-CN" altLang="en-US" b="1">
                <a:solidFill>
                  <a:srgbClr val="A50021"/>
                </a:solidFill>
                <a:ea typeface="楷体_GB2312" panose="02010609030101010101" pitchFamily="49" charset="-122"/>
              </a:rPr>
              <a:t>析取三段论</a:t>
            </a:r>
          </a:p>
          <a:p>
            <a:pPr eaLnBrk="1" hangingPunct="1">
              <a:lnSpc>
                <a:spcPct val="110000"/>
              </a:lnSpc>
              <a:spcBef>
                <a:spcPct val="50000"/>
              </a:spcBef>
            </a:pPr>
            <a:r>
              <a:rPr lang="zh-CN" altLang="en-US" b="1">
                <a:solidFill>
                  <a:srgbClr val="A50021"/>
                </a:solidFill>
                <a:ea typeface="楷体_GB2312" panose="02010609030101010101" pitchFamily="49" charset="-122"/>
              </a:rPr>
              <a:t>假言三段论</a:t>
            </a:r>
          </a:p>
          <a:p>
            <a:pPr eaLnBrk="1" hangingPunct="1">
              <a:lnSpc>
                <a:spcPct val="110000"/>
              </a:lnSpc>
              <a:spcBef>
                <a:spcPct val="50000"/>
              </a:spcBef>
            </a:pPr>
            <a:r>
              <a:rPr lang="zh-CN" altLang="en-US" b="1">
                <a:solidFill>
                  <a:srgbClr val="A50021"/>
                </a:solidFill>
                <a:ea typeface="楷体_GB2312" panose="02010609030101010101" pitchFamily="49" charset="-122"/>
              </a:rPr>
              <a:t>等价三段论</a:t>
            </a:r>
          </a:p>
          <a:p>
            <a:pPr eaLnBrk="1" hangingPunct="1">
              <a:lnSpc>
                <a:spcPct val="110000"/>
              </a:lnSpc>
              <a:spcBef>
                <a:spcPct val="50000"/>
              </a:spcBef>
            </a:pPr>
            <a:r>
              <a:rPr lang="zh-CN" altLang="en-US" b="1">
                <a:solidFill>
                  <a:srgbClr val="A50021"/>
                </a:solidFill>
                <a:ea typeface="楷体_GB2312" panose="02010609030101010101" pitchFamily="49" charset="-122"/>
              </a:rPr>
              <a:t>构造性二难</a:t>
            </a:r>
          </a:p>
          <a:p>
            <a:pPr eaLnBrk="1" hangingPunct="1">
              <a:lnSpc>
                <a:spcPct val="110000"/>
              </a:lnSpc>
              <a:spcBef>
                <a:spcPct val="50000"/>
              </a:spcBef>
            </a:pPr>
            <a:endParaRPr lang="zh-CN" altLang="en-US" b="1">
              <a:solidFill>
                <a:srgbClr val="A50021"/>
              </a:solidFill>
              <a:ea typeface="楷体_GB2312" panose="02010609030101010101" pitchFamily="49" charset="-122"/>
            </a:endParaRPr>
          </a:p>
          <a:p>
            <a:pPr eaLnBrk="1" hangingPunct="1">
              <a:lnSpc>
                <a:spcPct val="110000"/>
              </a:lnSpc>
              <a:spcBef>
                <a:spcPct val="50000"/>
              </a:spcBef>
            </a:pPr>
            <a:r>
              <a:rPr lang="zh-CN" altLang="en-US" b="1">
                <a:solidFill>
                  <a:srgbClr val="A50021"/>
                </a:solidFill>
                <a:ea typeface="楷体_GB2312" panose="02010609030101010101" pitchFamily="49" charset="-122"/>
              </a:rPr>
              <a:t>破坏性二难</a:t>
            </a:r>
          </a:p>
        </p:txBody>
      </p:sp>
      <p:pic>
        <p:nvPicPr>
          <p:cNvPr id="7" name="图片 6"/>
          <p:cNvPicPr>
            <a:picLocks noChangeAspect="1"/>
          </p:cNvPicPr>
          <p:nvPr/>
        </p:nvPicPr>
        <p:blipFill>
          <a:blip r:embed="rId5"/>
          <a:stretch>
            <a:fillRect/>
          </a:stretch>
        </p:blipFill>
        <p:spPr>
          <a:xfrm>
            <a:off x="4943475" y="5625470"/>
            <a:ext cx="380952" cy="323810"/>
          </a:xfrm>
          <a:prstGeom prst="rect">
            <a:avLst/>
          </a:prstGeom>
        </p:spPr>
      </p:pic>
    </p:spTree>
    <p:extLst>
      <p:ext uri="{BB962C8B-B14F-4D97-AF65-F5344CB8AC3E}">
        <p14:creationId xmlns:p14="http://schemas.microsoft.com/office/powerpoint/2010/main" val="2338277944"/>
      </p:ext>
    </p:extLst>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中性">
  <a:themeElements>
    <a:clrScheme name="中性">
      <a:dk1>
        <a:sysClr val="windowText" lastClr="000000"/>
      </a:dk1>
      <a:lt1>
        <a:sysClr val="window" lastClr="FFFFFF"/>
      </a:lt1>
      <a:dk2>
        <a:srgbClr val="775F55"/>
      </a:dk2>
      <a:lt2>
        <a:srgbClr val="EBDDC3"/>
      </a:lt2>
      <a:accent1>
        <a:srgbClr val="94B6D2"/>
      </a:accent1>
      <a:accent2>
        <a:srgbClr val="DD8047"/>
      </a:accent2>
      <a:accent3>
        <a:srgbClr val="A5AB81"/>
      </a:accent3>
      <a:accent4>
        <a:srgbClr val="D8B25C"/>
      </a:accent4>
      <a:accent5>
        <a:srgbClr val="7BA79D"/>
      </a:accent5>
      <a:accent6>
        <a:srgbClr val="968C8C"/>
      </a:accent6>
      <a:hlink>
        <a:srgbClr val="F7B615"/>
      </a:hlink>
      <a:folHlink>
        <a:srgbClr val="704404"/>
      </a:folHlink>
    </a:clrScheme>
    <a:fontScheme name="中性">
      <a:maj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中性">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Median</Template>
  <TotalTime>3152</TotalTime>
  <Words>2966</Words>
  <Application>Microsoft Office PowerPoint</Application>
  <PresentationFormat>全屏显示(4:3)</PresentationFormat>
  <Paragraphs>347</Paragraphs>
  <Slides>43</Slides>
  <Notes>25</Notes>
  <HiddenSlides>0</HiddenSlides>
  <MMClips>0</MMClips>
  <ScaleCrop>false</ScaleCrop>
  <HeadingPairs>
    <vt:vector size="8" baseType="variant">
      <vt:variant>
        <vt:lpstr>已用的字体</vt:lpstr>
      </vt:variant>
      <vt:variant>
        <vt:i4>16</vt:i4>
      </vt:variant>
      <vt:variant>
        <vt:lpstr>主题</vt:lpstr>
      </vt:variant>
      <vt:variant>
        <vt:i4>1</vt:i4>
      </vt:variant>
      <vt:variant>
        <vt:lpstr>嵌入 OLE 服务器</vt:lpstr>
      </vt:variant>
      <vt:variant>
        <vt:i4>1</vt:i4>
      </vt:variant>
      <vt:variant>
        <vt:lpstr>幻灯片标题</vt:lpstr>
      </vt:variant>
      <vt:variant>
        <vt:i4>43</vt:i4>
      </vt:variant>
    </vt:vector>
  </HeadingPairs>
  <TitlesOfParts>
    <vt:vector size="61" baseType="lpstr">
      <vt:lpstr>Helvetica Neue</vt:lpstr>
      <vt:lpstr>Microsoft JhengHei</vt:lpstr>
      <vt:lpstr>Tw Cen MT (正文)</vt:lpstr>
      <vt:lpstr>华文仿宋</vt:lpstr>
      <vt:lpstr>华文仿宋</vt:lpstr>
      <vt:lpstr>楷体_GB2312</vt:lpstr>
      <vt:lpstr>SimSun</vt:lpstr>
      <vt:lpstr>Arial</vt:lpstr>
      <vt:lpstr>Calibri</vt:lpstr>
      <vt:lpstr>Cambria Math</vt:lpstr>
      <vt:lpstr>Helvetica</vt:lpstr>
      <vt:lpstr>Symbol</vt:lpstr>
      <vt:lpstr>Times New Roman</vt:lpstr>
      <vt:lpstr>Tw Cen MT</vt:lpstr>
      <vt:lpstr>Wingdings</vt:lpstr>
      <vt:lpstr>Wingdings 2</vt:lpstr>
      <vt:lpstr>中性</vt:lpstr>
      <vt:lpstr>公式</vt:lpstr>
      <vt:lpstr>谓词逻辑初步</vt:lpstr>
      <vt:lpstr>回顾</vt:lpstr>
      <vt:lpstr>本节提要</vt:lpstr>
      <vt:lpstr>引例</vt:lpstr>
      <vt:lpstr>引例</vt:lpstr>
      <vt:lpstr>推理规则</vt:lpstr>
      <vt:lpstr>例</vt:lpstr>
      <vt:lpstr>常用的蕴涵永真式</vt:lpstr>
      <vt:lpstr>蕴涵永真式与导出的推理规则</vt:lpstr>
      <vt:lpstr>论证</vt:lpstr>
      <vt:lpstr>论证形式</vt:lpstr>
      <vt:lpstr>有效论证</vt:lpstr>
      <vt:lpstr>用推理规则建立论证</vt:lpstr>
      <vt:lpstr>用推理规则建立论证</vt:lpstr>
      <vt:lpstr>本节提要</vt:lpstr>
      <vt:lpstr>引例</vt:lpstr>
      <vt:lpstr>谓词（Predicate）</vt:lpstr>
      <vt:lpstr>量词（Quantifier）</vt:lpstr>
      <vt:lpstr>量词的论域</vt:lpstr>
      <vt:lpstr>量词的作用域</vt:lpstr>
      <vt:lpstr>量化表达式的逻辑等价</vt:lpstr>
      <vt:lpstr>量化表达式的否定式</vt:lpstr>
      <vt:lpstr>嵌套量词</vt:lpstr>
      <vt:lpstr>将自然语言翻译成逻辑表达式</vt:lpstr>
      <vt:lpstr>将自然语言翻译成逻辑表达式</vt:lpstr>
      <vt:lpstr>将自然语言翻译成逻辑表达式</vt:lpstr>
      <vt:lpstr>例：苏格拉底到底死不死？</vt:lpstr>
      <vt:lpstr>本节提要</vt:lpstr>
      <vt:lpstr>引例：老钱该不该来？</vt:lpstr>
      <vt:lpstr>引例：老钱该不该来？</vt:lpstr>
      <vt:lpstr>引例：老钱可以来</vt:lpstr>
      <vt:lpstr>量化表达式的推理规则</vt:lpstr>
      <vt:lpstr>用推理规则建立论证</vt:lpstr>
      <vt:lpstr>例</vt:lpstr>
      <vt:lpstr>练习</vt:lpstr>
      <vt:lpstr>本节小结</vt:lpstr>
      <vt:lpstr>作业</vt:lpstr>
      <vt:lpstr>附录</vt:lpstr>
      <vt:lpstr>逻辑系统的性质</vt:lpstr>
      <vt:lpstr>正确性和完备性</vt:lpstr>
      <vt:lpstr>哥德尔不完备性定理</vt:lpstr>
      <vt:lpstr>可判定性</vt:lpstr>
      <vt:lpstr>停机问题</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唐斌</dc:creator>
  <cp:lastModifiedBy>姚远</cp:lastModifiedBy>
  <cp:revision>385</cp:revision>
  <dcterms:created xsi:type="dcterms:W3CDTF">2016-02-22T01:45:17Z</dcterms:created>
  <dcterms:modified xsi:type="dcterms:W3CDTF">2025-08-24T12:45:25Z</dcterms:modified>
</cp:coreProperties>
</file>