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4"/>
  </p:notesMasterIdLst>
  <p:sldIdLst>
    <p:sldId id="257" r:id="rId2"/>
    <p:sldId id="395" r:id="rId3"/>
    <p:sldId id="393" r:id="rId4"/>
    <p:sldId id="258" r:id="rId5"/>
    <p:sldId id="267" r:id="rId6"/>
    <p:sldId id="266" r:id="rId7"/>
    <p:sldId id="261" r:id="rId8"/>
    <p:sldId id="263" r:id="rId9"/>
    <p:sldId id="262" r:id="rId10"/>
    <p:sldId id="265" r:id="rId11"/>
    <p:sldId id="264" r:id="rId12"/>
    <p:sldId id="259" r:id="rId13"/>
    <p:sldId id="274" r:id="rId14"/>
    <p:sldId id="282" r:id="rId15"/>
    <p:sldId id="294" r:id="rId16"/>
    <p:sldId id="293" r:id="rId17"/>
    <p:sldId id="292" r:id="rId18"/>
    <p:sldId id="291" r:id="rId19"/>
    <p:sldId id="290" r:id="rId20"/>
    <p:sldId id="283" r:id="rId21"/>
    <p:sldId id="284" r:id="rId22"/>
    <p:sldId id="295" r:id="rId23"/>
    <p:sldId id="296" r:id="rId24"/>
    <p:sldId id="298" r:id="rId25"/>
    <p:sldId id="299" r:id="rId26"/>
    <p:sldId id="302" r:id="rId27"/>
    <p:sldId id="301" r:id="rId28"/>
    <p:sldId id="300" r:id="rId29"/>
    <p:sldId id="366" r:id="rId30"/>
    <p:sldId id="311" r:id="rId31"/>
    <p:sldId id="312" r:id="rId32"/>
    <p:sldId id="396" r:id="rId33"/>
    <p:sldId id="303" r:id="rId34"/>
    <p:sldId id="398" r:id="rId35"/>
    <p:sldId id="412" r:id="rId36"/>
    <p:sldId id="306" r:id="rId37"/>
    <p:sldId id="309" r:id="rId38"/>
    <p:sldId id="322" r:id="rId39"/>
    <p:sldId id="399" r:id="rId40"/>
    <p:sldId id="403" r:id="rId41"/>
    <p:sldId id="400" r:id="rId42"/>
    <p:sldId id="402" r:id="rId43"/>
    <p:sldId id="405" r:id="rId44"/>
    <p:sldId id="404" r:id="rId45"/>
    <p:sldId id="367" r:id="rId46"/>
    <p:sldId id="409" r:id="rId47"/>
    <p:sldId id="318" r:id="rId48"/>
    <p:sldId id="362" r:id="rId49"/>
    <p:sldId id="325" r:id="rId50"/>
    <p:sldId id="326" r:id="rId51"/>
    <p:sldId id="327" r:id="rId52"/>
    <p:sldId id="328" r:id="rId53"/>
    <p:sldId id="329" r:id="rId54"/>
    <p:sldId id="335" r:id="rId55"/>
    <p:sldId id="336" r:id="rId56"/>
    <p:sldId id="337" r:id="rId57"/>
    <p:sldId id="340" r:id="rId58"/>
    <p:sldId id="363" r:id="rId59"/>
    <p:sldId id="364" r:id="rId60"/>
    <p:sldId id="341" r:id="rId61"/>
    <p:sldId id="360" r:id="rId62"/>
    <p:sldId id="356" r:id="rId63"/>
    <p:sldId id="359" r:id="rId64"/>
    <p:sldId id="350" r:id="rId65"/>
    <p:sldId id="354" r:id="rId66"/>
    <p:sldId id="358" r:id="rId67"/>
    <p:sldId id="357" r:id="rId68"/>
    <p:sldId id="353" r:id="rId69"/>
    <p:sldId id="349" r:id="rId70"/>
    <p:sldId id="310" r:id="rId71"/>
    <p:sldId id="365" r:id="rId72"/>
    <p:sldId id="414" r:id="rId73"/>
    <p:sldId id="408" r:id="rId74"/>
    <p:sldId id="378" r:id="rId75"/>
    <p:sldId id="415" r:id="rId76"/>
    <p:sldId id="416" r:id="rId77"/>
    <p:sldId id="417" r:id="rId78"/>
    <p:sldId id="418" r:id="rId79"/>
    <p:sldId id="419" r:id="rId80"/>
    <p:sldId id="420" r:id="rId81"/>
    <p:sldId id="410" r:id="rId82"/>
    <p:sldId id="411" r:id="rId83"/>
    <p:sldId id="391" r:id="rId84"/>
    <p:sldId id="380" r:id="rId85"/>
    <p:sldId id="394" r:id="rId86"/>
    <p:sldId id="375" r:id="rId87"/>
    <p:sldId id="374" r:id="rId88"/>
    <p:sldId id="373" r:id="rId89"/>
    <p:sldId id="372" r:id="rId90"/>
    <p:sldId id="304" r:id="rId91"/>
    <p:sldId id="413" r:id="rId92"/>
    <p:sldId id="305" r:id="rId9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77" autoAdjust="0"/>
    <p:restoredTop sz="69703" autoAdjust="0"/>
  </p:normalViewPr>
  <p:slideViewPr>
    <p:cSldViewPr snapToGrid="0" snapToObjects="1">
      <p:cViewPr>
        <p:scale>
          <a:sx n="90" d="100"/>
          <a:sy n="90" d="100"/>
        </p:scale>
        <p:origin x="-153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notesMaster" Target="notesMasters/notesMaster1.xml"/><Relationship Id="rId95" Type="http://schemas.openxmlformats.org/officeDocument/2006/relationships/printerSettings" Target="printerSettings/printerSettings1.bin"/><Relationship Id="rId96" Type="http://schemas.openxmlformats.org/officeDocument/2006/relationships/presProps" Target="presProps.xml"/><Relationship Id="rId97" Type="http://schemas.openxmlformats.org/officeDocument/2006/relationships/viewProps" Target="viewProps.xml"/><Relationship Id="rId98" Type="http://schemas.openxmlformats.org/officeDocument/2006/relationships/theme" Target="theme/theme1.xml"/><Relationship Id="rId9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C56C0-D235-684B-87CE-8F6E2C7EA350}" type="datetimeFigureOut">
              <a:rPr lang="en-US" smtClean="0"/>
              <a:pPr/>
              <a:t>6/08/14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697B0-D76C-2843-A03A-CAA963EC5B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025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8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9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0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1.xml"/></Relationships>
</file>

<file path=ppt/notesSlides/_rels/notesSlide7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many methods  </a:t>
            </a:r>
            <a:r>
              <a:rPr lang="en-US" dirty="0" smtClean="0">
                <a:sym typeface="Wingdings"/>
              </a:rPr>
              <a:t> empirical</a:t>
            </a:r>
            <a:r>
              <a:rPr lang="en-US" baseline="0" dirty="0" smtClean="0">
                <a:sym typeface="Wingdings"/>
              </a:rPr>
              <a:t> study, how they are used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think all the researchers whose interest is static analysis for OO languages</a:t>
            </a:r>
            <a:r>
              <a:rPr lang="en-US" baseline="0" dirty="0" smtClean="0"/>
              <a:t> such as Java and C#, may suffer from this question a lot.</a:t>
            </a:r>
          </a:p>
          <a:p>
            <a:r>
              <a:rPr lang="en-US" baseline="0" dirty="0" smtClean="0"/>
              <a:t>If our answer is NO, the main reason </a:t>
            </a:r>
            <a:r>
              <a:rPr lang="en-US" altLang="zh-CN" baseline="0" dirty="0" smtClean="0"/>
              <a:t>would be </a:t>
            </a:r>
            <a:r>
              <a:rPr lang="en-US" baseline="0" dirty="0" smtClean="0"/>
              <a:t>reflection which is a dynamic feature of OO that is very difficult to analyze statically.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Now let us take Java as the target OO language and see what is reflection and why it is difficult to analyze.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567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903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Besides</a:t>
            </a:r>
            <a:r>
              <a:rPr lang="en-US" baseline="0" dirty="0" smtClean="0"/>
              <a:t> string analysis, what else can you do? It seems impossible.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8778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But</a:t>
            </a:r>
            <a:r>
              <a:rPr lang="en-US" baseline="0" dirty="0" smtClean="0"/>
              <a:t> when we take this problem seriously, we find it difficult to start.</a:t>
            </a:r>
          </a:p>
          <a:p>
            <a:r>
              <a:rPr lang="en-US" baseline="0" dirty="0" smtClean="0"/>
              <a:t>What we know is </a:t>
            </a:r>
            <a:r>
              <a:rPr lang="en-US" baseline="0" dirty="0" err="1" smtClean="0"/>
              <a:t>forname</a:t>
            </a:r>
            <a:r>
              <a:rPr lang="en-US" baseline="0" dirty="0" smtClean="0"/>
              <a:t>, invoke, </a:t>
            </a:r>
            <a:r>
              <a:rPr lang="en-US" baseline="0" dirty="0" err="1" smtClean="0"/>
              <a:t>etc</a:t>
            </a:r>
            <a:r>
              <a:rPr lang="en-US" baseline="0" dirty="0" smtClean="0"/>
              <a:t>, the pieces info known from paper, code and internet.</a:t>
            </a:r>
          </a:p>
          <a:p>
            <a:r>
              <a:rPr lang="en-US" baseline="0" dirty="0" smtClean="0"/>
              <a:t>In fact, we do not know what to analyze? And no one can tell us.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most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most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most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most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most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most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most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r>
              <a:rPr lang="en-US" baseline="0" dirty="0" smtClean="0"/>
              <a:t> is not mysterious anymore and </a:t>
            </a:r>
            <a:r>
              <a:rPr lang="en-US" dirty="0" smtClean="0"/>
              <a:t>It is time to pay attention on reflection to make static analysis for </a:t>
            </a:r>
            <a:r>
              <a:rPr lang="en-US" dirty="0" err="1" smtClean="0"/>
              <a:t>oo</a:t>
            </a:r>
            <a:r>
              <a:rPr lang="en-US" dirty="0" smtClean="0"/>
              <a:t> languages</a:t>
            </a:r>
            <a:r>
              <a:rPr lang="en-US" baseline="0" dirty="0" smtClean="0"/>
              <a:t> more practical, </a:t>
            </a:r>
          </a:p>
          <a:p>
            <a:r>
              <a:rPr lang="en-US" baseline="0" dirty="0" smtClean="0"/>
              <a:t>rather than regarding it as an assumption in the paper any more.</a:t>
            </a:r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2287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2772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97B0-D76C-2843-A03A-CAA963EC5BF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1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40A60-8828-EE4D-8699-434B112F2AE7}" type="datetimeFigureOut">
              <a:rPr lang="en-US" smtClean="0"/>
              <a:pPr/>
              <a:t>6/08/14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45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40A60-8828-EE4D-8699-434B112F2AE7}" type="datetimeFigureOut">
              <a:rPr lang="en-US" smtClean="0"/>
              <a:pPr/>
              <a:t>6/08/14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44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40A60-8828-EE4D-8699-434B112F2AE7}" type="datetimeFigureOut">
              <a:rPr lang="en-US" smtClean="0"/>
              <a:pPr/>
              <a:t>6/08/14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802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40A60-8828-EE4D-8699-434B112F2AE7}" type="datetimeFigureOut">
              <a:rPr lang="en-US" smtClean="0"/>
              <a:pPr/>
              <a:t>6/08/14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52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40A60-8828-EE4D-8699-434B112F2AE7}" type="datetimeFigureOut">
              <a:rPr lang="en-US" smtClean="0"/>
              <a:pPr/>
              <a:t>6/08/14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949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40A60-8828-EE4D-8699-434B112F2AE7}" type="datetimeFigureOut">
              <a:rPr lang="en-US" smtClean="0"/>
              <a:pPr/>
              <a:t>6/08/14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042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40A60-8828-EE4D-8699-434B112F2AE7}" type="datetimeFigureOut">
              <a:rPr lang="en-US" smtClean="0"/>
              <a:pPr/>
              <a:t>6/08/14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44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40A60-8828-EE4D-8699-434B112F2AE7}" type="datetimeFigureOut">
              <a:rPr lang="en-US" smtClean="0"/>
              <a:pPr/>
              <a:t>6/08/14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367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40A60-8828-EE4D-8699-434B112F2AE7}" type="datetimeFigureOut">
              <a:rPr lang="en-US" smtClean="0"/>
              <a:pPr/>
              <a:t>6/08/14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463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40A60-8828-EE4D-8699-434B112F2AE7}" type="datetimeFigureOut">
              <a:rPr lang="en-US" smtClean="0"/>
              <a:pPr/>
              <a:t>6/08/14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86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40A60-8828-EE4D-8699-434B112F2AE7}" type="datetimeFigureOut">
              <a:rPr lang="en-US" smtClean="0"/>
              <a:pPr/>
              <a:t>6/08/14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75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40A60-8828-EE4D-8699-434B112F2AE7}" type="datetimeFigureOut">
              <a:rPr lang="en-US" smtClean="0"/>
              <a:pPr/>
              <a:t>6/08/14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A8082-6A4D-9442-A21E-DFA1826D65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274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Relationship Id="rId3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Relationship Id="rId3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16.emf"/><Relationship Id="rId5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19.emf"/><Relationship Id="rId5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0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Relationship Id="rId3" Type="http://schemas.openxmlformats.org/officeDocument/2006/relationships/image" Target="../media/image7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5.emf"/><Relationship Id="rId7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5.emf"/><Relationship Id="rId7" Type="http://schemas.openxmlformats.org/officeDocument/2006/relationships/image" Target="../media/image27.emf"/><Relationship Id="rId8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5.emf"/><Relationship Id="rId7" Type="http://schemas.openxmlformats.org/officeDocument/2006/relationships/image" Target="../media/image27.emf"/><Relationship Id="rId8" Type="http://schemas.openxmlformats.org/officeDocument/2006/relationships/image" Target="../media/image28.emf"/><Relationship Id="rId9" Type="http://schemas.openxmlformats.org/officeDocument/2006/relationships/image" Target="../media/image29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5.emf"/><Relationship Id="rId7" Type="http://schemas.openxmlformats.org/officeDocument/2006/relationships/image" Target="../media/image27.emf"/><Relationship Id="rId8" Type="http://schemas.openxmlformats.org/officeDocument/2006/relationships/image" Target="../media/image28.emf"/><Relationship Id="rId9" Type="http://schemas.openxmlformats.org/officeDocument/2006/relationships/image" Target="../media/image30.emf"/><Relationship Id="rId10" Type="http://schemas.openxmlformats.org/officeDocument/2006/relationships/image" Target="../media/image31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32.emf"/><Relationship Id="rId6" Type="http://schemas.openxmlformats.org/officeDocument/2006/relationships/image" Target="../media/image33.emf"/><Relationship Id="rId7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32.emf"/><Relationship Id="rId6" Type="http://schemas.openxmlformats.org/officeDocument/2006/relationships/image" Target="../media/image35.emf"/><Relationship Id="rId7" Type="http://schemas.openxmlformats.org/officeDocument/2006/relationships/image" Target="../media/image36.emf"/><Relationship Id="rId8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5.emf"/><Relationship Id="rId7" Type="http://schemas.openxmlformats.org/officeDocument/2006/relationships/image" Target="../media/image27.emf"/><Relationship Id="rId8" Type="http://schemas.openxmlformats.org/officeDocument/2006/relationships/image" Target="../media/image37.emf"/><Relationship Id="rId9" Type="http://schemas.openxmlformats.org/officeDocument/2006/relationships/image" Target="../media/image38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5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1.emf"/><Relationship Id="rId12" Type="http://schemas.openxmlformats.org/officeDocument/2006/relationships/image" Target="../media/image4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5.emf"/><Relationship Id="rId7" Type="http://schemas.openxmlformats.org/officeDocument/2006/relationships/image" Target="../media/image27.emf"/><Relationship Id="rId8" Type="http://schemas.openxmlformats.org/officeDocument/2006/relationships/image" Target="../media/image37.emf"/><Relationship Id="rId9" Type="http://schemas.openxmlformats.org/officeDocument/2006/relationships/image" Target="../media/image39.emf"/><Relationship Id="rId10" Type="http://schemas.openxmlformats.org/officeDocument/2006/relationships/image" Target="../media/image40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5.emf"/><Relationship Id="rId5" Type="http://schemas.openxmlformats.org/officeDocument/2006/relationships/image" Target="../media/image4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Relationship Id="rId3" Type="http://schemas.openxmlformats.org/officeDocument/2006/relationships/image" Target="../media/image7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5.emf"/><Relationship Id="rId5" Type="http://schemas.openxmlformats.org/officeDocument/2006/relationships/image" Target="../media/image46.emf"/><Relationship Id="rId6" Type="http://schemas.openxmlformats.org/officeDocument/2006/relationships/image" Target="../media/image47.emf"/><Relationship Id="rId7" Type="http://schemas.openxmlformats.org/officeDocument/2006/relationships/image" Target="../media/image48.emf"/><Relationship Id="rId8" Type="http://schemas.openxmlformats.org/officeDocument/2006/relationships/image" Target="../media/image49.emf"/><Relationship Id="rId9" Type="http://schemas.openxmlformats.org/officeDocument/2006/relationships/image" Target="../media/image50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4" Type="http://schemas.openxmlformats.org/officeDocument/2006/relationships/image" Target="../media/image5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4" Type="http://schemas.openxmlformats.org/officeDocument/2006/relationships/image" Target="../media/image53.emf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1.emf"/><Relationship Id="rId5" Type="http://schemas.openxmlformats.org/officeDocument/2006/relationships/image" Target="../media/image5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1.emf"/><Relationship Id="rId5" Type="http://schemas.openxmlformats.org/officeDocument/2006/relationships/image" Target="../media/image5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1.emf"/><Relationship Id="rId5" Type="http://schemas.openxmlformats.org/officeDocument/2006/relationships/image" Target="../media/image5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1.emf"/><Relationship Id="rId5" Type="http://schemas.openxmlformats.org/officeDocument/2006/relationships/image" Target="../media/image5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1.emf"/><Relationship Id="rId5" Type="http://schemas.openxmlformats.org/officeDocument/2006/relationships/image" Target="../media/image5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1.emf"/><Relationship Id="rId5" Type="http://schemas.openxmlformats.org/officeDocument/2006/relationships/image" Target="../media/image5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1.emf"/><Relationship Id="rId5" Type="http://schemas.openxmlformats.org/officeDocument/2006/relationships/image" Target="../media/image5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Relationship Id="rId3" Type="http://schemas.openxmlformats.org/officeDocument/2006/relationships/image" Target="../media/image7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45.e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58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Relationship Id="rId3" Type="http://schemas.openxmlformats.org/officeDocument/2006/relationships/image" Target="../media/image7.jpe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62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55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6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6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6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6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Relationship Id="rId3" Type="http://schemas.openxmlformats.org/officeDocument/2006/relationships/image" Target="../media/image7.jpe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Relationship Id="rId3" Type="http://schemas.openxmlformats.org/officeDocument/2006/relationships/image" Target="../media/image63.jpe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4-07-15 at 2.52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57488">
            <a:off x="6959062" y="5246004"/>
            <a:ext cx="1725425" cy="608296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171394" y="1544013"/>
            <a:ext cx="6896999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Self-</a:t>
            </a:r>
            <a:r>
              <a:rPr lang="en-US" sz="3600" dirty="0" err="1" smtClean="0">
                <a:solidFill>
                  <a:schemeClr val="tx1"/>
                </a:solidFill>
                <a:latin typeface="Arial"/>
                <a:cs typeface="Arial"/>
              </a:rPr>
              <a:t>Inferencing</a:t>
            </a:r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 Reﬂection </a:t>
            </a:r>
          </a:p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Resolution for Java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20708" y="3546478"/>
            <a:ext cx="5998283" cy="604873"/>
          </a:xfrm>
        </p:spPr>
        <p:txBody>
          <a:bodyPr/>
          <a:lstStyle/>
          <a:p>
            <a:pPr marL="342900" indent="-342900" eaLnBrk="1" hangingPunct="1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Yue Li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, </a:t>
            </a:r>
            <a:r>
              <a:rPr lang="en-US" altLang="zh-CN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Tian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Tan, </a:t>
            </a:r>
            <a:r>
              <a:rPr lang="en-US" altLang="zh-CN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Yulei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Sui, Jingling </a:t>
            </a:r>
            <a:r>
              <a:rPr lang="en-US" altLang="zh-CN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Xue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72541" y="4012617"/>
            <a:ext cx="51103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i="1" dirty="0" smtClean="0">
                <a:solidFill>
                  <a:srgbClr val="800000"/>
                </a:solidFill>
                <a:latin typeface="Comic Sans MS" charset="0"/>
                <a:cs typeface="Comic Sans MS" charset="0"/>
              </a:rPr>
              <a:t>Complier Research Group @ UNSW, Australia</a:t>
            </a:r>
            <a:endParaRPr lang="en-US" altLang="zh-CN" i="1" dirty="0">
              <a:solidFill>
                <a:srgbClr val="800000"/>
              </a:solidFill>
              <a:latin typeface="Comic Sans MS" charset="0"/>
              <a:cs typeface="Comic Sans MS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03761" y="4663451"/>
            <a:ext cx="1557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July 30, 2014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9" name="Picture 8" descr="UNSW_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50743">
            <a:off x="7182314" y="5838776"/>
            <a:ext cx="1929394" cy="608296"/>
          </a:xfrm>
          <a:prstGeom prst="rect">
            <a:avLst/>
          </a:prstGeom>
        </p:spPr>
      </p:pic>
      <p:pic>
        <p:nvPicPr>
          <p:cNvPr id="10" name="Picture 9" descr="Screen Shot 2014-07-15 at 2.59.3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12" y="179088"/>
            <a:ext cx="1174636" cy="1210783"/>
          </a:xfrm>
          <a:prstGeom prst="rect">
            <a:avLst/>
          </a:prstGeom>
        </p:spPr>
      </p:pic>
      <p:pic>
        <p:nvPicPr>
          <p:cNvPr id="16" name="Picture 15" descr="dala-hors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840" y="179088"/>
            <a:ext cx="1193364" cy="121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40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208009" y="2285100"/>
            <a:ext cx="4861751" cy="3054691"/>
            <a:chOff x="0" y="405110"/>
            <a:chExt cx="4861751" cy="3054691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05110"/>
              <a:ext cx="4588923" cy="305469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308403" y="60605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Class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 {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1231" y="973316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String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name</a:t>
              </a:r>
              <a:r>
                <a:rPr lang="en-US" sz="2000" dirty="0" smtClean="0">
                  <a:latin typeface="Comic Sans MS"/>
                  <a:cs typeface="Comic Sans MS"/>
                </a:rPr>
                <a:t>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2179" y="130387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void 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latin typeface="Comic Sans MS"/>
                  <a:cs typeface="Comic Sans MS"/>
                </a:rPr>
                <a:t>(String nm) {…};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9351" y="1660187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/>
                  <a:cs typeface="Comic Sans MS"/>
                </a:rPr>
                <a:t>}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8403" y="2297229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Person </a:t>
              </a:r>
              <a:r>
                <a:rPr lang="en-US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smtClean="0">
                  <a:latin typeface="Comic Sans MS"/>
                  <a:cs typeface="Comic Sans MS"/>
                </a:rPr>
                <a:t> = new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();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8403" y="2645654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err="1" smtClean="0">
                  <a:latin typeface="Comic Sans MS"/>
                  <a:cs typeface="Comic Sans MS"/>
                </a:rPr>
                <a:t>.setName</a:t>
              </a:r>
              <a:r>
                <a:rPr lang="en-US" sz="2000" dirty="0" smtClean="0">
                  <a:latin typeface="Comic Sans MS"/>
                  <a:cs typeface="Comic Sans MS"/>
                </a:rPr>
                <a:t>(“John”);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3546" y="1860242"/>
              <a:ext cx="20024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… …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754" y="229304"/>
            <a:ext cx="5684552" cy="286564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42917" y="537688"/>
            <a:ext cx="4269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latin typeface="Comic Sans MS"/>
                <a:cs typeface="Comic Sans MS"/>
              </a:rPr>
              <a:t>Class.forName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“Person”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42919" y="874172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Method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.getMethod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“</a:t>
            </a:r>
            <a:r>
              <a:rPr lang="en-US" sz="2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setName</a:t>
            </a:r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”</a:t>
            </a:r>
            <a:r>
              <a:rPr lang="en-US" sz="2000" dirty="0" smtClean="0">
                <a:latin typeface="Comic Sans MS"/>
                <a:cs typeface="Comic Sans MS"/>
              </a:rPr>
              <a:t>, …);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66681" y="1617888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Object p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.newInstance</a:t>
            </a:r>
            <a:r>
              <a:rPr lang="en-US" sz="2000" dirty="0" smtClean="0">
                <a:latin typeface="Comic Sans MS"/>
                <a:cs typeface="Comic Sans MS"/>
              </a:rPr>
              <a:t>();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64815" y="1956417"/>
            <a:ext cx="3938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m</a:t>
            </a:r>
            <a:r>
              <a:rPr lang="en-US" sz="2000" dirty="0" err="1" smtClean="0">
                <a:latin typeface="Comic Sans MS"/>
                <a:cs typeface="Comic Sans MS"/>
              </a:rPr>
              <a:t>.invoke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p</a:t>
            </a:r>
            <a:r>
              <a:rPr lang="en-US" sz="2000" dirty="0" smtClean="0">
                <a:latin typeface="Comic Sans MS"/>
                <a:cs typeface="Comic Sans MS"/>
              </a:rPr>
              <a:t>, “John”);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55733" y="1204729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.getField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“name”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pic>
        <p:nvPicPr>
          <p:cNvPr id="34" name="Picture 33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868" y="3940287"/>
            <a:ext cx="2857500" cy="2857500"/>
          </a:xfrm>
          <a:prstGeom prst="rect">
            <a:avLst/>
          </a:prstGeom>
        </p:spPr>
      </p:pic>
      <p:sp>
        <p:nvSpPr>
          <p:cNvPr id="38" name="Notched Right Arrow 37"/>
          <p:cNvSpPr/>
          <p:nvPr/>
        </p:nvSpPr>
        <p:spPr>
          <a:xfrm rot="687465">
            <a:off x="4230972" y="4379861"/>
            <a:ext cx="3265563" cy="394936"/>
          </a:xfrm>
          <a:prstGeom prst="notchedRightArrow">
            <a:avLst>
              <a:gd name="adj1" fmla="val 52725"/>
              <a:gd name="adj2" fmla="val 5507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Notched Right Arrow 38"/>
          <p:cNvSpPr/>
          <p:nvPr/>
        </p:nvSpPr>
        <p:spPr>
          <a:xfrm rot="15009633">
            <a:off x="6085482" y="3561405"/>
            <a:ext cx="2304955" cy="394936"/>
          </a:xfrm>
          <a:prstGeom prst="notchedRightArrow">
            <a:avLst>
              <a:gd name="adj1" fmla="val 52725"/>
              <a:gd name="adj2" fmla="val 5507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21079690">
            <a:off x="5353442" y="4725698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endParaRPr lang="en-US" sz="2000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sp>
        <p:nvSpPr>
          <p:cNvPr id="41" name="TextBox 40"/>
          <p:cNvSpPr txBox="1"/>
          <p:nvPr/>
        </p:nvSpPr>
        <p:spPr>
          <a:xfrm rot="778010">
            <a:off x="4920513" y="5100790"/>
            <a:ext cx="126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method</a:t>
            </a:r>
            <a:endParaRPr lang="en-US" sz="2000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42" name="TextBox 41"/>
          <p:cNvSpPr txBox="1"/>
          <p:nvPr/>
        </p:nvSpPr>
        <p:spPr>
          <a:xfrm rot="21209293">
            <a:off x="6000304" y="4955797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endParaRPr lang="en-US" sz="20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43" name="TextBox 42"/>
          <p:cNvSpPr txBox="1"/>
          <p:nvPr/>
        </p:nvSpPr>
        <p:spPr>
          <a:xfrm rot="20385256">
            <a:off x="6114661" y="3241582"/>
            <a:ext cx="923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endParaRPr lang="en-US" sz="2000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sp>
        <p:nvSpPr>
          <p:cNvPr id="44" name="TextBox 43"/>
          <p:cNvSpPr txBox="1"/>
          <p:nvPr/>
        </p:nvSpPr>
        <p:spPr>
          <a:xfrm rot="20383273">
            <a:off x="6030808" y="3555407"/>
            <a:ext cx="126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Method</a:t>
            </a:r>
            <a:endParaRPr lang="en-US" sz="2000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45" name="TextBox 44"/>
          <p:cNvSpPr txBox="1"/>
          <p:nvPr/>
        </p:nvSpPr>
        <p:spPr>
          <a:xfrm rot="20261244">
            <a:off x="6376947" y="3867672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endParaRPr lang="en-US" sz="20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46" name="TextBox 45"/>
          <p:cNvSpPr txBox="1"/>
          <p:nvPr/>
        </p:nvSpPr>
        <p:spPr>
          <a:xfrm rot="20399362">
            <a:off x="7221502" y="3021158"/>
            <a:ext cx="1854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Metaobject</a:t>
            </a:r>
            <a:r>
              <a:rPr lang="en-US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!</a:t>
            </a:r>
            <a:endParaRPr lang="en-US" sz="20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873512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208009" y="2285100"/>
            <a:ext cx="4861751" cy="3054691"/>
            <a:chOff x="0" y="405110"/>
            <a:chExt cx="4861751" cy="3054691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05110"/>
              <a:ext cx="4588923" cy="305469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308403" y="60605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Class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 {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1231" y="973316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String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name</a:t>
              </a:r>
              <a:r>
                <a:rPr lang="en-US" sz="2000" dirty="0" smtClean="0">
                  <a:latin typeface="Comic Sans MS"/>
                  <a:cs typeface="Comic Sans MS"/>
                </a:rPr>
                <a:t>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2179" y="130387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void 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latin typeface="Comic Sans MS"/>
                  <a:cs typeface="Comic Sans MS"/>
                </a:rPr>
                <a:t>(String nm) {…};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9351" y="1660187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/>
                  <a:cs typeface="Comic Sans MS"/>
                </a:rPr>
                <a:t>}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8403" y="2297229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Person </a:t>
              </a:r>
              <a:r>
                <a:rPr lang="en-US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smtClean="0">
                  <a:latin typeface="Comic Sans MS"/>
                  <a:cs typeface="Comic Sans MS"/>
                </a:rPr>
                <a:t> = new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();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8403" y="2645654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err="1" smtClean="0">
                  <a:latin typeface="Comic Sans MS"/>
                  <a:cs typeface="Comic Sans MS"/>
                </a:rPr>
                <a:t>.setName</a:t>
              </a:r>
              <a:r>
                <a:rPr lang="en-US" sz="2000" dirty="0" smtClean="0">
                  <a:latin typeface="Comic Sans MS"/>
                  <a:cs typeface="Comic Sans MS"/>
                </a:rPr>
                <a:t>(“John”);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3546" y="1860242"/>
              <a:ext cx="20024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… …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754" y="229304"/>
            <a:ext cx="5684552" cy="286564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42917" y="537688"/>
            <a:ext cx="4269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latin typeface="Comic Sans MS"/>
                <a:cs typeface="Comic Sans MS"/>
              </a:rPr>
              <a:t>Class.forName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“Person”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42919" y="874172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Method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.getMethod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“</a:t>
            </a:r>
            <a:r>
              <a:rPr lang="en-US" sz="2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setName</a:t>
            </a:r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”</a:t>
            </a:r>
            <a:r>
              <a:rPr lang="en-US" sz="2000" dirty="0" smtClean="0">
                <a:latin typeface="Comic Sans MS"/>
                <a:cs typeface="Comic Sans MS"/>
              </a:rPr>
              <a:t>, …);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66681" y="1617888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Object p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.newInstance</a:t>
            </a:r>
            <a:r>
              <a:rPr lang="en-US" sz="2000" dirty="0" smtClean="0">
                <a:latin typeface="Comic Sans MS"/>
                <a:cs typeface="Comic Sans MS"/>
              </a:rPr>
              <a:t>();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64815" y="1956417"/>
            <a:ext cx="3938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m</a:t>
            </a:r>
            <a:r>
              <a:rPr lang="en-US" sz="2000" dirty="0" err="1" smtClean="0">
                <a:latin typeface="Comic Sans MS"/>
                <a:cs typeface="Comic Sans MS"/>
              </a:rPr>
              <a:t>.invoke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p</a:t>
            </a:r>
            <a:r>
              <a:rPr lang="en-US" sz="2000" dirty="0" smtClean="0">
                <a:latin typeface="Comic Sans MS"/>
                <a:cs typeface="Comic Sans MS"/>
              </a:rPr>
              <a:t>, “John”);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55733" y="1204729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.getField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“name”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66681" y="2285100"/>
            <a:ext cx="472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err="1" smtClean="0">
                <a:latin typeface="Comic Sans MS"/>
                <a:cs typeface="Comic Sans MS"/>
              </a:rPr>
              <a:t>.set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p</a:t>
            </a:r>
            <a:r>
              <a:rPr lang="en-US" sz="2000" dirty="0" smtClean="0">
                <a:latin typeface="Comic Sans MS"/>
                <a:cs typeface="Comic Sans MS"/>
              </a:rPr>
              <a:t>, xx);  /  s = (String) </a:t>
            </a:r>
            <a:r>
              <a:rPr lang="en-US" sz="20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err="1" smtClean="0">
                <a:latin typeface="Comic Sans MS"/>
                <a:cs typeface="Comic Sans MS"/>
              </a:rPr>
              <a:t>.get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p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pic>
        <p:nvPicPr>
          <p:cNvPr id="34" name="Picture 33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868" y="3940287"/>
            <a:ext cx="2857500" cy="2857500"/>
          </a:xfrm>
          <a:prstGeom prst="rect">
            <a:avLst/>
          </a:prstGeom>
        </p:spPr>
      </p:pic>
      <p:sp>
        <p:nvSpPr>
          <p:cNvPr id="38" name="Notched Right Arrow 37"/>
          <p:cNvSpPr/>
          <p:nvPr/>
        </p:nvSpPr>
        <p:spPr>
          <a:xfrm rot="687465">
            <a:off x="4230972" y="4379861"/>
            <a:ext cx="3265563" cy="394936"/>
          </a:xfrm>
          <a:prstGeom prst="notchedRightArrow">
            <a:avLst>
              <a:gd name="adj1" fmla="val 52725"/>
              <a:gd name="adj2" fmla="val 5507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Notched Right Arrow 38"/>
          <p:cNvSpPr/>
          <p:nvPr/>
        </p:nvSpPr>
        <p:spPr>
          <a:xfrm rot="15009633">
            <a:off x="6085482" y="3561405"/>
            <a:ext cx="2304955" cy="394936"/>
          </a:xfrm>
          <a:prstGeom prst="notchedRightArrow">
            <a:avLst>
              <a:gd name="adj1" fmla="val 52725"/>
              <a:gd name="adj2" fmla="val 5507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21079690">
            <a:off x="5353442" y="4725698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endParaRPr lang="en-US" sz="2000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sp>
        <p:nvSpPr>
          <p:cNvPr id="41" name="TextBox 40"/>
          <p:cNvSpPr txBox="1"/>
          <p:nvPr/>
        </p:nvSpPr>
        <p:spPr>
          <a:xfrm rot="778010">
            <a:off x="4920513" y="5100790"/>
            <a:ext cx="126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method</a:t>
            </a:r>
            <a:endParaRPr lang="en-US" sz="2000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42" name="TextBox 41"/>
          <p:cNvSpPr txBox="1"/>
          <p:nvPr/>
        </p:nvSpPr>
        <p:spPr>
          <a:xfrm rot="21209293">
            <a:off x="6000304" y="4955797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endParaRPr lang="en-US" sz="20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43" name="TextBox 42"/>
          <p:cNvSpPr txBox="1"/>
          <p:nvPr/>
        </p:nvSpPr>
        <p:spPr>
          <a:xfrm rot="20385256">
            <a:off x="6114661" y="3241582"/>
            <a:ext cx="923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endParaRPr lang="en-US" sz="2000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sp>
        <p:nvSpPr>
          <p:cNvPr id="44" name="TextBox 43"/>
          <p:cNvSpPr txBox="1"/>
          <p:nvPr/>
        </p:nvSpPr>
        <p:spPr>
          <a:xfrm rot="20383273">
            <a:off x="6030808" y="3555407"/>
            <a:ext cx="126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Method</a:t>
            </a:r>
            <a:endParaRPr lang="en-US" sz="2000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45" name="TextBox 44"/>
          <p:cNvSpPr txBox="1"/>
          <p:nvPr/>
        </p:nvSpPr>
        <p:spPr>
          <a:xfrm rot="20261244">
            <a:off x="6376947" y="3867672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endParaRPr lang="en-US" sz="20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46" name="TextBox 45"/>
          <p:cNvSpPr txBox="1"/>
          <p:nvPr/>
        </p:nvSpPr>
        <p:spPr>
          <a:xfrm rot="20399362">
            <a:off x="7221502" y="3021158"/>
            <a:ext cx="1854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Metaobject</a:t>
            </a:r>
            <a:r>
              <a:rPr lang="en-US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!</a:t>
            </a:r>
            <a:endParaRPr lang="en-US" sz="20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800035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208009" y="2285100"/>
            <a:ext cx="4861751" cy="3054691"/>
            <a:chOff x="0" y="405110"/>
            <a:chExt cx="4861751" cy="3054691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05110"/>
              <a:ext cx="4588923" cy="305469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308403" y="60605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Class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 {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1231" y="973316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String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name</a:t>
              </a:r>
              <a:r>
                <a:rPr lang="en-US" sz="2000" dirty="0" smtClean="0">
                  <a:latin typeface="Comic Sans MS"/>
                  <a:cs typeface="Comic Sans MS"/>
                </a:rPr>
                <a:t>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2179" y="130387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void 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latin typeface="Comic Sans MS"/>
                  <a:cs typeface="Comic Sans MS"/>
                </a:rPr>
                <a:t>(String nm) {…};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9351" y="1660187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/>
                  <a:cs typeface="Comic Sans MS"/>
                </a:rPr>
                <a:t>}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8403" y="2297229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Person </a:t>
              </a:r>
              <a:r>
                <a:rPr lang="en-US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smtClean="0">
                  <a:latin typeface="Comic Sans MS"/>
                  <a:cs typeface="Comic Sans MS"/>
                </a:rPr>
                <a:t> = new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();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8403" y="2645654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err="1" smtClean="0">
                  <a:latin typeface="Comic Sans MS"/>
                  <a:cs typeface="Comic Sans MS"/>
                </a:rPr>
                <a:t>.setName</a:t>
              </a:r>
              <a:r>
                <a:rPr lang="en-US" sz="2000" dirty="0" smtClean="0">
                  <a:latin typeface="Comic Sans MS"/>
                  <a:cs typeface="Comic Sans MS"/>
                </a:rPr>
                <a:t>(“John”);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3546" y="1860242"/>
              <a:ext cx="20024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… …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211754" y="229304"/>
            <a:ext cx="5684552" cy="2865646"/>
            <a:chOff x="3328072" y="3517454"/>
            <a:chExt cx="5684552" cy="28656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28072" y="3517454"/>
              <a:ext cx="5684552" cy="286564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659235" y="3825838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Class</a:t>
              </a:r>
              <a:r>
                <a:rPr lang="en-US" sz="2000" dirty="0" smtClean="0">
                  <a:latin typeface="Comic Sans MS"/>
                  <a:cs typeface="Comic Sans MS"/>
                </a:rPr>
                <a:t>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latin typeface="Comic Sans MS"/>
                  <a:cs typeface="Comic Sans MS"/>
                </a:rPr>
                <a:t>Class.forName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“Person”</a:t>
              </a:r>
              <a:r>
                <a:rPr lang="en-US" sz="2000" dirty="0" smtClean="0">
                  <a:latin typeface="Comic Sans MS"/>
                  <a:cs typeface="Comic Sans MS"/>
                </a:rPr>
                <a:t>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59237" y="4162322"/>
              <a:ext cx="5079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Method</a:t>
              </a:r>
              <a:r>
                <a:rPr lang="en-US" sz="2000" dirty="0" smtClean="0">
                  <a:latin typeface="Comic Sans MS"/>
                  <a:cs typeface="Comic Sans MS"/>
                </a:rPr>
                <a:t> 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m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err="1" smtClean="0">
                  <a:latin typeface="Comic Sans MS"/>
                  <a:cs typeface="Comic Sans MS"/>
                </a:rPr>
                <a:t>.getMethod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“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”</a:t>
              </a:r>
              <a:r>
                <a:rPr lang="en-US" sz="2000" dirty="0" smtClean="0">
                  <a:latin typeface="Comic Sans MS"/>
                  <a:cs typeface="Comic Sans MS"/>
                </a:rPr>
                <a:t>, …);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82999" y="4906038"/>
              <a:ext cx="5079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Object p = </a:t>
              </a:r>
              <a:r>
                <a:rPr lang="en-US" sz="2000" dirty="0" err="1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err="1" smtClean="0">
                  <a:latin typeface="Comic Sans MS"/>
                  <a:cs typeface="Comic Sans MS"/>
                </a:rPr>
                <a:t>.newInstance</a:t>
              </a:r>
              <a:r>
                <a:rPr lang="en-US" sz="2000" dirty="0" smtClean="0">
                  <a:latin typeface="Comic Sans MS"/>
                  <a:cs typeface="Comic Sans MS"/>
                </a:rPr>
                <a:t>();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681133" y="5244567"/>
              <a:ext cx="39384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m</a:t>
              </a:r>
              <a:r>
                <a:rPr lang="en-US" sz="2000" dirty="0" err="1" smtClean="0">
                  <a:latin typeface="Comic Sans MS"/>
                  <a:cs typeface="Comic Sans MS"/>
                </a:rPr>
                <a:t>.invoke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smtClean="0">
                  <a:latin typeface="Comic Sans MS"/>
                  <a:cs typeface="Comic Sans MS"/>
                </a:rPr>
                <a:t>, “John”);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672051" y="4492879"/>
              <a:ext cx="5079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Field</a:t>
              </a:r>
              <a:r>
                <a:rPr lang="en-US" sz="2000" dirty="0" smtClean="0">
                  <a:latin typeface="Comic Sans MS"/>
                  <a:cs typeface="Comic Sans MS"/>
                </a:rPr>
                <a:t>     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f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err="1" smtClean="0">
                  <a:latin typeface="Comic Sans MS"/>
                  <a:cs typeface="Comic Sans MS"/>
                </a:rPr>
                <a:t>.getField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“name”</a:t>
              </a:r>
              <a:r>
                <a:rPr lang="en-US" sz="2000" dirty="0" smtClean="0">
                  <a:latin typeface="Comic Sans MS"/>
                  <a:cs typeface="Comic Sans MS"/>
                </a:rPr>
                <a:t>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82999" y="5573250"/>
              <a:ext cx="47247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000090"/>
                  </a:solidFill>
                  <a:latin typeface="Comic Sans MS"/>
                  <a:cs typeface="Comic Sans MS"/>
                </a:rPr>
                <a:t>f</a:t>
              </a:r>
              <a:r>
                <a:rPr lang="en-US" sz="2000" dirty="0" err="1" smtClean="0">
                  <a:latin typeface="Comic Sans MS"/>
                  <a:cs typeface="Comic Sans MS"/>
                </a:rPr>
                <a:t>.set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smtClean="0">
                  <a:latin typeface="Comic Sans MS"/>
                  <a:cs typeface="Comic Sans MS"/>
                </a:rPr>
                <a:t>, xx);  /  s = (String) </a:t>
              </a:r>
              <a:r>
                <a:rPr lang="en-US" sz="2000" dirty="0" err="1" smtClean="0">
                  <a:solidFill>
                    <a:srgbClr val="000090"/>
                  </a:solidFill>
                  <a:latin typeface="Comic Sans MS"/>
                  <a:cs typeface="Comic Sans MS"/>
                </a:rPr>
                <a:t>f</a:t>
              </a:r>
              <a:r>
                <a:rPr lang="en-US" sz="2000" dirty="0" err="1" smtClean="0">
                  <a:latin typeface="Comic Sans MS"/>
                  <a:cs typeface="Comic Sans MS"/>
                </a:rPr>
                <a:t>.get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smtClean="0">
                  <a:latin typeface="Comic Sans MS"/>
                  <a:cs typeface="Comic Sans MS"/>
                </a:rPr>
                <a:t>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</p:grpSp>
      <p:pic>
        <p:nvPicPr>
          <p:cNvPr id="34" name="Picture 33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868" y="3940287"/>
            <a:ext cx="2857500" cy="2857500"/>
          </a:xfrm>
          <a:prstGeom prst="rect">
            <a:avLst/>
          </a:prstGeom>
        </p:spPr>
      </p:pic>
      <p:sp>
        <p:nvSpPr>
          <p:cNvPr id="38" name="Notched Right Arrow 37"/>
          <p:cNvSpPr/>
          <p:nvPr/>
        </p:nvSpPr>
        <p:spPr>
          <a:xfrm rot="687465">
            <a:off x="4230972" y="4379861"/>
            <a:ext cx="3265563" cy="394936"/>
          </a:xfrm>
          <a:prstGeom prst="notchedRightArrow">
            <a:avLst>
              <a:gd name="adj1" fmla="val 52725"/>
              <a:gd name="adj2" fmla="val 5507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Notched Right Arrow 38"/>
          <p:cNvSpPr/>
          <p:nvPr/>
        </p:nvSpPr>
        <p:spPr>
          <a:xfrm rot="15009633">
            <a:off x="6085482" y="3561405"/>
            <a:ext cx="2304955" cy="394936"/>
          </a:xfrm>
          <a:prstGeom prst="notchedRightArrow">
            <a:avLst>
              <a:gd name="adj1" fmla="val 52725"/>
              <a:gd name="adj2" fmla="val 5507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21079690">
            <a:off x="5353442" y="4725698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endParaRPr lang="en-US" sz="2000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sp>
        <p:nvSpPr>
          <p:cNvPr id="41" name="TextBox 40"/>
          <p:cNvSpPr txBox="1"/>
          <p:nvPr/>
        </p:nvSpPr>
        <p:spPr>
          <a:xfrm rot="778010">
            <a:off x="4920513" y="5100790"/>
            <a:ext cx="126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method</a:t>
            </a:r>
            <a:endParaRPr lang="en-US" sz="2000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42" name="TextBox 41"/>
          <p:cNvSpPr txBox="1"/>
          <p:nvPr/>
        </p:nvSpPr>
        <p:spPr>
          <a:xfrm rot="21209293">
            <a:off x="6000304" y="4955797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endParaRPr lang="en-US" sz="20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43" name="TextBox 42"/>
          <p:cNvSpPr txBox="1"/>
          <p:nvPr/>
        </p:nvSpPr>
        <p:spPr>
          <a:xfrm rot="20385256">
            <a:off x="6114661" y="3241582"/>
            <a:ext cx="923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endParaRPr lang="en-US" sz="2000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sp>
        <p:nvSpPr>
          <p:cNvPr id="44" name="TextBox 43"/>
          <p:cNvSpPr txBox="1"/>
          <p:nvPr/>
        </p:nvSpPr>
        <p:spPr>
          <a:xfrm rot="20383273">
            <a:off x="6030808" y="3555407"/>
            <a:ext cx="126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Method</a:t>
            </a:r>
            <a:endParaRPr lang="en-US" sz="2000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45" name="TextBox 44"/>
          <p:cNvSpPr txBox="1"/>
          <p:nvPr/>
        </p:nvSpPr>
        <p:spPr>
          <a:xfrm rot="20261244">
            <a:off x="6376947" y="3867672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endParaRPr lang="en-US" sz="20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46" name="TextBox 45"/>
          <p:cNvSpPr txBox="1"/>
          <p:nvPr/>
        </p:nvSpPr>
        <p:spPr>
          <a:xfrm rot="20399362">
            <a:off x="7221502" y="3021158"/>
            <a:ext cx="1854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Metaobject</a:t>
            </a:r>
            <a:r>
              <a:rPr lang="en-US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!</a:t>
            </a:r>
            <a:endParaRPr lang="en-US" sz="20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>
          <a:xfrm rot="20630008">
            <a:off x="7009885" y="1586470"/>
            <a:ext cx="1574378" cy="489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Runtime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51" name="Rectangle 3"/>
          <p:cNvSpPr txBox="1">
            <a:spLocks noChangeArrowheads="1"/>
          </p:cNvSpPr>
          <p:nvPr/>
        </p:nvSpPr>
        <p:spPr>
          <a:xfrm rot="20771086">
            <a:off x="1089759" y="3678503"/>
            <a:ext cx="2093883" cy="489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Compile Time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167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763" y="5261226"/>
            <a:ext cx="2550822" cy="629641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1574" y="4010881"/>
            <a:ext cx="3478277" cy="1175584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1859" y="4010881"/>
            <a:ext cx="2550822" cy="1174851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2917" y="1950875"/>
            <a:ext cx="2358893" cy="1800208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4037" y="3507370"/>
            <a:ext cx="2358893" cy="18002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168" y="1867571"/>
            <a:ext cx="2358893" cy="18002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754" y="133254"/>
            <a:ext cx="5209158" cy="196909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42917" y="302904"/>
            <a:ext cx="4269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latin typeface="Comic Sans MS"/>
                <a:cs typeface="Comic Sans MS"/>
              </a:rPr>
              <a:t>Class.forName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cName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42919" y="639388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Method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.getMethod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mName</a:t>
            </a:r>
            <a:r>
              <a:rPr lang="en-US" sz="2000" dirty="0" smtClean="0">
                <a:latin typeface="Comic Sans MS"/>
                <a:cs typeface="Comic Sans MS"/>
              </a:rPr>
              <a:t>, …);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53592" y="1040515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A a = new A();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75488" y="1363968"/>
            <a:ext cx="3938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m</a:t>
            </a:r>
            <a:r>
              <a:rPr lang="en-US" sz="2000" dirty="0" err="1" smtClean="0">
                <a:latin typeface="Comic Sans MS"/>
                <a:cs typeface="Comic Sans MS"/>
              </a:rPr>
              <a:t>.invoke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a</a:t>
            </a:r>
            <a:r>
              <a:rPr lang="en-US" sz="2000" dirty="0" smtClean="0">
                <a:latin typeface="Comic Sans MS"/>
                <a:cs typeface="Comic Sans MS"/>
              </a:rPr>
              <a:t>, …);</a:t>
            </a:r>
            <a:endParaRPr lang="en-US" sz="2000" dirty="0">
              <a:latin typeface="Comic Sans MS"/>
              <a:cs typeface="Comic Sans MS"/>
            </a:endParaRPr>
          </a:p>
        </p:txBody>
      </p:sp>
      <p:cxnSp>
        <p:nvCxnSpPr>
          <p:cNvPr id="3" name="Curved Connector 2"/>
          <p:cNvCxnSpPr>
            <a:stCxn id="20" idx="1"/>
          </p:cNvCxnSpPr>
          <p:nvPr/>
        </p:nvCxnSpPr>
        <p:spPr>
          <a:xfrm rot="10800000" flipV="1">
            <a:off x="2198616" y="1564022"/>
            <a:ext cx="1376872" cy="826469"/>
          </a:xfrm>
          <a:prstGeom prst="curvedConnector3">
            <a:avLst>
              <a:gd name="adj1" fmla="val 100385"/>
            </a:avLst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/>
          <p:nvPr/>
        </p:nvCxnSpPr>
        <p:spPr>
          <a:xfrm>
            <a:off x="2911795" y="2649925"/>
            <a:ext cx="1293324" cy="12700"/>
          </a:xfrm>
          <a:prstGeom prst="curvedConnector3">
            <a:avLst>
              <a:gd name="adj1" fmla="val 50000"/>
            </a:avLst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urved Connector 46"/>
          <p:cNvCxnSpPr/>
          <p:nvPr/>
        </p:nvCxnSpPr>
        <p:spPr>
          <a:xfrm rot="5400000">
            <a:off x="912491" y="3126811"/>
            <a:ext cx="1024494" cy="811141"/>
          </a:xfrm>
          <a:prstGeom prst="curvedConnector3">
            <a:avLst>
              <a:gd name="adj1" fmla="val 20833"/>
            </a:avLst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87490" y="1272586"/>
            <a:ext cx="2035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  <a:cs typeface="Comic Sans MS"/>
              </a:rPr>
              <a:t>Call graph edge</a:t>
            </a:r>
            <a:endParaRPr lang="en-US" sz="2000" dirty="0">
              <a:latin typeface="+mj-lt"/>
              <a:cs typeface="Comic Sans M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44598" y="2450869"/>
            <a:ext cx="1667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method 1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8882" y="3969926"/>
            <a:ext cx="1391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method 2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237138" y="2496183"/>
            <a:ext cx="1391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method 3</a:t>
            </a:r>
            <a:endParaRPr lang="en-US" sz="2000" dirty="0">
              <a:latin typeface="Comic Sans MS"/>
              <a:cs typeface="Comic Sans MS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632134" y="4265325"/>
            <a:ext cx="1062047" cy="930949"/>
            <a:chOff x="632134" y="4265325"/>
            <a:chExt cx="1062047" cy="930949"/>
          </a:xfrm>
        </p:grpSpPr>
        <p:sp>
          <p:nvSpPr>
            <p:cNvPr id="56" name="Explosion 1 55"/>
            <p:cNvSpPr/>
            <p:nvPr/>
          </p:nvSpPr>
          <p:spPr>
            <a:xfrm>
              <a:off x="632134" y="4265325"/>
              <a:ext cx="1062047" cy="930949"/>
            </a:xfrm>
            <a:prstGeom prst="irregularSeal1">
              <a:avLst/>
            </a:prstGeom>
            <a:solidFill>
              <a:schemeClr val="accent3">
                <a:lumMod val="40000"/>
                <a:lumOff val="60000"/>
                <a:alpha val="99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46714" y="4478935"/>
              <a:ext cx="6581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Bug</a:t>
              </a:r>
              <a:endParaRPr lang="en-US" sz="2000" b="1" dirty="0">
                <a:solidFill>
                  <a:srgbClr val="800000"/>
                </a:solidFill>
                <a:latin typeface="Comic Sans MS"/>
                <a:cs typeface="Comic Sans MS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5562681" y="4157029"/>
            <a:ext cx="35210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.getField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“</a:t>
            </a:r>
            <a:r>
              <a:rPr lang="en-US" sz="20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fld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170062" y="4144522"/>
            <a:ext cx="1901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B b = new B();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180735" y="4565976"/>
            <a:ext cx="1901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/>
                <a:cs typeface="Comic Sans MS"/>
              </a:rPr>
              <a:t>a.fld</a:t>
            </a:r>
            <a:r>
              <a:rPr lang="en-US" sz="2000" dirty="0" smtClean="0">
                <a:latin typeface="Comic Sans MS"/>
                <a:cs typeface="Comic Sans MS"/>
              </a:rPr>
              <a:t> = b;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148169" y="5363651"/>
            <a:ext cx="2124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B b2 = (B) </a:t>
            </a:r>
            <a:r>
              <a:rPr lang="en-US" sz="2000" dirty="0" err="1" smtClean="0">
                <a:latin typeface="Comic Sans MS"/>
                <a:cs typeface="Comic Sans MS"/>
              </a:rPr>
              <a:t>a.fld</a:t>
            </a:r>
            <a:r>
              <a:rPr lang="en-US" sz="2000" dirty="0" smtClean="0">
                <a:latin typeface="Comic Sans MS"/>
                <a:cs typeface="Comic Sans MS"/>
              </a:rPr>
              <a:t>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560585" y="4557139"/>
            <a:ext cx="3671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err="1" smtClean="0">
                <a:latin typeface="Comic Sans MS"/>
                <a:cs typeface="Comic Sans MS"/>
              </a:rPr>
              <a:t>.set</a:t>
            </a:r>
            <a:r>
              <a:rPr lang="en-US" sz="2000" dirty="0" smtClean="0">
                <a:latin typeface="Comic Sans MS"/>
                <a:cs typeface="Comic Sans MS"/>
              </a:rPr>
              <a:t>(a, a);      // </a:t>
            </a:r>
            <a:r>
              <a:rPr lang="en-US" sz="2000" dirty="0" err="1">
                <a:latin typeface="Comic Sans MS"/>
                <a:cs typeface="Comic Sans MS"/>
              </a:rPr>
              <a:t>a</a:t>
            </a:r>
            <a:r>
              <a:rPr lang="en-US" sz="2000" dirty="0" err="1" smtClean="0">
                <a:latin typeface="Comic Sans MS"/>
                <a:cs typeface="Comic Sans MS"/>
              </a:rPr>
              <a:t>.fld</a:t>
            </a:r>
            <a:r>
              <a:rPr lang="en-US" sz="2000" dirty="0" smtClean="0">
                <a:latin typeface="Comic Sans MS"/>
                <a:cs typeface="Comic Sans MS"/>
              </a:rPr>
              <a:t> = a</a:t>
            </a:r>
            <a:endParaRPr lang="en-US" sz="2000" dirty="0">
              <a:latin typeface="Comic Sans MS"/>
              <a:cs typeface="Comic Sans MS"/>
            </a:endParaRPr>
          </a:p>
        </p:txBody>
      </p:sp>
      <p:cxnSp>
        <p:nvCxnSpPr>
          <p:cNvPr id="71" name="Curved Connector 70"/>
          <p:cNvCxnSpPr/>
          <p:nvPr/>
        </p:nvCxnSpPr>
        <p:spPr>
          <a:xfrm>
            <a:off x="4103789" y="4979979"/>
            <a:ext cx="650921" cy="437030"/>
          </a:xfrm>
          <a:prstGeom prst="curvedConnector3">
            <a:avLst>
              <a:gd name="adj1" fmla="val 97550"/>
            </a:avLst>
          </a:prstGeom>
          <a:ln w="38100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Curved Connector 73"/>
          <p:cNvCxnSpPr/>
          <p:nvPr/>
        </p:nvCxnSpPr>
        <p:spPr>
          <a:xfrm rot="10800000" flipV="1">
            <a:off x="4923183" y="4979979"/>
            <a:ext cx="3647150" cy="437031"/>
          </a:xfrm>
          <a:prstGeom prst="curvedConnector3">
            <a:avLst>
              <a:gd name="adj1" fmla="val 99748"/>
            </a:avLst>
          </a:prstGeom>
          <a:ln w="38100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Oval 80"/>
          <p:cNvSpPr/>
          <p:nvPr/>
        </p:nvSpPr>
        <p:spPr>
          <a:xfrm>
            <a:off x="8463604" y="4658180"/>
            <a:ext cx="244395" cy="327161"/>
          </a:xfrm>
          <a:prstGeom prst="ellipse">
            <a:avLst/>
          </a:prstGeom>
          <a:noFill/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4035435" y="4647508"/>
            <a:ext cx="244395" cy="327161"/>
          </a:xfrm>
          <a:prstGeom prst="ellipse">
            <a:avLst/>
          </a:prstGeom>
          <a:noFill/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3" name="Group 82"/>
          <p:cNvGrpSpPr/>
          <p:nvPr/>
        </p:nvGrpSpPr>
        <p:grpSpPr>
          <a:xfrm>
            <a:off x="5071726" y="5185732"/>
            <a:ext cx="2057766" cy="930949"/>
            <a:chOff x="632134" y="4265325"/>
            <a:chExt cx="1062047" cy="930949"/>
          </a:xfrm>
        </p:grpSpPr>
        <p:sp>
          <p:nvSpPr>
            <p:cNvPr id="84" name="Explosion 1 83"/>
            <p:cNvSpPr/>
            <p:nvPr/>
          </p:nvSpPr>
          <p:spPr>
            <a:xfrm>
              <a:off x="632134" y="4265325"/>
              <a:ext cx="1062047" cy="930949"/>
            </a:xfrm>
            <a:prstGeom prst="irregularSeal1">
              <a:avLst/>
            </a:prstGeom>
            <a:solidFill>
              <a:schemeClr val="accent3">
                <a:lumMod val="40000"/>
                <a:lumOff val="60000"/>
                <a:alpha val="99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846714" y="4478935"/>
              <a:ext cx="7258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Not Safe</a:t>
              </a:r>
              <a:endParaRPr lang="en-US" sz="2000" b="1" dirty="0">
                <a:solidFill>
                  <a:srgbClr val="800000"/>
                </a:solidFill>
                <a:latin typeface="Comic Sans MS"/>
                <a:cs typeface="Comic Sans MS"/>
              </a:endParaRPr>
            </a:p>
          </p:txBody>
        </p:sp>
      </p:grpSp>
      <p:sp>
        <p:nvSpPr>
          <p:cNvPr id="87" name="Rectangle 3"/>
          <p:cNvSpPr txBox="1">
            <a:spLocks noChangeArrowheads="1"/>
          </p:cNvSpPr>
          <p:nvPr/>
        </p:nvSpPr>
        <p:spPr>
          <a:xfrm rot="20771086">
            <a:off x="278620" y="631917"/>
            <a:ext cx="2093883" cy="489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Bug Detection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88" name="Rectangle 3"/>
          <p:cNvSpPr txBox="1">
            <a:spLocks noChangeArrowheads="1"/>
          </p:cNvSpPr>
          <p:nvPr/>
        </p:nvSpPr>
        <p:spPr>
          <a:xfrm rot="20771086">
            <a:off x="6586004" y="5872117"/>
            <a:ext cx="2093883" cy="489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Optimization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507" y="302904"/>
            <a:ext cx="8794775" cy="618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749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42809" y="103312"/>
            <a:ext cx="8783790" cy="101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How existing work handle reflection ?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8362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42809" y="103312"/>
            <a:ext cx="8783790" cy="101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How existing work handle reflection ?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45047" y="1113294"/>
            <a:ext cx="5723337" cy="604873"/>
          </a:xfrm>
        </p:spPr>
        <p:txBody>
          <a:bodyPr>
            <a:noAutofit/>
          </a:bodyPr>
          <a:lstStyle/>
          <a:p>
            <a:pPr marL="342900" indent="-342900" eaLnBrk="1" hangingPunct="1">
              <a:buFont typeface="Arial"/>
              <a:buChar char="•"/>
            </a:pPr>
            <a:r>
              <a:rPr lang="en-US" altLang="zh-CN" sz="28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Reflection Analysis for Java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96489" y="1572183"/>
            <a:ext cx="7825897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Benjamin </a:t>
            </a:r>
            <a:r>
              <a:rPr lang="en-US" altLang="zh-CN" sz="2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Livshits</a:t>
            </a:r>
            <a:r>
              <a:rPr lang="en-US" altLang="zh-CN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, John Whaley, and Monica S. Lam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133971" y="1148097"/>
            <a:ext cx="2294360" cy="4061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(APLAS 2005)</a:t>
            </a:r>
            <a:endParaRPr lang="en-US" altLang="zh-CN" sz="2200" i="1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714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42809" y="103312"/>
            <a:ext cx="8783790" cy="101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How existing work handle reflection ?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45047" y="1113294"/>
            <a:ext cx="5723337" cy="604873"/>
          </a:xfrm>
        </p:spPr>
        <p:txBody>
          <a:bodyPr>
            <a:noAutofit/>
          </a:bodyPr>
          <a:lstStyle/>
          <a:p>
            <a:pPr marL="342900" indent="-342900" eaLnBrk="1" hangingPunct="1">
              <a:buFont typeface="Arial"/>
              <a:buChar char="•"/>
            </a:pPr>
            <a:r>
              <a:rPr lang="en-US" altLang="zh-CN" sz="28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Reflection Analysis for Java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96489" y="1572183"/>
            <a:ext cx="7825897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Benjamin </a:t>
            </a:r>
            <a:r>
              <a:rPr lang="en-US" altLang="zh-CN" sz="2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Livshits</a:t>
            </a:r>
            <a:r>
              <a:rPr lang="en-US" altLang="zh-CN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, John Whaley, and Monica S. Lam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133971" y="1148097"/>
            <a:ext cx="2294360" cy="4061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(APLAS 2005)</a:t>
            </a:r>
            <a:endParaRPr lang="en-US" altLang="zh-CN" sz="2200" i="1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2" name="Picture 1" descr="bddbddb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78" y="2152808"/>
            <a:ext cx="2277897" cy="1053622"/>
          </a:xfrm>
          <a:prstGeom prst="rect">
            <a:avLst/>
          </a:prstGeom>
        </p:spPr>
      </p:pic>
      <p:pic>
        <p:nvPicPr>
          <p:cNvPr id="6" name="Picture 5" descr="WALA-bann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704" y="2286669"/>
            <a:ext cx="2163929" cy="957574"/>
          </a:xfrm>
          <a:prstGeom prst="rect">
            <a:avLst/>
          </a:prstGeom>
        </p:spPr>
      </p:pic>
      <p:pic>
        <p:nvPicPr>
          <p:cNvPr id="8" name="Picture 7" descr="doop (1)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306" y="2401167"/>
            <a:ext cx="1922431" cy="64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272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42809" y="103312"/>
            <a:ext cx="8783790" cy="101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How existing work handle reflection ?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45047" y="1113294"/>
            <a:ext cx="5723337" cy="604873"/>
          </a:xfrm>
        </p:spPr>
        <p:txBody>
          <a:bodyPr>
            <a:noAutofit/>
          </a:bodyPr>
          <a:lstStyle/>
          <a:p>
            <a:pPr marL="342900" indent="-342900" eaLnBrk="1" hangingPunct="1">
              <a:buFont typeface="Arial"/>
              <a:buChar char="•"/>
            </a:pPr>
            <a:r>
              <a:rPr lang="en-US" altLang="zh-CN" sz="28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Reflection Analysis for Java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96489" y="1572183"/>
            <a:ext cx="7825897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Benjamin </a:t>
            </a:r>
            <a:r>
              <a:rPr lang="en-US" altLang="zh-CN" sz="2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Livshits</a:t>
            </a:r>
            <a:r>
              <a:rPr lang="en-US" altLang="zh-CN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, John Whaley, and Monica S. Lam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133971" y="1148097"/>
            <a:ext cx="2294360" cy="4061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(APLAS 2005)</a:t>
            </a:r>
            <a:endParaRPr lang="en-US" altLang="zh-CN" sz="2200" i="1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2" name="Picture 1" descr="bddbddb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78" y="2152808"/>
            <a:ext cx="2277897" cy="1053622"/>
          </a:xfrm>
          <a:prstGeom prst="rect">
            <a:avLst/>
          </a:prstGeom>
        </p:spPr>
      </p:pic>
      <p:pic>
        <p:nvPicPr>
          <p:cNvPr id="6" name="Picture 5" descr="WALA-bann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704" y="2286669"/>
            <a:ext cx="2163929" cy="957574"/>
          </a:xfrm>
          <a:prstGeom prst="rect">
            <a:avLst/>
          </a:prstGeom>
        </p:spPr>
      </p:pic>
      <p:pic>
        <p:nvPicPr>
          <p:cNvPr id="8" name="Picture 7" descr="doop (1)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306" y="2401167"/>
            <a:ext cx="1922431" cy="64144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99364" y="3780832"/>
            <a:ext cx="6086215" cy="1766333"/>
            <a:chOff x="700641" y="3612282"/>
            <a:chExt cx="5969915" cy="176633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0641" y="3612282"/>
              <a:ext cx="5684552" cy="176633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031803" y="3835290"/>
              <a:ext cx="56387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Class</a:t>
              </a:r>
              <a:r>
                <a:rPr lang="en-US" sz="2000" dirty="0" smtClean="0">
                  <a:latin typeface="Comic Sans MS"/>
                  <a:cs typeface="Comic Sans MS"/>
                </a:rPr>
                <a:t>     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latin typeface="Comic Sans MS"/>
                  <a:cs typeface="Comic Sans MS"/>
                </a:rPr>
                <a:t>Class.forName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“Person”</a:t>
              </a:r>
              <a:r>
                <a:rPr lang="en-US" sz="2000" dirty="0" smtClean="0">
                  <a:latin typeface="Comic Sans MS"/>
                  <a:cs typeface="Comic Sans MS"/>
                </a:rPr>
                <a:t>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31806" y="4235806"/>
              <a:ext cx="5079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Method</a:t>
              </a:r>
              <a:r>
                <a:rPr lang="en-US" sz="2000" dirty="0" smtClean="0">
                  <a:latin typeface="Comic Sans MS"/>
                  <a:cs typeface="Comic Sans MS"/>
                </a:rPr>
                <a:t> 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m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err="1" smtClean="0">
                  <a:latin typeface="Comic Sans MS"/>
                  <a:cs typeface="Comic Sans MS"/>
                </a:rPr>
                <a:t>.getMethod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“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”</a:t>
              </a:r>
              <a:r>
                <a:rPr lang="en-US" sz="2000" dirty="0" smtClean="0">
                  <a:latin typeface="Comic Sans MS"/>
                  <a:cs typeface="Comic Sans MS"/>
                </a:rPr>
                <a:t>, …);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44620" y="4651739"/>
              <a:ext cx="5079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Field</a:t>
              </a:r>
              <a:r>
                <a:rPr lang="en-US" sz="2000" dirty="0" smtClean="0">
                  <a:latin typeface="Comic Sans MS"/>
                  <a:cs typeface="Comic Sans MS"/>
                </a:rPr>
                <a:t>     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f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err="1" smtClean="0">
                  <a:latin typeface="Comic Sans MS"/>
                  <a:cs typeface="Comic Sans MS"/>
                </a:rPr>
                <a:t>.getField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“name”</a:t>
              </a:r>
              <a:r>
                <a:rPr lang="en-US" sz="2000" dirty="0" smtClean="0">
                  <a:latin typeface="Comic Sans MS"/>
                  <a:cs typeface="Comic Sans MS"/>
                </a:rPr>
                <a:t>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7287" y="5770459"/>
            <a:ext cx="6643803" cy="697077"/>
            <a:chOff x="784528" y="5567373"/>
            <a:chExt cx="6643803" cy="69707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5847" y="5567373"/>
              <a:ext cx="6467774" cy="697077"/>
            </a:xfrm>
            <a:prstGeom prst="rect">
              <a:avLst/>
            </a:prstGeom>
          </p:spPr>
        </p:pic>
        <p:sp>
          <p:nvSpPr>
            <p:cNvPr id="19" name="Rectangle 3"/>
            <p:cNvSpPr txBox="1">
              <a:spLocks noChangeArrowheads="1"/>
            </p:cNvSpPr>
            <p:nvPr/>
          </p:nvSpPr>
          <p:spPr>
            <a:xfrm>
              <a:off x="784528" y="5659577"/>
              <a:ext cx="6643803" cy="60487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200" dirty="0" smtClean="0">
                  <a:solidFill>
                    <a:srgbClr val="000000"/>
                  </a:solidFill>
                  <a:latin typeface="Arial" charset="0"/>
                  <a:cs typeface="宋体" charset="0"/>
                </a:rPr>
                <a:t>Analyzing the </a:t>
              </a:r>
              <a:r>
                <a:rPr lang="en-US" altLang="zh-CN" sz="2200" dirty="0" smtClean="0">
                  <a:solidFill>
                    <a:srgbClr val="800000"/>
                  </a:solidFill>
                  <a:latin typeface="Arial" charset="0"/>
                  <a:cs typeface="宋体" charset="0"/>
                </a:rPr>
                <a:t>string values </a:t>
              </a:r>
              <a:r>
                <a:rPr lang="en-US" altLang="zh-CN" sz="2200" dirty="0" smtClean="0">
                  <a:solidFill>
                    <a:srgbClr val="000000"/>
                  </a:solidFill>
                  <a:latin typeface="Arial" charset="0"/>
                  <a:cs typeface="宋体" charset="0"/>
                </a:rPr>
                <a:t>of the arguments 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0325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6433938" y="3355839"/>
            <a:ext cx="2752031" cy="550061"/>
            <a:chOff x="784528" y="5567373"/>
            <a:chExt cx="6643803" cy="697077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5847" y="5567373"/>
              <a:ext cx="6467774" cy="697077"/>
            </a:xfrm>
            <a:prstGeom prst="rect">
              <a:avLst/>
            </a:prstGeom>
          </p:spPr>
        </p:pic>
        <p:sp>
          <p:nvSpPr>
            <p:cNvPr id="35" name="Rectangle 3"/>
            <p:cNvSpPr txBox="1">
              <a:spLocks noChangeArrowheads="1"/>
            </p:cNvSpPr>
            <p:nvPr/>
          </p:nvSpPr>
          <p:spPr>
            <a:xfrm>
              <a:off x="784528" y="5567373"/>
              <a:ext cx="6643803" cy="69707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200" dirty="0" smtClean="0">
                  <a:solidFill>
                    <a:srgbClr val="000000"/>
                  </a:solidFill>
                  <a:latin typeface="Arial" charset="0"/>
                  <a:cs typeface="宋体" charset="0"/>
                </a:rPr>
                <a:t>Configuration Files</a:t>
              </a:r>
            </a:p>
          </p:txBody>
        </p:sp>
      </p:grp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42809" y="103312"/>
            <a:ext cx="8783790" cy="101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How existing work handle reflection ?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45047" y="1113294"/>
            <a:ext cx="5723337" cy="604873"/>
          </a:xfrm>
        </p:spPr>
        <p:txBody>
          <a:bodyPr>
            <a:noAutofit/>
          </a:bodyPr>
          <a:lstStyle/>
          <a:p>
            <a:pPr marL="342900" indent="-342900" eaLnBrk="1" hangingPunct="1">
              <a:buFont typeface="Arial"/>
              <a:buChar char="•"/>
            </a:pPr>
            <a:r>
              <a:rPr lang="en-US" altLang="zh-CN" sz="28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Reflection Analysis for Java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96489" y="1572183"/>
            <a:ext cx="7825897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Benjamin </a:t>
            </a:r>
            <a:r>
              <a:rPr lang="en-US" altLang="zh-CN" sz="2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Livshits</a:t>
            </a:r>
            <a:r>
              <a:rPr lang="en-US" altLang="zh-CN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, John Whaley, and Monica S. Lam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133971" y="1148097"/>
            <a:ext cx="2294360" cy="4061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(APLAS 2005)</a:t>
            </a:r>
            <a:endParaRPr lang="en-US" altLang="zh-CN" sz="2200" i="1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2" name="Picture 1" descr="bddbddb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78" y="2152808"/>
            <a:ext cx="2277897" cy="1053622"/>
          </a:xfrm>
          <a:prstGeom prst="rect">
            <a:avLst/>
          </a:prstGeom>
        </p:spPr>
      </p:pic>
      <p:pic>
        <p:nvPicPr>
          <p:cNvPr id="6" name="Picture 5" descr="WALA-bann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704" y="2286669"/>
            <a:ext cx="2163929" cy="957574"/>
          </a:xfrm>
          <a:prstGeom prst="rect">
            <a:avLst/>
          </a:prstGeom>
        </p:spPr>
      </p:pic>
      <p:pic>
        <p:nvPicPr>
          <p:cNvPr id="8" name="Picture 7" descr="doop (1)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306" y="2401167"/>
            <a:ext cx="1922431" cy="64144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99364" y="3780832"/>
            <a:ext cx="6086215" cy="1766333"/>
            <a:chOff x="700641" y="3612282"/>
            <a:chExt cx="5969915" cy="176633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641" y="3612282"/>
              <a:ext cx="5684552" cy="176633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031803" y="3835290"/>
              <a:ext cx="56387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Class</a:t>
              </a:r>
              <a:r>
                <a:rPr lang="en-US" sz="2000" dirty="0" smtClean="0">
                  <a:latin typeface="Comic Sans MS"/>
                  <a:cs typeface="Comic Sans MS"/>
                </a:rPr>
                <a:t>     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latin typeface="Comic Sans MS"/>
                  <a:cs typeface="Comic Sans MS"/>
                </a:rPr>
                <a:t>Class.forName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“Person”</a:t>
              </a:r>
              <a:r>
                <a:rPr lang="en-US" sz="2000" dirty="0" smtClean="0">
                  <a:latin typeface="Comic Sans MS"/>
                  <a:cs typeface="Comic Sans MS"/>
                </a:rPr>
                <a:t>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31806" y="4235806"/>
              <a:ext cx="5079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Method</a:t>
              </a:r>
              <a:r>
                <a:rPr lang="en-US" sz="2000" dirty="0" smtClean="0">
                  <a:latin typeface="Comic Sans MS"/>
                  <a:cs typeface="Comic Sans MS"/>
                </a:rPr>
                <a:t> 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m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err="1" smtClean="0">
                  <a:latin typeface="Comic Sans MS"/>
                  <a:cs typeface="Comic Sans MS"/>
                </a:rPr>
                <a:t>.getMethod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“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”</a:t>
              </a:r>
              <a:r>
                <a:rPr lang="en-US" sz="2000" dirty="0" smtClean="0">
                  <a:latin typeface="Comic Sans MS"/>
                  <a:cs typeface="Comic Sans MS"/>
                </a:rPr>
                <a:t>, …);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44620" y="4651739"/>
              <a:ext cx="5079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Field</a:t>
              </a:r>
              <a:r>
                <a:rPr lang="en-US" sz="2000" dirty="0" smtClean="0">
                  <a:latin typeface="Comic Sans MS"/>
                  <a:cs typeface="Comic Sans MS"/>
                </a:rPr>
                <a:t>     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f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err="1" smtClean="0">
                  <a:latin typeface="Comic Sans MS"/>
                  <a:cs typeface="Comic Sans MS"/>
                </a:rPr>
                <a:t>.getField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“name”</a:t>
              </a:r>
              <a:r>
                <a:rPr lang="en-US" sz="2000" dirty="0" smtClean="0">
                  <a:latin typeface="Comic Sans MS"/>
                  <a:cs typeface="Comic Sans MS"/>
                </a:rPr>
                <a:t>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7287" y="5770459"/>
            <a:ext cx="6643803" cy="697077"/>
            <a:chOff x="784528" y="5567373"/>
            <a:chExt cx="6643803" cy="69707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5847" y="5567373"/>
              <a:ext cx="6467774" cy="697077"/>
            </a:xfrm>
            <a:prstGeom prst="rect">
              <a:avLst/>
            </a:prstGeom>
          </p:spPr>
        </p:pic>
        <p:sp>
          <p:nvSpPr>
            <p:cNvPr id="19" name="Rectangle 3"/>
            <p:cNvSpPr txBox="1">
              <a:spLocks noChangeArrowheads="1"/>
            </p:cNvSpPr>
            <p:nvPr/>
          </p:nvSpPr>
          <p:spPr>
            <a:xfrm>
              <a:off x="784528" y="5659577"/>
              <a:ext cx="6643803" cy="60487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200" dirty="0" smtClean="0">
                  <a:solidFill>
                    <a:srgbClr val="000000"/>
                  </a:solidFill>
                  <a:latin typeface="Arial" charset="0"/>
                  <a:cs typeface="宋体" charset="0"/>
                </a:rPr>
                <a:t>Analyzing the </a:t>
              </a:r>
              <a:r>
                <a:rPr lang="en-US" altLang="zh-CN" sz="2200" dirty="0" smtClean="0">
                  <a:solidFill>
                    <a:srgbClr val="800000"/>
                  </a:solidFill>
                  <a:latin typeface="Arial" charset="0"/>
                  <a:cs typeface="宋体" charset="0"/>
                </a:rPr>
                <a:t>string values </a:t>
              </a:r>
              <a:r>
                <a:rPr lang="en-US" altLang="zh-CN" sz="2200" dirty="0" smtClean="0">
                  <a:solidFill>
                    <a:srgbClr val="000000"/>
                  </a:solidFill>
                  <a:latin typeface="Arial" charset="0"/>
                  <a:cs typeface="宋体" charset="0"/>
                </a:rPr>
                <a:t>of the arguments !</a:t>
              </a:r>
            </a:p>
          </p:txBody>
        </p:sp>
      </p:grpSp>
      <p:cxnSp>
        <p:nvCxnSpPr>
          <p:cNvPr id="22" name="Curved Connector 21"/>
          <p:cNvCxnSpPr/>
          <p:nvPr/>
        </p:nvCxnSpPr>
        <p:spPr>
          <a:xfrm flipV="1">
            <a:off x="4685399" y="3630870"/>
            <a:ext cx="1910853" cy="451710"/>
          </a:xfrm>
          <a:prstGeom prst="curvedConnector3">
            <a:avLst>
              <a:gd name="adj1" fmla="val 6434"/>
            </a:avLst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2412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6433938" y="3355839"/>
            <a:ext cx="2752031" cy="550061"/>
            <a:chOff x="784528" y="5567373"/>
            <a:chExt cx="6643803" cy="697077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5847" y="5567373"/>
              <a:ext cx="6467774" cy="697077"/>
            </a:xfrm>
            <a:prstGeom prst="rect">
              <a:avLst/>
            </a:prstGeom>
          </p:spPr>
        </p:pic>
        <p:sp>
          <p:nvSpPr>
            <p:cNvPr id="35" name="Rectangle 3"/>
            <p:cNvSpPr txBox="1">
              <a:spLocks noChangeArrowheads="1"/>
            </p:cNvSpPr>
            <p:nvPr/>
          </p:nvSpPr>
          <p:spPr>
            <a:xfrm>
              <a:off x="784528" y="5567373"/>
              <a:ext cx="6643803" cy="69707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200" dirty="0" smtClean="0">
                  <a:solidFill>
                    <a:srgbClr val="000000"/>
                  </a:solidFill>
                  <a:latin typeface="Arial" charset="0"/>
                  <a:cs typeface="宋体" charset="0"/>
                </a:rPr>
                <a:t>Configuration Files</a:t>
              </a:r>
            </a:p>
          </p:txBody>
        </p:sp>
      </p:grp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42809" y="103312"/>
            <a:ext cx="8783790" cy="101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How existing work handle reflection ?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45047" y="1113294"/>
            <a:ext cx="5723337" cy="604873"/>
          </a:xfrm>
        </p:spPr>
        <p:txBody>
          <a:bodyPr>
            <a:noAutofit/>
          </a:bodyPr>
          <a:lstStyle/>
          <a:p>
            <a:pPr marL="342900" indent="-342900" eaLnBrk="1" hangingPunct="1">
              <a:buFont typeface="Arial"/>
              <a:buChar char="•"/>
            </a:pPr>
            <a:r>
              <a:rPr lang="en-US" altLang="zh-CN" sz="28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Reflection Analysis for Java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96489" y="1572183"/>
            <a:ext cx="7825897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Benjamin </a:t>
            </a:r>
            <a:r>
              <a:rPr lang="en-US" altLang="zh-CN" sz="2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Livshits</a:t>
            </a:r>
            <a:r>
              <a:rPr lang="en-US" altLang="zh-CN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, John Whaley, and Monica S. Lam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133971" y="1148097"/>
            <a:ext cx="2294360" cy="4061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(APLAS 2005)</a:t>
            </a:r>
            <a:endParaRPr lang="en-US" altLang="zh-CN" sz="2200" i="1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2" name="Picture 1" descr="bddbddb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78" y="2152808"/>
            <a:ext cx="2277897" cy="1053622"/>
          </a:xfrm>
          <a:prstGeom prst="rect">
            <a:avLst/>
          </a:prstGeom>
        </p:spPr>
      </p:pic>
      <p:pic>
        <p:nvPicPr>
          <p:cNvPr id="6" name="Picture 5" descr="WALA-bann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704" y="2286669"/>
            <a:ext cx="2163929" cy="957574"/>
          </a:xfrm>
          <a:prstGeom prst="rect">
            <a:avLst/>
          </a:prstGeom>
        </p:spPr>
      </p:pic>
      <p:pic>
        <p:nvPicPr>
          <p:cNvPr id="8" name="Picture 7" descr="doop (1)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306" y="2401167"/>
            <a:ext cx="1922431" cy="64144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99364" y="3780832"/>
            <a:ext cx="6086215" cy="1766333"/>
            <a:chOff x="700641" y="3612282"/>
            <a:chExt cx="5969915" cy="176633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641" y="3612282"/>
              <a:ext cx="5684552" cy="176633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031803" y="3835290"/>
              <a:ext cx="56387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Class</a:t>
              </a:r>
              <a:r>
                <a:rPr lang="en-US" sz="2000" dirty="0" smtClean="0">
                  <a:latin typeface="Comic Sans MS"/>
                  <a:cs typeface="Comic Sans MS"/>
                </a:rPr>
                <a:t>     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latin typeface="Comic Sans MS"/>
                  <a:cs typeface="Comic Sans MS"/>
                </a:rPr>
                <a:t>Class.forName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“Person”</a:t>
              </a:r>
              <a:r>
                <a:rPr lang="en-US" sz="2000" dirty="0" smtClean="0">
                  <a:latin typeface="Comic Sans MS"/>
                  <a:cs typeface="Comic Sans MS"/>
                </a:rPr>
                <a:t>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31806" y="4235806"/>
              <a:ext cx="5079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Method</a:t>
              </a:r>
              <a:r>
                <a:rPr lang="en-US" sz="2000" dirty="0" smtClean="0">
                  <a:latin typeface="Comic Sans MS"/>
                  <a:cs typeface="Comic Sans MS"/>
                </a:rPr>
                <a:t> 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m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err="1" smtClean="0">
                  <a:latin typeface="Comic Sans MS"/>
                  <a:cs typeface="Comic Sans MS"/>
                </a:rPr>
                <a:t>.getMethod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“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”</a:t>
              </a:r>
              <a:r>
                <a:rPr lang="en-US" sz="2000" dirty="0" smtClean="0">
                  <a:latin typeface="Comic Sans MS"/>
                  <a:cs typeface="Comic Sans MS"/>
                </a:rPr>
                <a:t>, …);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44620" y="4651739"/>
              <a:ext cx="5079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Field</a:t>
              </a:r>
              <a:r>
                <a:rPr lang="en-US" sz="2000" dirty="0" smtClean="0">
                  <a:latin typeface="Comic Sans MS"/>
                  <a:cs typeface="Comic Sans MS"/>
                </a:rPr>
                <a:t>     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f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err="1" smtClean="0">
                  <a:latin typeface="Comic Sans MS"/>
                  <a:cs typeface="Comic Sans MS"/>
                </a:rPr>
                <a:t>.getField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“name”</a:t>
              </a:r>
              <a:r>
                <a:rPr lang="en-US" sz="2000" dirty="0" smtClean="0">
                  <a:latin typeface="Comic Sans MS"/>
                  <a:cs typeface="Comic Sans MS"/>
                </a:rPr>
                <a:t>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7287" y="5770459"/>
            <a:ext cx="6643803" cy="697077"/>
            <a:chOff x="784528" y="5567373"/>
            <a:chExt cx="6643803" cy="69707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5847" y="5567373"/>
              <a:ext cx="6467774" cy="697077"/>
            </a:xfrm>
            <a:prstGeom prst="rect">
              <a:avLst/>
            </a:prstGeom>
          </p:spPr>
        </p:pic>
        <p:sp>
          <p:nvSpPr>
            <p:cNvPr id="19" name="Rectangle 3"/>
            <p:cNvSpPr txBox="1">
              <a:spLocks noChangeArrowheads="1"/>
            </p:cNvSpPr>
            <p:nvPr/>
          </p:nvSpPr>
          <p:spPr>
            <a:xfrm>
              <a:off x="784528" y="5659577"/>
              <a:ext cx="6643803" cy="60487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200" dirty="0" smtClean="0">
                  <a:solidFill>
                    <a:srgbClr val="000000"/>
                  </a:solidFill>
                  <a:latin typeface="Arial" charset="0"/>
                  <a:cs typeface="宋体" charset="0"/>
                </a:rPr>
                <a:t>Analyzing the </a:t>
              </a:r>
              <a:r>
                <a:rPr lang="en-US" altLang="zh-CN" sz="2200" dirty="0" smtClean="0">
                  <a:solidFill>
                    <a:srgbClr val="800000"/>
                  </a:solidFill>
                  <a:latin typeface="Arial" charset="0"/>
                  <a:cs typeface="宋体" charset="0"/>
                </a:rPr>
                <a:t>string values </a:t>
              </a:r>
              <a:r>
                <a:rPr lang="en-US" altLang="zh-CN" sz="2200" dirty="0" smtClean="0">
                  <a:solidFill>
                    <a:srgbClr val="000000"/>
                  </a:solidFill>
                  <a:latin typeface="Arial" charset="0"/>
                  <a:cs typeface="宋体" charset="0"/>
                </a:rPr>
                <a:t>of the arguments !</a:t>
              </a:r>
            </a:p>
          </p:txBody>
        </p:sp>
      </p:grpSp>
      <p:cxnSp>
        <p:nvCxnSpPr>
          <p:cNvPr id="22" name="Curved Connector 21"/>
          <p:cNvCxnSpPr/>
          <p:nvPr/>
        </p:nvCxnSpPr>
        <p:spPr>
          <a:xfrm flipV="1">
            <a:off x="4685399" y="3630870"/>
            <a:ext cx="1910853" cy="451710"/>
          </a:xfrm>
          <a:prstGeom prst="curvedConnector3">
            <a:avLst>
              <a:gd name="adj1" fmla="val 6434"/>
            </a:avLst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/>
          <p:nvPr/>
        </p:nvCxnSpPr>
        <p:spPr>
          <a:xfrm flipV="1">
            <a:off x="4674725" y="4404356"/>
            <a:ext cx="1910854" cy="125342"/>
          </a:xfrm>
          <a:prstGeom prst="curvedConnector3">
            <a:avLst>
              <a:gd name="adj1" fmla="val 4200"/>
            </a:avLst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184" y="4129325"/>
            <a:ext cx="2679115" cy="550061"/>
          </a:xfrm>
          <a:prstGeom prst="rect">
            <a:avLst/>
          </a:prstGeom>
        </p:spPr>
      </p:pic>
      <p:sp>
        <p:nvSpPr>
          <p:cNvPr id="46" name="Rectangle 3"/>
          <p:cNvSpPr txBox="1">
            <a:spLocks noChangeArrowheads="1"/>
          </p:cNvSpPr>
          <p:nvPr/>
        </p:nvSpPr>
        <p:spPr>
          <a:xfrm>
            <a:off x="6433215" y="4129325"/>
            <a:ext cx="2752031" cy="5500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2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Command Lines</a:t>
            </a:r>
          </a:p>
        </p:txBody>
      </p:sp>
    </p:spTree>
    <p:extLst>
      <p:ext uri="{BB962C8B-B14F-4D97-AF65-F5344CB8AC3E}">
        <p14:creationId xmlns:p14="http://schemas.microsoft.com/office/powerpoint/2010/main" val="3525272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882517" y="1106467"/>
            <a:ext cx="7541815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Static analysis for OO in practice ?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6561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6433938" y="3355839"/>
            <a:ext cx="2752031" cy="550061"/>
            <a:chOff x="784528" y="5567373"/>
            <a:chExt cx="6643803" cy="697077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5847" y="5567373"/>
              <a:ext cx="6467774" cy="697077"/>
            </a:xfrm>
            <a:prstGeom prst="rect">
              <a:avLst/>
            </a:prstGeom>
          </p:spPr>
        </p:pic>
        <p:sp>
          <p:nvSpPr>
            <p:cNvPr id="35" name="Rectangle 3"/>
            <p:cNvSpPr txBox="1">
              <a:spLocks noChangeArrowheads="1"/>
            </p:cNvSpPr>
            <p:nvPr/>
          </p:nvSpPr>
          <p:spPr>
            <a:xfrm>
              <a:off x="784528" y="5567373"/>
              <a:ext cx="6643803" cy="69707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200" dirty="0" smtClean="0">
                  <a:solidFill>
                    <a:srgbClr val="000000"/>
                  </a:solidFill>
                  <a:latin typeface="Arial" charset="0"/>
                  <a:cs typeface="宋体" charset="0"/>
                </a:rPr>
                <a:t>Configuration Files</a:t>
              </a:r>
            </a:p>
          </p:txBody>
        </p:sp>
      </p:grp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42809" y="103312"/>
            <a:ext cx="8783790" cy="101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How existing work handle reflection ?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45047" y="1113294"/>
            <a:ext cx="5723337" cy="604873"/>
          </a:xfrm>
        </p:spPr>
        <p:txBody>
          <a:bodyPr>
            <a:noAutofit/>
          </a:bodyPr>
          <a:lstStyle/>
          <a:p>
            <a:pPr marL="342900" indent="-342900" eaLnBrk="1" hangingPunct="1">
              <a:buFont typeface="Arial"/>
              <a:buChar char="•"/>
            </a:pPr>
            <a:r>
              <a:rPr lang="en-US" altLang="zh-CN" sz="28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Reflection Analysis for Java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96489" y="1572183"/>
            <a:ext cx="7825897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Benjamin </a:t>
            </a:r>
            <a:r>
              <a:rPr lang="en-US" altLang="zh-CN" sz="2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Livshits</a:t>
            </a:r>
            <a:r>
              <a:rPr lang="en-US" altLang="zh-CN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, John Whaley, and Monica S. Lam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133971" y="1148097"/>
            <a:ext cx="2294360" cy="4061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(APLAS 2005)</a:t>
            </a:r>
            <a:endParaRPr lang="en-US" altLang="zh-CN" sz="2200" i="1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2" name="Picture 1" descr="bddbddb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78" y="2152808"/>
            <a:ext cx="2277897" cy="1053622"/>
          </a:xfrm>
          <a:prstGeom prst="rect">
            <a:avLst/>
          </a:prstGeom>
        </p:spPr>
      </p:pic>
      <p:pic>
        <p:nvPicPr>
          <p:cNvPr id="6" name="Picture 5" descr="WALA-banne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704" y="2286669"/>
            <a:ext cx="2163929" cy="957574"/>
          </a:xfrm>
          <a:prstGeom prst="rect">
            <a:avLst/>
          </a:prstGeom>
        </p:spPr>
      </p:pic>
      <p:pic>
        <p:nvPicPr>
          <p:cNvPr id="8" name="Picture 7" descr="doop (1)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306" y="2401167"/>
            <a:ext cx="1922431" cy="64144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99364" y="3780832"/>
            <a:ext cx="6086215" cy="1766333"/>
            <a:chOff x="700641" y="3612282"/>
            <a:chExt cx="5969915" cy="176633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0641" y="3612282"/>
              <a:ext cx="5684552" cy="176633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031803" y="3835290"/>
              <a:ext cx="56387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Class</a:t>
              </a:r>
              <a:r>
                <a:rPr lang="en-US" sz="2000" dirty="0" smtClean="0">
                  <a:latin typeface="Comic Sans MS"/>
                  <a:cs typeface="Comic Sans MS"/>
                </a:rPr>
                <a:t>     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latin typeface="Comic Sans MS"/>
                  <a:cs typeface="Comic Sans MS"/>
                </a:rPr>
                <a:t>Class.forName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“Person”</a:t>
              </a:r>
              <a:r>
                <a:rPr lang="en-US" sz="2000" dirty="0" smtClean="0">
                  <a:latin typeface="Comic Sans MS"/>
                  <a:cs typeface="Comic Sans MS"/>
                </a:rPr>
                <a:t>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31806" y="4235806"/>
              <a:ext cx="5079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Method</a:t>
              </a:r>
              <a:r>
                <a:rPr lang="en-US" sz="2000" dirty="0" smtClean="0">
                  <a:latin typeface="Comic Sans MS"/>
                  <a:cs typeface="Comic Sans MS"/>
                </a:rPr>
                <a:t> 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m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err="1" smtClean="0">
                  <a:latin typeface="Comic Sans MS"/>
                  <a:cs typeface="Comic Sans MS"/>
                </a:rPr>
                <a:t>.getMethod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“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”</a:t>
              </a:r>
              <a:r>
                <a:rPr lang="en-US" sz="2000" dirty="0" smtClean="0">
                  <a:latin typeface="Comic Sans MS"/>
                  <a:cs typeface="Comic Sans MS"/>
                </a:rPr>
                <a:t>, …);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44620" y="4651739"/>
              <a:ext cx="5079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Field</a:t>
              </a:r>
              <a:r>
                <a:rPr lang="en-US" sz="2000" dirty="0" smtClean="0">
                  <a:latin typeface="Comic Sans MS"/>
                  <a:cs typeface="Comic Sans MS"/>
                </a:rPr>
                <a:t>     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f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err="1" smtClean="0">
                  <a:latin typeface="Comic Sans MS"/>
                  <a:cs typeface="Comic Sans MS"/>
                </a:rPr>
                <a:t>.getField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“name”</a:t>
              </a:r>
              <a:r>
                <a:rPr lang="en-US" sz="2000" dirty="0" smtClean="0">
                  <a:latin typeface="Comic Sans MS"/>
                  <a:cs typeface="Comic Sans MS"/>
                </a:rPr>
                <a:t>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7287" y="5770459"/>
            <a:ext cx="6643803" cy="697077"/>
            <a:chOff x="784528" y="5567373"/>
            <a:chExt cx="6643803" cy="69707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5847" y="5567373"/>
              <a:ext cx="6467774" cy="697077"/>
            </a:xfrm>
            <a:prstGeom prst="rect">
              <a:avLst/>
            </a:prstGeom>
          </p:spPr>
        </p:pic>
        <p:sp>
          <p:nvSpPr>
            <p:cNvPr id="19" name="Rectangle 3"/>
            <p:cNvSpPr txBox="1">
              <a:spLocks noChangeArrowheads="1"/>
            </p:cNvSpPr>
            <p:nvPr/>
          </p:nvSpPr>
          <p:spPr>
            <a:xfrm>
              <a:off x="784528" y="5659577"/>
              <a:ext cx="6643803" cy="60487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200" dirty="0" smtClean="0">
                  <a:solidFill>
                    <a:srgbClr val="000000"/>
                  </a:solidFill>
                  <a:latin typeface="Arial" charset="0"/>
                  <a:cs typeface="宋体" charset="0"/>
                </a:rPr>
                <a:t>Analyzing the </a:t>
              </a:r>
              <a:r>
                <a:rPr lang="en-US" altLang="zh-CN" sz="2200" dirty="0" smtClean="0">
                  <a:solidFill>
                    <a:srgbClr val="800000"/>
                  </a:solidFill>
                  <a:latin typeface="Arial" charset="0"/>
                  <a:cs typeface="宋体" charset="0"/>
                </a:rPr>
                <a:t>string values </a:t>
              </a:r>
              <a:r>
                <a:rPr lang="en-US" altLang="zh-CN" sz="2200" dirty="0" smtClean="0">
                  <a:solidFill>
                    <a:srgbClr val="000000"/>
                  </a:solidFill>
                  <a:latin typeface="Arial" charset="0"/>
                  <a:cs typeface="宋体" charset="0"/>
                </a:rPr>
                <a:t>of the arguments !</a:t>
              </a:r>
            </a:p>
          </p:txBody>
        </p:sp>
      </p:grpSp>
      <p:cxnSp>
        <p:nvCxnSpPr>
          <p:cNvPr id="22" name="Curved Connector 21"/>
          <p:cNvCxnSpPr/>
          <p:nvPr/>
        </p:nvCxnSpPr>
        <p:spPr>
          <a:xfrm flipV="1">
            <a:off x="4685399" y="3630870"/>
            <a:ext cx="1910853" cy="451710"/>
          </a:xfrm>
          <a:prstGeom prst="curvedConnector3">
            <a:avLst>
              <a:gd name="adj1" fmla="val 6434"/>
            </a:avLst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/>
          <p:nvPr/>
        </p:nvCxnSpPr>
        <p:spPr>
          <a:xfrm flipV="1">
            <a:off x="4674725" y="4404356"/>
            <a:ext cx="1910854" cy="125342"/>
          </a:xfrm>
          <a:prstGeom prst="curvedConnector3">
            <a:avLst>
              <a:gd name="adj1" fmla="val 4200"/>
            </a:avLst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5184" y="4129325"/>
            <a:ext cx="2679115" cy="550061"/>
          </a:xfrm>
          <a:prstGeom prst="rect">
            <a:avLst/>
          </a:prstGeom>
        </p:spPr>
      </p:pic>
      <p:sp>
        <p:nvSpPr>
          <p:cNvPr id="46" name="Rectangle 3"/>
          <p:cNvSpPr txBox="1">
            <a:spLocks noChangeArrowheads="1"/>
          </p:cNvSpPr>
          <p:nvPr/>
        </p:nvSpPr>
        <p:spPr>
          <a:xfrm>
            <a:off x="6433215" y="4129325"/>
            <a:ext cx="2752031" cy="5500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2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Command Lines</a:t>
            </a:r>
          </a:p>
        </p:txBody>
      </p:sp>
      <p:cxnSp>
        <p:nvCxnSpPr>
          <p:cNvPr id="47" name="Curved Connector 46"/>
          <p:cNvCxnSpPr/>
          <p:nvPr/>
        </p:nvCxnSpPr>
        <p:spPr>
          <a:xfrm>
            <a:off x="4162429" y="5220399"/>
            <a:ext cx="2401465" cy="116685"/>
          </a:xfrm>
          <a:prstGeom prst="curvedConnector3">
            <a:avLst>
              <a:gd name="adj1" fmla="val 6890"/>
            </a:avLst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0" name="Picture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183" y="4900693"/>
            <a:ext cx="2679115" cy="872781"/>
          </a:xfrm>
          <a:prstGeom prst="rect">
            <a:avLst/>
          </a:prstGeom>
        </p:spPr>
      </p:pic>
      <p:sp>
        <p:nvSpPr>
          <p:cNvPr id="51" name="Rectangle 3"/>
          <p:cNvSpPr txBox="1">
            <a:spLocks noChangeArrowheads="1"/>
          </p:cNvSpPr>
          <p:nvPr/>
        </p:nvSpPr>
        <p:spPr>
          <a:xfrm>
            <a:off x="6447214" y="4900693"/>
            <a:ext cx="2752031" cy="5500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2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Complicated String</a:t>
            </a:r>
          </a:p>
        </p:txBody>
      </p:sp>
      <p:sp>
        <p:nvSpPr>
          <p:cNvPr id="64" name="Rectangle 3"/>
          <p:cNvSpPr txBox="1">
            <a:spLocks noChangeArrowheads="1"/>
          </p:cNvSpPr>
          <p:nvPr/>
        </p:nvSpPr>
        <p:spPr>
          <a:xfrm>
            <a:off x="6435818" y="5220399"/>
            <a:ext cx="2752031" cy="5500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2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Operations</a:t>
            </a:r>
          </a:p>
        </p:txBody>
      </p:sp>
    </p:spTree>
    <p:extLst>
      <p:ext uri="{BB962C8B-B14F-4D97-AF65-F5344CB8AC3E}">
        <p14:creationId xmlns:p14="http://schemas.microsoft.com/office/powerpoint/2010/main" val="440931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42809" y="103312"/>
            <a:ext cx="8783790" cy="101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How existing work handle reflection ?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45047" y="1113294"/>
            <a:ext cx="5723337" cy="604873"/>
          </a:xfrm>
        </p:spPr>
        <p:txBody>
          <a:bodyPr>
            <a:noAutofit/>
          </a:bodyPr>
          <a:lstStyle/>
          <a:p>
            <a:pPr marL="342900" indent="-342900" eaLnBrk="1" hangingPunct="1">
              <a:buFont typeface="Arial"/>
              <a:buChar char="•"/>
            </a:pPr>
            <a:r>
              <a:rPr lang="en-US" altLang="zh-CN" sz="2800" dirty="0" smtClean="0">
                <a:solidFill>
                  <a:srgbClr val="000000"/>
                </a:solidFill>
                <a:latin typeface="Arial" charset="0"/>
                <a:cs typeface="宋体" charset="0"/>
              </a:rPr>
              <a:t>Reflection Analysis for Java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96489" y="1572183"/>
            <a:ext cx="7825897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Benjamin </a:t>
            </a:r>
            <a:r>
              <a:rPr lang="en-US" altLang="zh-CN" sz="2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Livshits</a:t>
            </a:r>
            <a:r>
              <a:rPr lang="en-US" altLang="zh-CN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, John Whaley, and Monica S. Lam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133971" y="1148097"/>
            <a:ext cx="2294360" cy="4061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(APLAS 2005)</a:t>
            </a:r>
            <a:endParaRPr lang="en-US" altLang="zh-CN" sz="2200" i="1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2" name="Picture 1" descr="bddbddb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78" y="2152808"/>
            <a:ext cx="2277897" cy="1053622"/>
          </a:xfrm>
          <a:prstGeom prst="rect">
            <a:avLst/>
          </a:prstGeom>
        </p:spPr>
      </p:pic>
      <p:pic>
        <p:nvPicPr>
          <p:cNvPr id="6" name="Picture 5" descr="WALA-bann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704" y="2286669"/>
            <a:ext cx="2163929" cy="957574"/>
          </a:xfrm>
          <a:prstGeom prst="rect">
            <a:avLst/>
          </a:prstGeom>
        </p:spPr>
      </p:pic>
      <p:pic>
        <p:nvPicPr>
          <p:cNvPr id="8" name="Picture 7" descr="doop (1)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306" y="2401167"/>
            <a:ext cx="1922431" cy="641447"/>
          </a:xfrm>
          <a:prstGeom prst="rect">
            <a:avLst/>
          </a:prstGeom>
        </p:spPr>
      </p:pic>
      <p:sp>
        <p:nvSpPr>
          <p:cNvPr id="41" name="Rectangle 3"/>
          <p:cNvSpPr txBox="1">
            <a:spLocks noChangeArrowheads="1"/>
          </p:cNvSpPr>
          <p:nvPr/>
        </p:nvSpPr>
        <p:spPr>
          <a:xfrm>
            <a:off x="1821515" y="3831767"/>
            <a:ext cx="5201247" cy="826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Can we do better ?</a:t>
            </a:r>
            <a:endParaRPr lang="en-US" altLang="zh-CN" sz="4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581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69494" y="1165363"/>
            <a:ext cx="8102840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3600" dirty="0" smtClean="0">
                <a:solidFill>
                  <a:schemeClr val="tx1"/>
                </a:solidFill>
                <a:latin typeface="Arial"/>
                <a:cs typeface="Arial"/>
              </a:rPr>
              <a:t>Analyze reflection in a better way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08384" y="576708"/>
            <a:ext cx="1757625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3600" i="1" dirty="0" smtClean="0">
                <a:solidFill>
                  <a:srgbClr val="800000"/>
                </a:solidFill>
                <a:latin typeface="Arial"/>
                <a:cs typeface="Arial"/>
              </a:rPr>
              <a:t>GOAL:</a:t>
            </a:r>
            <a:endParaRPr lang="en-US" sz="3600" i="1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865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69494" y="1165363"/>
            <a:ext cx="8102840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3600" dirty="0" smtClean="0">
                <a:solidFill>
                  <a:schemeClr val="tx1"/>
                </a:solidFill>
                <a:latin typeface="Arial"/>
                <a:cs typeface="Arial"/>
              </a:rPr>
              <a:t>Analyze </a:t>
            </a:r>
            <a:r>
              <a:rPr lang="en-US" altLang="zh-CN" sz="3600" dirty="0" smtClean="0">
                <a:solidFill>
                  <a:srgbClr val="800000"/>
                </a:solidFill>
                <a:latin typeface="Arial"/>
                <a:cs typeface="Arial"/>
              </a:rPr>
              <a:t>reflection</a:t>
            </a:r>
            <a:r>
              <a:rPr lang="en-US" altLang="zh-CN" sz="3600" dirty="0" smtClean="0">
                <a:solidFill>
                  <a:schemeClr val="tx1"/>
                </a:solidFill>
                <a:latin typeface="Arial"/>
                <a:cs typeface="Arial"/>
              </a:rPr>
              <a:t> in a better way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08384" y="576708"/>
            <a:ext cx="1757625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3600" i="1" dirty="0" smtClean="0">
                <a:solidFill>
                  <a:srgbClr val="800000"/>
                </a:solidFill>
                <a:latin typeface="Arial"/>
                <a:cs typeface="Arial"/>
              </a:rPr>
              <a:t>GOAL:</a:t>
            </a:r>
            <a:endParaRPr lang="en-US" sz="3600" i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 rot="20165200">
            <a:off x="3071798" y="1017183"/>
            <a:ext cx="1757625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en-US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4018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69494" y="1165363"/>
            <a:ext cx="8102840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3600" dirty="0" smtClean="0">
                <a:solidFill>
                  <a:schemeClr val="tx1"/>
                </a:solidFill>
                <a:latin typeface="Arial"/>
                <a:cs typeface="Arial"/>
              </a:rPr>
              <a:t>Analyze </a:t>
            </a:r>
            <a:r>
              <a:rPr lang="en-US" altLang="zh-CN" sz="3600" dirty="0" smtClean="0">
                <a:solidFill>
                  <a:srgbClr val="800000"/>
                </a:solidFill>
                <a:latin typeface="Arial"/>
                <a:cs typeface="Arial"/>
              </a:rPr>
              <a:t>reflection</a:t>
            </a:r>
            <a:r>
              <a:rPr lang="en-US" altLang="zh-CN" sz="3600" dirty="0" smtClean="0">
                <a:solidFill>
                  <a:schemeClr val="tx1"/>
                </a:solidFill>
                <a:latin typeface="Arial"/>
                <a:cs typeface="Arial"/>
              </a:rPr>
              <a:t> in a better way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08384" y="576708"/>
            <a:ext cx="1757625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3600" i="1" dirty="0" smtClean="0">
                <a:solidFill>
                  <a:srgbClr val="800000"/>
                </a:solidFill>
                <a:latin typeface="Arial"/>
                <a:cs typeface="Arial"/>
              </a:rPr>
              <a:t>GOAL:</a:t>
            </a:r>
            <a:endParaRPr lang="en-US" sz="3600" i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10424" y="2240733"/>
            <a:ext cx="8102840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3200" dirty="0" smtClean="0">
                <a:solidFill>
                  <a:srgbClr val="800000"/>
                </a:solidFill>
                <a:latin typeface="Arial"/>
                <a:cs typeface="Arial"/>
              </a:rPr>
              <a:t>191</a:t>
            </a:r>
            <a:r>
              <a:rPr lang="en-US" altLang="zh-CN" sz="3200" dirty="0" smtClean="0">
                <a:solidFill>
                  <a:schemeClr val="tx1"/>
                </a:solidFill>
                <a:latin typeface="Arial"/>
                <a:cs typeface="Arial"/>
              </a:rPr>
              <a:t> methods (Java Reflection API)</a:t>
            </a:r>
            <a:endParaRPr lang="en-US" sz="32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 rot="20165200">
            <a:off x="3071798" y="1017183"/>
            <a:ext cx="1757625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en-US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3102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8458" y="195811"/>
            <a:ext cx="5277180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3600" dirty="0" smtClean="0">
                <a:solidFill>
                  <a:schemeClr val="tx1"/>
                </a:solidFill>
                <a:latin typeface="Arial"/>
                <a:cs typeface="Arial"/>
              </a:rPr>
              <a:t>Three kinds of methods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51661" y="1367988"/>
            <a:ext cx="318993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Entry Methods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41501" y="2689157"/>
            <a:ext cx="583837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Member-introspecting Methods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97542" y="4269024"/>
            <a:ext cx="4834137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Side-Effect Methods</a:t>
            </a:r>
          </a:p>
        </p:txBody>
      </p:sp>
    </p:spTree>
    <p:extLst>
      <p:ext uri="{BB962C8B-B14F-4D97-AF65-F5344CB8AC3E}">
        <p14:creationId xmlns:p14="http://schemas.microsoft.com/office/powerpoint/2010/main" val="2288303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2807" y="2091423"/>
            <a:ext cx="5573959" cy="497702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8458" y="195811"/>
            <a:ext cx="5277180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3600" dirty="0" smtClean="0">
                <a:solidFill>
                  <a:schemeClr val="tx1"/>
                </a:solidFill>
                <a:latin typeface="Arial"/>
                <a:cs typeface="Arial"/>
              </a:rPr>
              <a:t>Three kinds of methods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51661" y="1367988"/>
            <a:ext cx="318993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Entry Methods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41501" y="2689157"/>
            <a:ext cx="583837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Member-introspecting Methods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97542" y="4269024"/>
            <a:ext cx="4834137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Side-Effect Methods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68000" y="2101268"/>
            <a:ext cx="4633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latin typeface="Comic Sans MS"/>
                <a:cs typeface="Comic Sans MS"/>
              </a:rPr>
              <a:t>Class.forName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“Person”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13991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7035" y="3264495"/>
            <a:ext cx="5603490" cy="99468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2807" y="2091423"/>
            <a:ext cx="5573959" cy="497702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8458" y="195811"/>
            <a:ext cx="5277180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3600" dirty="0" smtClean="0">
                <a:solidFill>
                  <a:schemeClr val="tx1"/>
                </a:solidFill>
                <a:latin typeface="Arial"/>
                <a:cs typeface="Arial"/>
              </a:rPr>
              <a:t>Three kinds of methods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51661" y="1367988"/>
            <a:ext cx="318993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Entry Methods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41501" y="2689157"/>
            <a:ext cx="583837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Member-introspecting Methods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97542" y="4269024"/>
            <a:ext cx="4834137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Side-Effect Methods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68000" y="2101268"/>
            <a:ext cx="4633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latin typeface="Comic Sans MS"/>
                <a:cs typeface="Comic Sans MS"/>
              </a:rPr>
              <a:t>Class.forName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“Person”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58155" y="3325096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Method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.getMethod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“</a:t>
            </a:r>
            <a:r>
              <a:rPr lang="en-US" sz="2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setName</a:t>
            </a:r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”</a:t>
            </a:r>
            <a:r>
              <a:rPr lang="en-US" sz="2000" dirty="0" smtClean="0">
                <a:latin typeface="Comic Sans MS"/>
                <a:cs typeface="Comic Sans MS"/>
              </a:rPr>
              <a:t>, …);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72069" y="3680298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.getField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“name”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227582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7042" y="4873897"/>
            <a:ext cx="5603490" cy="146602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7035" y="3264495"/>
            <a:ext cx="5603490" cy="99468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2807" y="2091423"/>
            <a:ext cx="5573959" cy="497702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8458" y="195811"/>
            <a:ext cx="5277180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3600" dirty="0" smtClean="0">
                <a:solidFill>
                  <a:schemeClr val="tx1"/>
                </a:solidFill>
                <a:latin typeface="Arial"/>
                <a:cs typeface="Arial"/>
              </a:rPr>
              <a:t>Three kinds of methods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51661" y="1367988"/>
            <a:ext cx="318993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Entry Methods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41501" y="2689157"/>
            <a:ext cx="583837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Member-introspecting Methods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97542" y="4269024"/>
            <a:ext cx="4834137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Side-Effect Methods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68000" y="2101268"/>
            <a:ext cx="4633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latin typeface="Comic Sans MS"/>
                <a:cs typeface="Comic Sans MS"/>
              </a:rPr>
              <a:t>Class.forName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“Person”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58155" y="3325096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Method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.getMethod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“</a:t>
            </a:r>
            <a:r>
              <a:rPr lang="en-US" sz="2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setName</a:t>
            </a:r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”</a:t>
            </a:r>
            <a:r>
              <a:rPr lang="en-US" sz="2000" dirty="0" smtClean="0">
                <a:latin typeface="Comic Sans MS"/>
                <a:cs typeface="Comic Sans MS"/>
              </a:rPr>
              <a:t>, …);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42538" y="4959375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Object   p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.newInstance</a:t>
            </a:r>
            <a:r>
              <a:rPr lang="en-US" sz="2000" dirty="0" smtClean="0">
                <a:latin typeface="Comic Sans MS"/>
                <a:cs typeface="Comic Sans MS"/>
              </a:rPr>
              <a:t>();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32693" y="5349640"/>
            <a:ext cx="3938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m</a:t>
            </a:r>
            <a:r>
              <a:rPr lang="en-US" sz="2000" dirty="0" err="1" smtClean="0">
                <a:latin typeface="Comic Sans MS"/>
                <a:cs typeface="Comic Sans MS"/>
              </a:rPr>
              <a:t>.invoke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p</a:t>
            </a:r>
            <a:r>
              <a:rPr lang="en-US" sz="2000" dirty="0" smtClean="0">
                <a:latin typeface="Comic Sans MS"/>
                <a:cs typeface="Comic Sans MS"/>
              </a:rPr>
              <a:t>, “John”);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72069" y="3680298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.getField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“name”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52379" y="5707852"/>
            <a:ext cx="472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err="1" smtClean="0">
                <a:latin typeface="Comic Sans MS"/>
                <a:cs typeface="Comic Sans MS"/>
              </a:rPr>
              <a:t>.set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p</a:t>
            </a:r>
            <a:r>
              <a:rPr lang="en-US" sz="2000" dirty="0" smtClean="0">
                <a:latin typeface="Comic Sans MS"/>
                <a:cs typeface="Comic Sans MS"/>
              </a:rPr>
              <a:t>, xx);  /  s = (String) </a:t>
            </a:r>
            <a:r>
              <a:rPr lang="en-US" sz="20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err="1" smtClean="0">
                <a:latin typeface="Comic Sans MS"/>
                <a:cs typeface="Comic Sans MS"/>
              </a:rPr>
              <a:t>.get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p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64777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04859" y="2755612"/>
            <a:ext cx="17773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Study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907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882517" y="1106467"/>
            <a:ext cx="7541815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Static analysis for OO in practice ?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3" name="Picture 2" descr="donot listen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005" y="3367748"/>
            <a:ext cx="2253543" cy="1874238"/>
          </a:xfrm>
          <a:prstGeom prst="rect">
            <a:avLst/>
          </a:prstGeom>
        </p:spPr>
      </p:pic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2372636" y="2343650"/>
            <a:ext cx="4378509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Comic Sans MS"/>
                <a:cs typeface="Comic Sans MS"/>
              </a:rPr>
              <a:t>re re re … reflection </a:t>
            </a:r>
            <a:r>
              <a:rPr lang="en-US" sz="3200" b="1" dirty="0" smtClean="0">
                <a:solidFill>
                  <a:srgbClr val="800000"/>
                </a:solidFill>
                <a:latin typeface="Comic Sans MS"/>
                <a:cs typeface="Comic Sans MS"/>
              </a:rPr>
              <a:t>!</a:t>
            </a:r>
            <a:endParaRPr lang="en-US" sz="3200" b="1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715695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8458" y="195811"/>
            <a:ext cx="4029273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3600" dirty="0" smtClean="0">
                <a:solidFill>
                  <a:schemeClr val="tx1"/>
                </a:solidFill>
                <a:latin typeface="Arial"/>
                <a:cs typeface="Arial"/>
              </a:rPr>
              <a:t>Empirical Study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64411" y="1384738"/>
            <a:ext cx="446985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DaCapo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(2006-10-MR2)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8215" y="1917917"/>
            <a:ext cx="3783453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javac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(1.7.0)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90638" y="2491010"/>
            <a:ext cx="388587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Eclipse (4.2.2)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14920" y="3059945"/>
            <a:ext cx="3208493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jEdit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(5.1.0)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366135" y="3632436"/>
            <a:ext cx="3761596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Tomcat (7.0.42)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52083" y="4186099"/>
            <a:ext cx="339287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Jetty (9.0.5)</a:t>
            </a:r>
          </a:p>
        </p:txBody>
      </p:sp>
    </p:spTree>
    <p:extLst>
      <p:ext uri="{BB962C8B-B14F-4D97-AF65-F5344CB8AC3E}">
        <p14:creationId xmlns:p14="http://schemas.microsoft.com/office/powerpoint/2010/main" val="571233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8299" y="2130088"/>
            <a:ext cx="3247893" cy="497702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8458" y="195811"/>
            <a:ext cx="4029273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3600" dirty="0" smtClean="0">
                <a:solidFill>
                  <a:schemeClr val="tx1"/>
                </a:solidFill>
                <a:latin typeface="Arial"/>
                <a:cs typeface="Arial"/>
              </a:rPr>
              <a:t>Empirical Study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64411" y="1384738"/>
            <a:ext cx="446985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DaCapo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(2006-10-MR2)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73130" y="2163648"/>
            <a:ext cx="2818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Side-Effect Methods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8215" y="1917917"/>
            <a:ext cx="3783453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javac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(1.7.0)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90638" y="2491010"/>
            <a:ext cx="388587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Eclipse (4.2.2)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14920" y="3059945"/>
            <a:ext cx="3208493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jEdit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(5.1.0)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366135" y="3632436"/>
            <a:ext cx="3761596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Tomcat (7.0.42)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52083" y="4186099"/>
            <a:ext cx="339287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Jetty (9.0.5)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7569" y="2985830"/>
            <a:ext cx="3247893" cy="49770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661857" y="2998906"/>
            <a:ext cx="2060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Demand-driven</a:t>
            </a:r>
            <a:endParaRPr lang="en-US" sz="2000" dirty="0">
              <a:latin typeface="Comic Sans MS"/>
              <a:cs typeface="Comic Sans M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8056" y="3855312"/>
            <a:ext cx="3247893" cy="49770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031072" y="3875796"/>
            <a:ext cx="1445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Manually</a:t>
            </a:r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19792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8299" y="2130088"/>
            <a:ext cx="3247893" cy="497702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8458" y="195811"/>
            <a:ext cx="4029273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3600" dirty="0" smtClean="0">
                <a:solidFill>
                  <a:schemeClr val="tx1"/>
                </a:solidFill>
                <a:latin typeface="Arial"/>
                <a:cs typeface="Arial"/>
              </a:rPr>
              <a:t>Empirical Study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64411" y="1384738"/>
            <a:ext cx="446985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DaCapo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(2006-10-MR2)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73130" y="2163648"/>
            <a:ext cx="2818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Side-Effect Methods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8215" y="1917917"/>
            <a:ext cx="3783453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javac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(1.7.0)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90638" y="2491010"/>
            <a:ext cx="388587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Eclipse (4.2.2)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14920" y="3059945"/>
            <a:ext cx="3208493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jEdit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(5.1.0)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366135" y="3632436"/>
            <a:ext cx="3761596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Tomcat (7.0.42)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52083" y="4186099"/>
            <a:ext cx="339287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Jetty (9.0.5)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7569" y="2985830"/>
            <a:ext cx="3247893" cy="49770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661857" y="2998906"/>
            <a:ext cx="2060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Demand-driven</a:t>
            </a:r>
            <a:endParaRPr lang="en-US" sz="2000" dirty="0">
              <a:latin typeface="Comic Sans MS"/>
              <a:cs typeface="Comic Sans M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8056" y="3855312"/>
            <a:ext cx="3247893" cy="49770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031072" y="3875796"/>
            <a:ext cx="1445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Manually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16193" y="4912708"/>
            <a:ext cx="421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Side-Effect callsites:  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609</a:t>
            </a:r>
            <a:r>
              <a:rPr lang="en-US" sz="2000" dirty="0" smtClean="0">
                <a:latin typeface="Comic Sans MS"/>
                <a:cs typeface="Comic Sans MS"/>
              </a:rPr>
              <a:t>  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99262" y="5386835"/>
            <a:ext cx="53399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Member-Introspecting callsites:  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304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33131" y="5871613"/>
            <a:ext cx="53399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Entry callsites:  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501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743892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8299" y="2130088"/>
            <a:ext cx="3247893" cy="497702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8458" y="195811"/>
            <a:ext cx="4029273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3600" dirty="0" smtClean="0">
                <a:solidFill>
                  <a:schemeClr val="tx1"/>
                </a:solidFill>
                <a:latin typeface="Arial"/>
                <a:cs typeface="Arial"/>
              </a:rPr>
              <a:t>Empirical Study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64411" y="1384738"/>
            <a:ext cx="446985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DaCapo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(2006-10-MR2)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73130" y="2163648"/>
            <a:ext cx="2818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Side-Effect Methods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8215" y="1917917"/>
            <a:ext cx="3783453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javac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(1.7.0)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90638" y="2491010"/>
            <a:ext cx="388587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Eclipse (4.2.2)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14920" y="3059945"/>
            <a:ext cx="3208493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jEdit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(5.1.0)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366135" y="3632436"/>
            <a:ext cx="3761596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Tomcat (7.0.42)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52083" y="4186099"/>
            <a:ext cx="339287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Jetty (9.0.5)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7569" y="2985830"/>
            <a:ext cx="3247893" cy="49770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661857" y="2998906"/>
            <a:ext cx="2060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Demand-driven</a:t>
            </a:r>
            <a:endParaRPr lang="en-US" sz="2000" dirty="0">
              <a:latin typeface="Comic Sans MS"/>
              <a:cs typeface="Comic Sans M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8056" y="3855312"/>
            <a:ext cx="3247893" cy="49770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031072" y="3875796"/>
            <a:ext cx="1445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Manually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 rot="20771086">
            <a:off x="2281942" y="2856029"/>
            <a:ext cx="4436646" cy="826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Useful findings</a:t>
            </a:r>
            <a:endParaRPr lang="en-US" altLang="zh-CN" sz="4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16193" y="4912708"/>
            <a:ext cx="421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Side-Effect callsites:  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609</a:t>
            </a:r>
            <a:r>
              <a:rPr lang="en-US" sz="2000" dirty="0" smtClean="0">
                <a:latin typeface="Comic Sans MS"/>
                <a:cs typeface="Comic Sans MS"/>
              </a:rPr>
              <a:t>  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99262" y="5386835"/>
            <a:ext cx="53399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Member-Introspecting callsites:  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304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33131" y="5871613"/>
            <a:ext cx="53399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Entry callsites:  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501</a:t>
            </a:r>
            <a:r>
              <a:rPr lang="en-US" sz="2000" dirty="0" smtClean="0">
                <a:latin typeface="Comic Sans MS"/>
                <a:cs typeface="Comic Sans MS"/>
              </a:rPr>
              <a:t> </a:t>
            </a:r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718243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3339057" y="5022170"/>
            <a:ext cx="2469460" cy="378416"/>
            <a:chOff x="1166639" y="3589926"/>
            <a:chExt cx="2469460" cy="378416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66639" y="3589926"/>
              <a:ext cx="2469460" cy="378416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1718986" y="3623486"/>
              <a:ext cx="16200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Comic Sans MS"/>
                  <a:cs typeface="Comic Sans MS"/>
                </a:rPr>
                <a:t>Entry Methods</a:t>
              </a:r>
              <a:endParaRPr lang="en-US" sz="1400" dirty="0">
                <a:latin typeface="Comic Sans MS"/>
                <a:cs typeface="Comic Sans MS"/>
              </a:endParaRPr>
            </a:p>
          </p:txBody>
        </p:sp>
      </p:grpSp>
      <p:pic>
        <p:nvPicPr>
          <p:cNvPr id="10" name="Picture 9" descr="entry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037" y="323672"/>
            <a:ext cx="5910652" cy="4670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649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id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970" y="270339"/>
            <a:ext cx="5907296" cy="4892389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3405193" y="5214294"/>
            <a:ext cx="3053273" cy="378416"/>
            <a:chOff x="5038300" y="2130088"/>
            <a:chExt cx="3053273" cy="378416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38300" y="2130088"/>
              <a:ext cx="2469460" cy="378416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5273130" y="2163648"/>
              <a:ext cx="28184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Comic Sans MS"/>
                  <a:cs typeface="Comic Sans MS"/>
                </a:rPr>
                <a:t>Side-Effect Methods</a:t>
              </a:r>
              <a:endParaRPr lang="en-US" sz="1400" dirty="0">
                <a:latin typeface="Comic Sans MS"/>
                <a:cs typeface="Comic Sans M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847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am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92" y="1490133"/>
            <a:ext cx="8526720" cy="343801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715055" y="4972393"/>
            <a:ext cx="3111857" cy="477159"/>
            <a:chOff x="1166639" y="3589926"/>
            <a:chExt cx="2469460" cy="37841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66639" y="3589926"/>
              <a:ext cx="2469460" cy="37841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718986" y="3623486"/>
              <a:ext cx="1620071" cy="271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Comic Sans MS"/>
                  <a:cs typeface="Comic Sans MS"/>
                </a:rPr>
                <a:t>String Arguments</a:t>
              </a:r>
              <a:endParaRPr lang="en-US" sz="1400" dirty="0">
                <a:latin typeface="Comic Sans MS"/>
                <a:cs typeface="Comic Sans M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8086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1430371" y="837498"/>
            <a:ext cx="6231456" cy="7231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Self-</a:t>
            </a:r>
            <a:r>
              <a:rPr lang="en-US" altLang="zh-CN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Inferencing</a:t>
            </a:r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Property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585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304" y="3624548"/>
            <a:ext cx="5764394" cy="2865646"/>
          </a:xfrm>
          <a:prstGeom prst="rect">
            <a:avLst/>
          </a:prstGeom>
        </p:spPr>
      </p:pic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1430371" y="837498"/>
            <a:ext cx="6231456" cy="7231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Self-</a:t>
            </a:r>
            <a:r>
              <a:rPr lang="en-US" altLang="zh-CN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Inferencing</a:t>
            </a:r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Property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4819" y="4424260"/>
            <a:ext cx="5092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latin typeface="Comic Sans MS"/>
                <a:cs typeface="Comic Sans MS"/>
              </a:rPr>
              <a:t>Class.forName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“Person”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4935" y="5009413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.getField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“name”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4935" y="5571160"/>
            <a:ext cx="472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String    s = (String) </a:t>
            </a:r>
            <a:r>
              <a:rPr lang="en-US" sz="20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err="1" smtClean="0">
                <a:latin typeface="Comic Sans MS"/>
                <a:cs typeface="Comic Sans MS"/>
              </a:rPr>
              <a:t>.get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cs typeface="Comic Sans MS"/>
              </a:rPr>
              <a:t>p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32152" y="3903599"/>
            <a:ext cx="472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cs typeface="Comic Sans MS"/>
              </a:rPr>
              <a:t>Person   p = new Person(); 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omic Sans MS"/>
              <a:cs typeface="Comic Sans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762" y="5578330"/>
            <a:ext cx="194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// s =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p</a:t>
            </a:r>
            <a:r>
              <a:rPr lang="en-US" sz="2000" dirty="0" err="1" smtClean="0">
                <a:latin typeface="Comic Sans MS"/>
                <a:cs typeface="Comic Sans MS"/>
              </a:rPr>
              <a:t>.f</a:t>
            </a:r>
            <a:endParaRPr lang="en-US" sz="2000" dirty="0">
              <a:latin typeface="Comic Sans MS"/>
              <a:cs typeface="Comic Sans M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308211" y="1778623"/>
            <a:ext cx="4861751" cy="1895911"/>
            <a:chOff x="2049830" y="1812489"/>
            <a:chExt cx="4861751" cy="189591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49830" y="1812489"/>
              <a:ext cx="4588923" cy="189591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358233" y="2013432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Class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 {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31061" y="2380695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String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name</a:t>
              </a:r>
              <a:r>
                <a:rPr lang="en-US" sz="2000" dirty="0" smtClean="0">
                  <a:latin typeface="Comic Sans MS"/>
                  <a:cs typeface="Comic Sans MS"/>
                </a:rPr>
                <a:t>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2009" y="2711252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void 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latin typeface="Comic Sans MS"/>
                  <a:cs typeface="Comic Sans MS"/>
                </a:rPr>
                <a:t>(String nm) {…};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69181" y="3067566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/>
                  <a:cs typeface="Comic Sans MS"/>
                </a:rPr>
                <a:t>}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7240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304" y="3624548"/>
            <a:ext cx="5764394" cy="2865646"/>
          </a:xfrm>
          <a:prstGeom prst="rect">
            <a:avLst/>
          </a:prstGeom>
        </p:spPr>
      </p:pic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1430371" y="837498"/>
            <a:ext cx="6231456" cy="7231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Self-</a:t>
            </a:r>
            <a:r>
              <a:rPr lang="en-US" altLang="zh-CN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Inferencing</a:t>
            </a:r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Property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4819" y="4424260"/>
            <a:ext cx="5092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latin typeface="Comic Sans MS"/>
                <a:cs typeface="Comic Sans MS"/>
              </a:rPr>
              <a:t>Class.forName</a:t>
            </a:r>
            <a:r>
              <a:rPr lang="en-US" sz="2000" dirty="0" smtClean="0">
                <a:latin typeface="Comic Sans MS"/>
                <a:cs typeface="Comic Sans MS"/>
              </a:rPr>
              <a:t>(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? 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4935" y="5009413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.getField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“name”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4935" y="5571160"/>
            <a:ext cx="472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String    s = (String) </a:t>
            </a:r>
            <a:r>
              <a:rPr lang="en-US" sz="20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err="1" smtClean="0">
                <a:latin typeface="Comic Sans MS"/>
                <a:cs typeface="Comic Sans MS"/>
              </a:rPr>
              <a:t>.get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cs typeface="Comic Sans MS"/>
              </a:rPr>
              <a:t>p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32152" y="3903599"/>
            <a:ext cx="472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cs typeface="Comic Sans MS"/>
              </a:rPr>
              <a:t>Person   p = new Person(); 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omic Sans MS"/>
              <a:cs typeface="Comic Sans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762" y="5578330"/>
            <a:ext cx="194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// s =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p</a:t>
            </a:r>
            <a:r>
              <a:rPr lang="en-US" sz="2000" dirty="0" err="1" smtClean="0">
                <a:latin typeface="Comic Sans MS"/>
                <a:cs typeface="Comic Sans MS"/>
              </a:rPr>
              <a:t>.f</a:t>
            </a:r>
            <a:endParaRPr lang="en-US" sz="2000" dirty="0">
              <a:latin typeface="Comic Sans MS"/>
              <a:cs typeface="Comic Sans M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308211" y="1778623"/>
            <a:ext cx="4861751" cy="1895911"/>
            <a:chOff x="2049830" y="1812489"/>
            <a:chExt cx="4861751" cy="189591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49830" y="1812489"/>
              <a:ext cx="4588923" cy="189591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358233" y="2013432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Class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 {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31061" y="2380695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String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name</a:t>
              </a:r>
              <a:r>
                <a:rPr lang="en-US" sz="2000" dirty="0" smtClean="0">
                  <a:latin typeface="Comic Sans MS"/>
                  <a:cs typeface="Comic Sans MS"/>
                </a:rPr>
                <a:t>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2009" y="2711252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void 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latin typeface="Comic Sans MS"/>
                  <a:cs typeface="Comic Sans MS"/>
                </a:rPr>
                <a:t>(String nm) {…};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69181" y="3067566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/>
                  <a:cs typeface="Comic Sans MS"/>
                </a:rPr>
                <a:t>}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8897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208009" y="2285100"/>
            <a:ext cx="4861751" cy="3054691"/>
            <a:chOff x="0" y="405110"/>
            <a:chExt cx="4861751" cy="3054691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05110"/>
              <a:ext cx="4588923" cy="305469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308403" y="60605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Class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 {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1231" y="973316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String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name</a:t>
              </a:r>
              <a:r>
                <a:rPr lang="en-US" sz="2000" dirty="0" smtClean="0">
                  <a:latin typeface="Comic Sans MS"/>
                  <a:cs typeface="Comic Sans MS"/>
                </a:rPr>
                <a:t>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2179" y="130387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void 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latin typeface="Comic Sans MS"/>
                  <a:cs typeface="Comic Sans MS"/>
                </a:rPr>
                <a:t>(String nm) {…};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9351" y="1660187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/>
                  <a:cs typeface="Comic Sans MS"/>
                </a:rPr>
                <a:t>}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8403" y="2297229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Person </a:t>
              </a:r>
              <a:r>
                <a:rPr lang="en-US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smtClean="0">
                  <a:latin typeface="Comic Sans MS"/>
                  <a:cs typeface="Comic Sans MS"/>
                </a:rPr>
                <a:t> = new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();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8403" y="2645654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err="1" smtClean="0">
                  <a:latin typeface="Comic Sans MS"/>
                  <a:cs typeface="Comic Sans MS"/>
                </a:rPr>
                <a:t>.setName</a:t>
              </a:r>
              <a:r>
                <a:rPr lang="en-US" sz="2000" dirty="0" smtClean="0">
                  <a:latin typeface="Comic Sans MS"/>
                  <a:cs typeface="Comic Sans MS"/>
                </a:rPr>
                <a:t>(“John”);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3546" y="1860242"/>
              <a:ext cx="20024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… …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2156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304" y="3624548"/>
            <a:ext cx="5764394" cy="2865646"/>
          </a:xfrm>
          <a:prstGeom prst="rect">
            <a:avLst/>
          </a:prstGeom>
        </p:spPr>
      </p:pic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1430371" y="837498"/>
            <a:ext cx="6231456" cy="7231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Self-</a:t>
            </a:r>
            <a:r>
              <a:rPr lang="en-US" altLang="zh-CN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Inferencing</a:t>
            </a:r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Property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4819" y="4424260"/>
            <a:ext cx="5092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latin typeface="Comic Sans MS"/>
                <a:cs typeface="Comic Sans MS"/>
              </a:rPr>
              <a:t>Class.forName</a:t>
            </a:r>
            <a:r>
              <a:rPr lang="en-US" sz="2000" dirty="0" smtClean="0">
                <a:latin typeface="Comic Sans MS"/>
                <a:cs typeface="Comic Sans MS"/>
              </a:rPr>
              <a:t>(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? 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4935" y="5009413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.getField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”name”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4935" y="5571160"/>
            <a:ext cx="472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String    s = (String) </a:t>
            </a:r>
            <a:r>
              <a:rPr lang="en-US" sz="20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err="1" smtClean="0">
                <a:latin typeface="Comic Sans MS"/>
                <a:cs typeface="Comic Sans MS"/>
              </a:rPr>
              <a:t>.get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FF0000"/>
                </a:solidFill>
                <a:latin typeface="Comic Sans MS"/>
                <a:cs typeface="Comic Sans MS"/>
              </a:rPr>
              <a:t>p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32152" y="3903599"/>
            <a:ext cx="472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cs typeface="Comic Sans MS"/>
              </a:rPr>
              <a:t>Person   p = new Person(); 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omic Sans MS"/>
              <a:cs typeface="Comic Sans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762" y="5578330"/>
            <a:ext cx="194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// s =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p</a:t>
            </a:r>
            <a:r>
              <a:rPr lang="en-US" sz="2000" dirty="0" err="1" smtClean="0">
                <a:latin typeface="Comic Sans MS"/>
                <a:cs typeface="Comic Sans MS"/>
              </a:rPr>
              <a:t>.f</a:t>
            </a:r>
            <a:endParaRPr lang="en-US" sz="2000" dirty="0">
              <a:latin typeface="Comic Sans MS"/>
              <a:cs typeface="Comic Sans M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308211" y="1778623"/>
            <a:ext cx="4861751" cy="1895911"/>
            <a:chOff x="2049830" y="1812489"/>
            <a:chExt cx="4861751" cy="189591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49830" y="1812489"/>
              <a:ext cx="4588923" cy="189591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358233" y="2013432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Class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 {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31061" y="2380695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String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name</a:t>
              </a:r>
              <a:r>
                <a:rPr lang="en-US" sz="2000" dirty="0" smtClean="0">
                  <a:latin typeface="Comic Sans MS"/>
                  <a:cs typeface="Comic Sans MS"/>
                </a:rPr>
                <a:t>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2009" y="2711252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void 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latin typeface="Comic Sans MS"/>
                  <a:cs typeface="Comic Sans MS"/>
                </a:rPr>
                <a:t>(String nm) {…};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69181" y="3067566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/>
                  <a:cs typeface="Comic Sans MS"/>
                </a:rPr>
                <a:t>}</a:t>
              </a:r>
            </a:p>
          </p:txBody>
        </p:sp>
      </p:grpSp>
      <p:cxnSp>
        <p:nvCxnSpPr>
          <p:cNvPr id="22" name="直接连接符 8"/>
          <p:cNvCxnSpPr/>
          <p:nvPr/>
        </p:nvCxnSpPr>
        <p:spPr>
          <a:xfrm>
            <a:off x="5115633" y="5978440"/>
            <a:ext cx="43672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5369" y="4627034"/>
            <a:ext cx="2908300" cy="107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545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304" y="3624548"/>
            <a:ext cx="5764394" cy="2865646"/>
          </a:xfrm>
          <a:prstGeom prst="rect">
            <a:avLst/>
          </a:prstGeom>
        </p:spPr>
      </p:pic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1430371" y="837498"/>
            <a:ext cx="6231456" cy="7231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Self-</a:t>
            </a:r>
            <a:r>
              <a:rPr lang="en-US" altLang="zh-CN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Inferencing</a:t>
            </a:r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Property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4819" y="4424260"/>
            <a:ext cx="5092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latin typeface="Comic Sans MS"/>
                <a:cs typeface="Comic Sans MS"/>
              </a:rPr>
              <a:t>Class.forName</a:t>
            </a:r>
            <a:r>
              <a:rPr lang="en-US" sz="2000" dirty="0" smtClean="0">
                <a:latin typeface="Comic Sans MS"/>
                <a:cs typeface="Comic Sans MS"/>
              </a:rPr>
              <a:t>(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? 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4935" y="5009413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.getField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”name”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4935" y="5571160"/>
            <a:ext cx="472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String    s = (String) </a:t>
            </a:r>
            <a:r>
              <a:rPr lang="en-US" sz="20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err="1" smtClean="0">
                <a:latin typeface="Comic Sans MS"/>
                <a:cs typeface="Comic Sans MS"/>
              </a:rPr>
              <a:t>.get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FF0000"/>
                </a:solidFill>
                <a:latin typeface="Comic Sans MS"/>
                <a:cs typeface="Comic Sans MS"/>
              </a:rPr>
              <a:t>p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32152" y="3903599"/>
            <a:ext cx="472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cs typeface="Comic Sans MS"/>
              </a:rPr>
              <a:t>Person   p = new Person(); 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omic Sans MS"/>
              <a:cs typeface="Comic Sans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762" y="5578330"/>
            <a:ext cx="194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// s =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p</a:t>
            </a:r>
            <a:r>
              <a:rPr lang="en-US" sz="2000" dirty="0" err="1" smtClean="0">
                <a:latin typeface="Comic Sans MS"/>
                <a:cs typeface="Comic Sans MS"/>
              </a:rPr>
              <a:t>.f</a:t>
            </a:r>
            <a:endParaRPr lang="en-US" sz="2000" dirty="0">
              <a:latin typeface="Comic Sans MS"/>
              <a:cs typeface="Comic Sans M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308211" y="1778623"/>
            <a:ext cx="4861751" cy="1895911"/>
            <a:chOff x="2049830" y="1812489"/>
            <a:chExt cx="4861751" cy="189591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49830" y="1812489"/>
              <a:ext cx="4588923" cy="189591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358233" y="2013432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Class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 {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31061" y="2380695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String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name</a:t>
              </a:r>
              <a:r>
                <a:rPr lang="en-US" sz="2000" dirty="0" smtClean="0">
                  <a:latin typeface="Comic Sans MS"/>
                  <a:cs typeface="Comic Sans MS"/>
                </a:rPr>
                <a:t>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2009" y="2711252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void 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latin typeface="Comic Sans MS"/>
                  <a:cs typeface="Comic Sans MS"/>
                </a:rPr>
                <a:t>(String nm) {…};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69181" y="3067566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/>
                  <a:cs typeface="Comic Sans MS"/>
                </a:rPr>
                <a:t>}</a:t>
              </a:r>
            </a:p>
          </p:txBody>
        </p:sp>
      </p:grpSp>
      <p:cxnSp>
        <p:nvCxnSpPr>
          <p:cNvPr id="22" name="直接连接符 8"/>
          <p:cNvCxnSpPr/>
          <p:nvPr/>
        </p:nvCxnSpPr>
        <p:spPr>
          <a:xfrm>
            <a:off x="5115633" y="5978440"/>
            <a:ext cx="43672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5369" y="4627034"/>
            <a:ext cx="2908300" cy="1079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7090" y="1651001"/>
            <a:ext cx="2006600" cy="29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349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304" y="3624548"/>
            <a:ext cx="5764394" cy="2865646"/>
          </a:xfrm>
          <a:prstGeom prst="rect">
            <a:avLst/>
          </a:prstGeom>
        </p:spPr>
      </p:pic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1430371" y="837498"/>
            <a:ext cx="6231456" cy="7231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Self-</a:t>
            </a:r>
            <a:r>
              <a:rPr lang="en-US" altLang="zh-CN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Inferencing</a:t>
            </a:r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Property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4819" y="4424260"/>
            <a:ext cx="5092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latin typeface="Comic Sans MS"/>
                <a:cs typeface="Comic Sans MS"/>
              </a:rPr>
              <a:t>Class.forName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“Person”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4935" y="5009413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.getField</a:t>
            </a:r>
            <a:r>
              <a:rPr lang="en-US" sz="2000" dirty="0" smtClean="0">
                <a:latin typeface="Comic Sans MS"/>
                <a:cs typeface="Comic Sans MS"/>
              </a:rPr>
              <a:t>( 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? 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4935" y="5571160"/>
            <a:ext cx="472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String    s = (</a:t>
            </a:r>
            <a:r>
              <a:rPr lang="en-US" sz="2000" dirty="0" smtClean="0">
                <a:solidFill>
                  <a:srgbClr val="0000FF"/>
                </a:solidFill>
                <a:latin typeface="Comic Sans MS"/>
                <a:cs typeface="Comic Sans MS"/>
              </a:rPr>
              <a:t>String</a:t>
            </a:r>
            <a:r>
              <a:rPr lang="en-US" sz="2000" dirty="0" smtClean="0">
                <a:latin typeface="Comic Sans MS"/>
                <a:cs typeface="Comic Sans MS"/>
              </a:rPr>
              <a:t>) </a:t>
            </a:r>
            <a:r>
              <a:rPr lang="en-US" sz="20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err="1" smtClean="0">
                <a:latin typeface="Comic Sans MS"/>
                <a:cs typeface="Comic Sans MS"/>
              </a:rPr>
              <a:t>.get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p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32152" y="3903599"/>
            <a:ext cx="472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cs typeface="Comic Sans MS"/>
              </a:rPr>
              <a:t>Person   p = new Person(); 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omic Sans MS"/>
              <a:cs typeface="Comic Sans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762" y="5578330"/>
            <a:ext cx="194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// s =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p</a:t>
            </a:r>
            <a:r>
              <a:rPr lang="en-US" sz="2000" dirty="0" err="1" smtClean="0">
                <a:latin typeface="Comic Sans MS"/>
                <a:cs typeface="Comic Sans MS"/>
              </a:rPr>
              <a:t>.f</a:t>
            </a:r>
            <a:endParaRPr lang="en-US" sz="2000" dirty="0">
              <a:latin typeface="Comic Sans MS"/>
              <a:cs typeface="Comic Sans M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308211" y="1778623"/>
            <a:ext cx="4861751" cy="1895911"/>
            <a:chOff x="2049830" y="1812489"/>
            <a:chExt cx="4861751" cy="189591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49830" y="1812489"/>
              <a:ext cx="4588923" cy="189591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358233" y="2013432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Class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 {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31061" y="2380695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String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name</a:t>
              </a:r>
              <a:r>
                <a:rPr lang="en-US" sz="2000" dirty="0" smtClean="0">
                  <a:latin typeface="Comic Sans MS"/>
                  <a:cs typeface="Comic Sans MS"/>
                </a:rPr>
                <a:t>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2009" y="2711252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void 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latin typeface="Comic Sans MS"/>
                  <a:cs typeface="Comic Sans MS"/>
                </a:rPr>
                <a:t>(String nm) {…};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69181" y="3067566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/>
                  <a:cs typeface="Comic Sans MS"/>
                </a:rPr>
                <a:t>}</a:t>
              </a:r>
            </a:p>
          </p:txBody>
        </p:sp>
      </p:grpSp>
      <p:cxnSp>
        <p:nvCxnSpPr>
          <p:cNvPr id="23" name="直接连接符 11"/>
          <p:cNvCxnSpPr/>
          <p:nvPr/>
        </p:nvCxnSpPr>
        <p:spPr>
          <a:xfrm>
            <a:off x="3545638" y="5971270"/>
            <a:ext cx="994011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8393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304" y="3624548"/>
            <a:ext cx="5764394" cy="2865646"/>
          </a:xfrm>
          <a:prstGeom prst="rect">
            <a:avLst/>
          </a:prstGeom>
        </p:spPr>
      </p:pic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1430371" y="837498"/>
            <a:ext cx="6231456" cy="7231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Self-</a:t>
            </a:r>
            <a:r>
              <a:rPr lang="en-US" altLang="zh-CN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Inferencing</a:t>
            </a:r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Property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4819" y="4424260"/>
            <a:ext cx="5092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latin typeface="Comic Sans MS"/>
                <a:cs typeface="Comic Sans MS"/>
              </a:rPr>
              <a:t>Class.forName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“Person”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4935" y="5009413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.getField</a:t>
            </a:r>
            <a:r>
              <a:rPr lang="en-US" sz="2000" dirty="0" smtClean="0">
                <a:latin typeface="Comic Sans MS"/>
                <a:cs typeface="Comic Sans MS"/>
              </a:rPr>
              <a:t>( 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? 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4935" y="5571160"/>
            <a:ext cx="472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String    s = (</a:t>
            </a:r>
            <a:r>
              <a:rPr lang="en-US" sz="2000" dirty="0" smtClean="0">
                <a:solidFill>
                  <a:srgbClr val="0000FF"/>
                </a:solidFill>
                <a:latin typeface="Comic Sans MS"/>
                <a:cs typeface="Comic Sans MS"/>
              </a:rPr>
              <a:t>String</a:t>
            </a:r>
            <a:r>
              <a:rPr lang="en-US" sz="2000" dirty="0" smtClean="0">
                <a:latin typeface="Comic Sans MS"/>
                <a:cs typeface="Comic Sans MS"/>
              </a:rPr>
              <a:t>) </a:t>
            </a:r>
            <a:r>
              <a:rPr lang="en-US" sz="20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err="1" smtClean="0">
                <a:latin typeface="Comic Sans MS"/>
                <a:cs typeface="Comic Sans MS"/>
              </a:rPr>
              <a:t>.get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p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32152" y="3903599"/>
            <a:ext cx="472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cs typeface="Comic Sans MS"/>
              </a:rPr>
              <a:t>Person   p = new Person(); 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omic Sans MS"/>
              <a:cs typeface="Comic Sans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762" y="5578330"/>
            <a:ext cx="194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// s =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p</a:t>
            </a:r>
            <a:r>
              <a:rPr lang="en-US" sz="2000" dirty="0" err="1" smtClean="0">
                <a:latin typeface="Comic Sans MS"/>
                <a:cs typeface="Comic Sans MS"/>
              </a:rPr>
              <a:t>.f</a:t>
            </a:r>
            <a:endParaRPr lang="en-US" sz="2000" dirty="0">
              <a:latin typeface="Comic Sans MS"/>
              <a:cs typeface="Comic Sans M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308211" y="1778623"/>
            <a:ext cx="4861751" cy="1895911"/>
            <a:chOff x="2049830" y="1812489"/>
            <a:chExt cx="4861751" cy="189591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49830" y="1812489"/>
              <a:ext cx="4588923" cy="189591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358233" y="2013432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Class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 {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31061" y="2380695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String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name</a:t>
              </a:r>
              <a:r>
                <a:rPr lang="en-US" sz="2000" dirty="0" smtClean="0">
                  <a:latin typeface="Comic Sans MS"/>
                  <a:cs typeface="Comic Sans MS"/>
                </a:rPr>
                <a:t>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2009" y="2711252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void 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latin typeface="Comic Sans MS"/>
                  <a:cs typeface="Comic Sans MS"/>
                </a:rPr>
                <a:t>(String nm) {…};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69181" y="3067566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/>
                  <a:cs typeface="Comic Sans MS"/>
                </a:rPr>
                <a:t>}</a:t>
              </a:r>
            </a:p>
          </p:txBody>
        </p:sp>
      </p:grpSp>
      <p:cxnSp>
        <p:nvCxnSpPr>
          <p:cNvPr id="23" name="直接连接符 11"/>
          <p:cNvCxnSpPr/>
          <p:nvPr/>
        </p:nvCxnSpPr>
        <p:spPr>
          <a:xfrm>
            <a:off x="3545638" y="5971270"/>
            <a:ext cx="994011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002" y="5185156"/>
            <a:ext cx="8636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203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304" y="3624548"/>
            <a:ext cx="5764394" cy="2865646"/>
          </a:xfrm>
          <a:prstGeom prst="rect">
            <a:avLst/>
          </a:prstGeom>
        </p:spPr>
      </p:pic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1430371" y="837498"/>
            <a:ext cx="6231456" cy="7231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Self-</a:t>
            </a:r>
            <a:r>
              <a:rPr lang="en-US" altLang="zh-CN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Inferencing</a:t>
            </a:r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Property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4819" y="4424260"/>
            <a:ext cx="5092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latin typeface="Comic Sans MS"/>
                <a:cs typeface="Comic Sans MS"/>
              </a:rPr>
              <a:t>Class.forName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“Person”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4935" y="5009413"/>
            <a:ext cx="507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r>
              <a:rPr lang="en-US" sz="2000" dirty="0" smtClean="0">
                <a:latin typeface="Comic Sans MS"/>
                <a:cs typeface="Comic Sans MS"/>
              </a:rPr>
              <a:t>      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smtClean="0">
                <a:latin typeface="Comic Sans MS"/>
                <a:cs typeface="Comic Sans MS"/>
              </a:rPr>
              <a:t> = </a:t>
            </a:r>
            <a:r>
              <a:rPr lang="en-US" sz="2000" dirty="0" err="1" smtClean="0">
                <a:solidFill>
                  <a:srgbClr val="800000"/>
                </a:solidFill>
                <a:latin typeface="Comic Sans MS"/>
                <a:cs typeface="Comic Sans MS"/>
              </a:rPr>
              <a:t>c</a:t>
            </a:r>
            <a:r>
              <a:rPr lang="en-US" sz="2000" dirty="0" err="1" smtClean="0">
                <a:latin typeface="Comic Sans MS"/>
                <a:cs typeface="Comic Sans MS"/>
              </a:rPr>
              <a:t>.getField</a:t>
            </a:r>
            <a:r>
              <a:rPr lang="en-US" sz="2000" dirty="0" smtClean="0">
                <a:latin typeface="Comic Sans MS"/>
                <a:cs typeface="Comic Sans MS"/>
              </a:rPr>
              <a:t>( </a:t>
            </a:r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? 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4935" y="5571160"/>
            <a:ext cx="472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String    s = (</a:t>
            </a:r>
            <a:r>
              <a:rPr lang="en-US" sz="2000" dirty="0" smtClean="0">
                <a:solidFill>
                  <a:srgbClr val="0000FF"/>
                </a:solidFill>
                <a:latin typeface="Comic Sans MS"/>
                <a:cs typeface="Comic Sans MS"/>
              </a:rPr>
              <a:t>String</a:t>
            </a:r>
            <a:r>
              <a:rPr lang="en-US" sz="2000" dirty="0" smtClean="0">
                <a:latin typeface="Comic Sans MS"/>
                <a:cs typeface="Comic Sans MS"/>
              </a:rPr>
              <a:t>) </a:t>
            </a:r>
            <a:r>
              <a:rPr lang="en-US" sz="20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f</a:t>
            </a:r>
            <a:r>
              <a:rPr lang="en-US" sz="2000" dirty="0" err="1" smtClean="0">
                <a:latin typeface="Comic Sans MS"/>
                <a:cs typeface="Comic Sans MS"/>
              </a:rPr>
              <a:t>.get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p</a:t>
            </a:r>
            <a:r>
              <a:rPr lang="en-US" sz="2000" dirty="0" smtClean="0">
                <a:latin typeface="Comic Sans MS"/>
                <a:cs typeface="Comic Sans MS"/>
              </a:rPr>
              <a:t>);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32152" y="3903599"/>
            <a:ext cx="472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cs typeface="Comic Sans MS"/>
              </a:rPr>
              <a:t>Person   p = new Person(); 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omic Sans MS"/>
              <a:cs typeface="Comic Sans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762" y="5578330"/>
            <a:ext cx="194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// s =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p</a:t>
            </a:r>
            <a:r>
              <a:rPr lang="en-US" sz="2000" dirty="0" err="1" smtClean="0">
                <a:latin typeface="Comic Sans MS"/>
                <a:cs typeface="Comic Sans MS"/>
              </a:rPr>
              <a:t>.f</a:t>
            </a:r>
            <a:endParaRPr lang="en-US" sz="2000" dirty="0">
              <a:latin typeface="Comic Sans MS"/>
              <a:cs typeface="Comic Sans M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308211" y="1778623"/>
            <a:ext cx="4861751" cy="1895911"/>
            <a:chOff x="2049830" y="1812489"/>
            <a:chExt cx="4861751" cy="189591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49830" y="1812489"/>
              <a:ext cx="4588923" cy="189591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358233" y="2013432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Class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 {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31061" y="2380695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String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name</a:t>
              </a:r>
              <a:r>
                <a:rPr lang="en-US" sz="2000" dirty="0" smtClean="0">
                  <a:latin typeface="Comic Sans MS"/>
                  <a:cs typeface="Comic Sans MS"/>
                </a:rPr>
                <a:t>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2009" y="2711252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void 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latin typeface="Comic Sans MS"/>
                  <a:cs typeface="Comic Sans MS"/>
                </a:rPr>
                <a:t>(String nm) {…};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69181" y="3067566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/>
                  <a:cs typeface="Comic Sans MS"/>
                </a:rPr>
                <a:t>}</a:t>
              </a:r>
            </a:p>
          </p:txBody>
        </p:sp>
      </p:grpSp>
      <p:cxnSp>
        <p:nvCxnSpPr>
          <p:cNvPr id="23" name="直接连接符 11"/>
          <p:cNvCxnSpPr/>
          <p:nvPr/>
        </p:nvCxnSpPr>
        <p:spPr>
          <a:xfrm>
            <a:off x="3545638" y="5971270"/>
            <a:ext cx="994011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0554" y="2438868"/>
            <a:ext cx="1231900" cy="2692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5002" y="5185156"/>
            <a:ext cx="8636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146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32942" y="2453388"/>
            <a:ext cx="13010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sz="32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3166" y="3198455"/>
            <a:ext cx="7694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2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Self-</a:t>
            </a:r>
            <a:r>
              <a:rPr lang="en-US" altLang="zh-CN" sz="28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inferencing</a:t>
            </a:r>
            <a:r>
              <a:rPr lang="en-US" altLang="zh-CN" sz="2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Reflection Resolution for Java</a:t>
            </a:r>
            <a:endParaRPr lang="en-US" altLang="zh-CN" sz="2800" i="1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907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0535" y="2250192"/>
            <a:ext cx="21505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Intuition</a:t>
            </a:r>
            <a:endParaRPr lang="en-US" altLang="zh-CN" sz="32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3333" y="3046058"/>
            <a:ext cx="87206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2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When string arguments cannot be resolved statically</a:t>
            </a:r>
            <a:endParaRPr lang="en-US" altLang="zh-CN" sz="2800" i="1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80530" y="3785756"/>
            <a:ext cx="78570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2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Infer the reflective targets at their usage points</a:t>
            </a:r>
            <a:endParaRPr lang="en-US" altLang="zh-CN" sz="2800" i="1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052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133" y="1333498"/>
            <a:ext cx="9333166" cy="4624917"/>
          </a:xfrm>
          <a:prstGeom prst="rect">
            <a:avLst/>
          </a:prstGeom>
        </p:spPr>
      </p:pic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2988860" y="375716"/>
            <a:ext cx="3261815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585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133" y="1333498"/>
            <a:ext cx="9333166" cy="4624917"/>
          </a:xfrm>
          <a:prstGeom prst="rect">
            <a:avLst/>
          </a:prstGeom>
        </p:spPr>
      </p:pic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2988860" y="375716"/>
            <a:ext cx="3261815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765" y="1748368"/>
            <a:ext cx="8195733" cy="380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234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133" y="1333498"/>
            <a:ext cx="9333166" cy="4624917"/>
          </a:xfrm>
          <a:prstGeom prst="rect">
            <a:avLst/>
          </a:prstGeom>
        </p:spPr>
      </p:pic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2988860" y="375716"/>
            <a:ext cx="3261815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765" y="1748368"/>
            <a:ext cx="8195733" cy="38089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4866" y="3710517"/>
            <a:ext cx="2421468" cy="6829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0674" y="4393494"/>
            <a:ext cx="4163325" cy="1436347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96893" y="5914507"/>
            <a:ext cx="3331639" cy="621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800" dirty="0">
                <a:solidFill>
                  <a:srgbClr val="FF0000"/>
                </a:solidFill>
                <a:latin typeface="Arial" charset="0"/>
                <a:cs typeface="宋体" charset="0"/>
              </a:rPr>
              <a:t>c</a:t>
            </a:r>
            <a:r>
              <a:rPr lang="en-US" altLang="zh-CN" sz="2800" dirty="0" smtClean="0">
                <a:solidFill>
                  <a:srgbClr val="FF0000"/>
                </a:solidFill>
                <a:latin typeface="Arial" charset="0"/>
                <a:cs typeface="宋体" charset="0"/>
              </a:rPr>
              <a:t>lass name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known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786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208009" y="2285100"/>
            <a:ext cx="4861751" cy="3054691"/>
            <a:chOff x="0" y="405110"/>
            <a:chExt cx="4861751" cy="3054691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05110"/>
              <a:ext cx="4588923" cy="305469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308403" y="60605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Class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 {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1231" y="973316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String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name</a:t>
              </a:r>
              <a:r>
                <a:rPr lang="en-US" sz="2000" dirty="0" smtClean="0">
                  <a:latin typeface="Comic Sans MS"/>
                  <a:cs typeface="Comic Sans MS"/>
                </a:rPr>
                <a:t>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2179" y="130387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void 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latin typeface="Comic Sans MS"/>
                  <a:cs typeface="Comic Sans MS"/>
                </a:rPr>
                <a:t>(String nm) {…};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9351" y="1660187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/>
                  <a:cs typeface="Comic Sans MS"/>
                </a:rPr>
                <a:t>}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8403" y="2297229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Person </a:t>
              </a:r>
              <a:r>
                <a:rPr lang="en-US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smtClean="0">
                  <a:latin typeface="Comic Sans MS"/>
                  <a:cs typeface="Comic Sans MS"/>
                </a:rPr>
                <a:t> = new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();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8403" y="2645654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err="1" smtClean="0">
                  <a:latin typeface="Comic Sans MS"/>
                  <a:cs typeface="Comic Sans MS"/>
                </a:rPr>
                <a:t>.setName</a:t>
              </a:r>
              <a:r>
                <a:rPr lang="en-US" sz="2000" dirty="0" smtClean="0">
                  <a:latin typeface="Comic Sans MS"/>
                  <a:cs typeface="Comic Sans MS"/>
                </a:rPr>
                <a:t>(“John”);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3546" y="1860242"/>
              <a:ext cx="20024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… …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</p:grpSp>
      <p:pic>
        <p:nvPicPr>
          <p:cNvPr id="34" name="Picture 33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868" y="3940287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475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133" y="1333498"/>
            <a:ext cx="9333166" cy="4624917"/>
          </a:xfrm>
          <a:prstGeom prst="rect">
            <a:avLst/>
          </a:prstGeom>
        </p:spPr>
      </p:pic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2988860" y="375716"/>
            <a:ext cx="3261815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765" y="1748368"/>
            <a:ext cx="8195733" cy="38089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4866" y="3710517"/>
            <a:ext cx="2421468" cy="6829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0258" y="2823704"/>
            <a:ext cx="4671325" cy="26753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80674" y="4393494"/>
            <a:ext cx="4163325" cy="143634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96893" y="5914507"/>
            <a:ext cx="3331639" cy="621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800" dirty="0">
                <a:solidFill>
                  <a:srgbClr val="FF0000"/>
                </a:solidFill>
                <a:latin typeface="Arial" charset="0"/>
                <a:cs typeface="宋体" charset="0"/>
              </a:rPr>
              <a:t>c</a:t>
            </a:r>
            <a:r>
              <a:rPr lang="en-US" altLang="zh-CN" sz="2800" dirty="0" smtClean="0">
                <a:solidFill>
                  <a:srgbClr val="FF0000"/>
                </a:solidFill>
                <a:latin typeface="Arial" charset="0"/>
                <a:cs typeface="宋体" charset="0"/>
              </a:rPr>
              <a:t>lass name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known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183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133" y="1333498"/>
            <a:ext cx="9333166" cy="4624917"/>
          </a:xfrm>
          <a:prstGeom prst="rect">
            <a:avLst/>
          </a:prstGeom>
        </p:spPr>
      </p:pic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2988860" y="375716"/>
            <a:ext cx="3261815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765" y="1748368"/>
            <a:ext cx="8195733" cy="38089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4866" y="3710517"/>
            <a:ext cx="2421468" cy="6829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0258" y="2823704"/>
            <a:ext cx="4671325" cy="26753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71084" y="2707291"/>
            <a:ext cx="5027088" cy="5566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80674" y="4393494"/>
            <a:ext cx="4163325" cy="1436347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96893" y="5914507"/>
            <a:ext cx="3331639" cy="621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800" dirty="0">
                <a:solidFill>
                  <a:srgbClr val="FF0000"/>
                </a:solidFill>
                <a:latin typeface="Arial" charset="0"/>
                <a:cs typeface="宋体" charset="0"/>
              </a:rPr>
              <a:t>c</a:t>
            </a:r>
            <a:r>
              <a:rPr lang="en-US" altLang="zh-CN" sz="2800" dirty="0" smtClean="0">
                <a:solidFill>
                  <a:srgbClr val="FF0000"/>
                </a:solidFill>
                <a:latin typeface="Arial" charset="0"/>
                <a:cs typeface="宋体" charset="0"/>
              </a:rPr>
              <a:t>lass name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known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650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133" y="1333498"/>
            <a:ext cx="9333166" cy="4624917"/>
          </a:xfrm>
          <a:prstGeom prst="rect">
            <a:avLst/>
          </a:prstGeom>
        </p:spPr>
      </p:pic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2988860" y="375716"/>
            <a:ext cx="3261815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765" y="1748368"/>
            <a:ext cx="8195733" cy="38089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4866" y="3710517"/>
            <a:ext cx="2421468" cy="6829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0258" y="2823704"/>
            <a:ext cx="4671325" cy="26753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71084" y="2707291"/>
            <a:ext cx="5027088" cy="5566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09342" y="2844870"/>
            <a:ext cx="6470492" cy="7196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80674" y="4393494"/>
            <a:ext cx="4163325" cy="1436347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96893" y="5914507"/>
            <a:ext cx="3331639" cy="621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800" dirty="0">
                <a:solidFill>
                  <a:srgbClr val="FF0000"/>
                </a:solidFill>
                <a:latin typeface="Arial" charset="0"/>
                <a:cs typeface="宋体" charset="0"/>
              </a:rPr>
              <a:t>c</a:t>
            </a:r>
            <a:r>
              <a:rPr lang="en-US" altLang="zh-CN" sz="2800" dirty="0" smtClean="0">
                <a:solidFill>
                  <a:srgbClr val="FF0000"/>
                </a:solidFill>
                <a:latin typeface="Arial" charset="0"/>
                <a:cs typeface="宋体" charset="0"/>
              </a:rPr>
              <a:t>lass name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known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4224866" y="5924549"/>
            <a:ext cx="4512734" cy="6117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800" dirty="0">
                <a:solidFill>
                  <a:srgbClr val="0000FF"/>
                </a:solidFill>
                <a:latin typeface="Arial" charset="0"/>
                <a:cs typeface="宋体" charset="0"/>
              </a:rPr>
              <a:t>m</a:t>
            </a:r>
            <a:r>
              <a:rPr lang="en-US" altLang="zh-CN" sz="2800" dirty="0" smtClean="0">
                <a:solidFill>
                  <a:srgbClr val="0000FF"/>
                </a:solidFill>
                <a:latin typeface="Arial" charset="0"/>
                <a:cs typeface="宋体" charset="0"/>
              </a:rPr>
              <a:t>ethod/field name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known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133" y="1333498"/>
            <a:ext cx="9333166" cy="4624917"/>
          </a:xfrm>
          <a:prstGeom prst="rect">
            <a:avLst/>
          </a:prstGeom>
        </p:spPr>
      </p:pic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2988860" y="375716"/>
            <a:ext cx="3261815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765" y="1748368"/>
            <a:ext cx="8195733" cy="38089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4866" y="3710517"/>
            <a:ext cx="2421468" cy="6829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0258" y="2823704"/>
            <a:ext cx="4671325" cy="26753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71084" y="2707291"/>
            <a:ext cx="5027088" cy="5566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09342" y="2844870"/>
            <a:ext cx="6470492" cy="7196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60508" y="1727201"/>
            <a:ext cx="5799665" cy="11858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80674" y="4393494"/>
            <a:ext cx="4163325" cy="1436347"/>
          </a:xfrm>
          <a:prstGeom prst="rect">
            <a:avLst/>
          </a:prstGeom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96893" y="5914507"/>
            <a:ext cx="3331639" cy="621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800" dirty="0">
                <a:solidFill>
                  <a:srgbClr val="FF0000"/>
                </a:solidFill>
                <a:latin typeface="Arial" charset="0"/>
                <a:cs typeface="宋体" charset="0"/>
              </a:rPr>
              <a:t>c</a:t>
            </a:r>
            <a:r>
              <a:rPr lang="en-US" altLang="zh-CN" sz="2800" dirty="0" smtClean="0">
                <a:solidFill>
                  <a:srgbClr val="FF0000"/>
                </a:solidFill>
                <a:latin typeface="Arial" charset="0"/>
                <a:cs typeface="宋体" charset="0"/>
              </a:rPr>
              <a:t>lass name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known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224866" y="5924549"/>
            <a:ext cx="4512734" cy="6117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800" dirty="0">
                <a:solidFill>
                  <a:srgbClr val="0000FF"/>
                </a:solidFill>
                <a:latin typeface="Arial" charset="0"/>
                <a:cs typeface="宋体" charset="0"/>
              </a:rPr>
              <a:t>m</a:t>
            </a:r>
            <a:r>
              <a:rPr lang="en-US" altLang="zh-CN" sz="2800" dirty="0" smtClean="0">
                <a:solidFill>
                  <a:srgbClr val="0000FF"/>
                </a:solidFill>
                <a:latin typeface="Arial" charset="0"/>
                <a:cs typeface="宋体" charset="0"/>
              </a:rPr>
              <a:t>ethod/field name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known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193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133" y="1333498"/>
            <a:ext cx="9333166" cy="4624917"/>
          </a:xfrm>
          <a:prstGeom prst="rect">
            <a:avLst/>
          </a:prstGeom>
        </p:spPr>
      </p:pic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2988860" y="375716"/>
            <a:ext cx="3261815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765" y="1748368"/>
            <a:ext cx="8195733" cy="38089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5535" y="1788584"/>
            <a:ext cx="6570131" cy="17705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0674" y="4393494"/>
            <a:ext cx="4163325" cy="1436347"/>
          </a:xfrm>
          <a:prstGeom prst="rect">
            <a:avLst/>
          </a:prstGeom>
        </p:spPr>
      </p:pic>
      <p:pic>
        <p:nvPicPr>
          <p:cNvPr id="7" name="Picture 6" descr="Screen Shot 2014-07-22 at 8.22.37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0" y="2127253"/>
            <a:ext cx="1049867" cy="419100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87864" y="5914507"/>
            <a:ext cx="3793066" cy="621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800" dirty="0">
                <a:solidFill>
                  <a:srgbClr val="FF0000"/>
                </a:solidFill>
                <a:latin typeface="Arial" charset="0"/>
                <a:cs typeface="宋体" charset="0"/>
              </a:rPr>
              <a:t>c</a:t>
            </a:r>
            <a:r>
              <a:rPr lang="en-US" altLang="zh-CN" sz="2800" dirty="0" smtClean="0">
                <a:solidFill>
                  <a:srgbClr val="FF0000"/>
                </a:solidFill>
                <a:latin typeface="Arial" charset="0"/>
                <a:cs typeface="宋体" charset="0"/>
              </a:rPr>
              <a:t>lass name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unknown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377263" y="5924549"/>
            <a:ext cx="4512734" cy="6117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800" dirty="0">
                <a:solidFill>
                  <a:srgbClr val="0000FF"/>
                </a:solidFill>
                <a:latin typeface="Arial" charset="0"/>
                <a:cs typeface="宋体" charset="0"/>
              </a:rPr>
              <a:t>m</a:t>
            </a:r>
            <a:r>
              <a:rPr lang="en-US" altLang="zh-CN" sz="2800" dirty="0" smtClean="0">
                <a:solidFill>
                  <a:srgbClr val="0000FF"/>
                </a:solidFill>
                <a:latin typeface="Arial" charset="0"/>
                <a:cs typeface="宋体" charset="0"/>
              </a:rPr>
              <a:t>ethod/field name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known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172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133" y="1333498"/>
            <a:ext cx="9333166" cy="4624917"/>
          </a:xfrm>
          <a:prstGeom prst="rect">
            <a:avLst/>
          </a:prstGeom>
        </p:spPr>
      </p:pic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2988860" y="375716"/>
            <a:ext cx="3261815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765" y="1748368"/>
            <a:ext cx="8195733" cy="38089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5535" y="1788584"/>
            <a:ext cx="6570131" cy="17705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4369" y="1582381"/>
            <a:ext cx="6316132" cy="40585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2417" y="4398275"/>
            <a:ext cx="4201581" cy="1427575"/>
          </a:xfrm>
          <a:prstGeom prst="rect">
            <a:avLst/>
          </a:prstGeom>
        </p:spPr>
      </p:pic>
      <p:pic>
        <p:nvPicPr>
          <p:cNvPr id="8" name="Picture 7" descr="Screen Shot 2014-07-22 at 8.22.37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0" y="2127253"/>
            <a:ext cx="1049867" cy="419100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87864" y="5914507"/>
            <a:ext cx="3793066" cy="621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800" dirty="0">
                <a:solidFill>
                  <a:srgbClr val="FF0000"/>
                </a:solidFill>
                <a:latin typeface="Arial" charset="0"/>
                <a:cs typeface="宋体" charset="0"/>
              </a:rPr>
              <a:t>c</a:t>
            </a:r>
            <a:r>
              <a:rPr lang="en-US" altLang="zh-CN" sz="2800" dirty="0" smtClean="0">
                <a:solidFill>
                  <a:srgbClr val="FF0000"/>
                </a:solidFill>
                <a:latin typeface="Arial" charset="0"/>
                <a:cs typeface="宋体" charset="0"/>
              </a:rPr>
              <a:t>lass name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unknown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377263" y="5924549"/>
            <a:ext cx="4512734" cy="6117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800" dirty="0">
                <a:solidFill>
                  <a:srgbClr val="0000FF"/>
                </a:solidFill>
                <a:latin typeface="Arial" charset="0"/>
                <a:cs typeface="宋体" charset="0"/>
              </a:rPr>
              <a:t>m</a:t>
            </a:r>
            <a:r>
              <a:rPr lang="en-US" altLang="zh-CN" sz="2800" dirty="0" smtClean="0">
                <a:solidFill>
                  <a:srgbClr val="0000FF"/>
                </a:solidFill>
                <a:latin typeface="Arial" charset="0"/>
                <a:cs typeface="宋体" charset="0"/>
              </a:rPr>
              <a:t>ethod/field name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known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487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133" y="1333498"/>
            <a:ext cx="9333166" cy="4624917"/>
          </a:xfrm>
          <a:prstGeom prst="rect">
            <a:avLst/>
          </a:prstGeom>
        </p:spPr>
      </p:pic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2988860" y="375716"/>
            <a:ext cx="3261815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765" y="1748368"/>
            <a:ext cx="8195733" cy="38089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4866" y="3710517"/>
            <a:ext cx="2421468" cy="6829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0258" y="2823704"/>
            <a:ext cx="4671325" cy="26753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71084" y="2707291"/>
            <a:ext cx="5027088" cy="5566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1670" y="1750485"/>
            <a:ext cx="5757332" cy="11555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42417" y="4398275"/>
            <a:ext cx="4201581" cy="1427575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87864" y="5914507"/>
            <a:ext cx="3793066" cy="621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800" dirty="0">
                <a:solidFill>
                  <a:srgbClr val="FF0000"/>
                </a:solidFill>
                <a:latin typeface="Arial" charset="0"/>
                <a:cs typeface="宋体" charset="0"/>
              </a:rPr>
              <a:t>c</a:t>
            </a:r>
            <a:r>
              <a:rPr lang="en-US" altLang="zh-CN" sz="2800" dirty="0" smtClean="0">
                <a:solidFill>
                  <a:srgbClr val="FF0000"/>
                </a:solidFill>
                <a:latin typeface="Arial" charset="0"/>
                <a:cs typeface="宋体" charset="0"/>
              </a:rPr>
              <a:t>lass name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known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4224866" y="5924549"/>
            <a:ext cx="4665131" cy="6117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800" dirty="0">
                <a:solidFill>
                  <a:srgbClr val="0000FF"/>
                </a:solidFill>
                <a:latin typeface="Arial" charset="0"/>
                <a:cs typeface="宋体" charset="0"/>
              </a:rPr>
              <a:t>m</a:t>
            </a:r>
            <a:r>
              <a:rPr lang="en-US" altLang="zh-CN" sz="2800" dirty="0" smtClean="0">
                <a:solidFill>
                  <a:srgbClr val="0000FF"/>
                </a:solidFill>
                <a:latin typeface="Arial" charset="0"/>
                <a:cs typeface="宋体" charset="0"/>
              </a:rPr>
              <a:t>ethod/field name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unknown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365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133" y="1333498"/>
            <a:ext cx="9333166" cy="4624917"/>
          </a:xfrm>
          <a:prstGeom prst="rect">
            <a:avLst/>
          </a:prstGeom>
        </p:spPr>
      </p:pic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2988860" y="375716"/>
            <a:ext cx="3261815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765" y="1748368"/>
            <a:ext cx="8195733" cy="38089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4866" y="3710517"/>
            <a:ext cx="2421468" cy="6829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0258" y="2823704"/>
            <a:ext cx="4671325" cy="26753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71084" y="2707291"/>
            <a:ext cx="5027088" cy="5566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1670" y="1750485"/>
            <a:ext cx="5757332" cy="11555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50946" y="1528235"/>
            <a:ext cx="1987554" cy="6147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80985" y="1589617"/>
            <a:ext cx="647449" cy="5639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88153" y="1803400"/>
            <a:ext cx="1265766" cy="56025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48926" y="4393495"/>
            <a:ext cx="4167890" cy="1437922"/>
          </a:xfrm>
          <a:prstGeom prst="rect">
            <a:avLst/>
          </a:prstGeom>
        </p:spPr>
      </p:pic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87864" y="5914507"/>
            <a:ext cx="3793066" cy="621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800" dirty="0">
                <a:solidFill>
                  <a:srgbClr val="FF0000"/>
                </a:solidFill>
                <a:latin typeface="Arial" charset="0"/>
                <a:cs typeface="宋体" charset="0"/>
              </a:rPr>
              <a:t>c</a:t>
            </a:r>
            <a:r>
              <a:rPr lang="en-US" altLang="zh-CN" sz="2800" dirty="0" smtClean="0">
                <a:solidFill>
                  <a:srgbClr val="FF0000"/>
                </a:solidFill>
                <a:latin typeface="Arial" charset="0"/>
                <a:cs typeface="宋体" charset="0"/>
              </a:rPr>
              <a:t>lass name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known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4224866" y="5924549"/>
            <a:ext cx="4665131" cy="6117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800" dirty="0">
                <a:solidFill>
                  <a:srgbClr val="0000FF"/>
                </a:solidFill>
                <a:latin typeface="Arial" charset="0"/>
                <a:cs typeface="宋体" charset="0"/>
              </a:rPr>
              <a:t>m</a:t>
            </a:r>
            <a:r>
              <a:rPr lang="en-US" altLang="zh-CN" sz="2800" dirty="0" smtClean="0">
                <a:solidFill>
                  <a:srgbClr val="0000FF"/>
                </a:solidFill>
                <a:latin typeface="Arial" charset="0"/>
                <a:cs typeface="宋体" charset="0"/>
              </a:rPr>
              <a:t>ethod/field name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unknown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845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2830110" y="375716"/>
            <a:ext cx="3261815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LF: Principle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834" y="1341964"/>
            <a:ext cx="9335284" cy="4594112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2400428" y="5939551"/>
            <a:ext cx="4140073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6600" y="3352800"/>
            <a:ext cx="50800" cy="15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500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2830110" y="375716"/>
            <a:ext cx="3261815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LF: Principle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834" y="1358897"/>
            <a:ext cx="9335284" cy="4594112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2400428" y="5939551"/>
            <a:ext cx="4140073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3823" y="6030382"/>
            <a:ext cx="478240" cy="45744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6600" y="3352800"/>
            <a:ext cx="50800" cy="1524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400428" y="6047045"/>
            <a:ext cx="441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(1)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431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208009" y="2285100"/>
            <a:ext cx="4861751" cy="3054691"/>
            <a:chOff x="0" y="405110"/>
            <a:chExt cx="4861751" cy="3054691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05110"/>
              <a:ext cx="4588923" cy="305469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308403" y="60605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Class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 {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1231" y="973316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String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name</a:t>
              </a:r>
              <a:r>
                <a:rPr lang="en-US" sz="2000" dirty="0" smtClean="0">
                  <a:latin typeface="Comic Sans MS"/>
                  <a:cs typeface="Comic Sans MS"/>
                </a:rPr>
                <a:t>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2179" y="130387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void 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latin typeface="Comic Sans MS"/>
                  <a:cs typeface="Comic Sans MS"/>
                </a:rPr>
                <a:t>(String nm) {…};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9351" y="1660187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/>
                  <a:cs typeface="Comic Sans MS"/>
                </a:rPr>
                <a:t>}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8403" y="2297229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Person </a:t>
              </a:r>
              <a:r>
                <a:rPr lang="en-US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smtClean="0">
                  <a:latin typeface="Comic Sans MS"/>
                  <a:cs typeface="Comic Sans MS"/>
                </a:rPr>
                <a:t> = new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();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8403" y="2645654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err="1" smtClean="0">
                  <a:latin typeface="Comic Sans MS"/>
                  <a:cs typeface="Comic Sans MS"/>
                </a:rPr>
                <a:t>.setName</a:t>
              </a:r>
              <a:r>
                <a:rPr lang="en-US" sz="2000" dirty="0" smtClean="0">
                  <a:latin typeface="Comic Sans MS"/>
                  <a:cs typeface="Comic Sans MS"/>
                </a:rPr>
                <a:t>(“John”);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3546" y="1860242"/>
              <a:ext cx="20024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… …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</p:grpSp>
      <p:pic>
        <p:nvPicPr>
          <p:cNvPr id="34" name="Picture 33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868" y="3940287"/>
            <a:ext cx="2857500" cy="2857500"/>
          </a:xfrm>
          <a:prstGeom prst="rect">
            <a:avLst/>
          </a:prstGeom>
        </p:spPr>
      </p:pic>
      <p:sp>
        <p:nvSpPr>
          <p:cNvPr id="38" name="Notched Right Arrow 37"/>
          <p:cNvSpPr/>
          <p:nvPr/>
        </p:nvSpPr>
        <p:spPr>
          <a:xfrm rot="687465">
            <a:off x="4230972" y="4379861"/>
            <a:ext cx="3265563" cy="394936"/>
          </a:xfrm>
          <a:prstGeom prst="notchedRightArrow">
            <a:avLst>
              <a:gd name="adj1" fmla="val 52725"/>
              <a:gd name="adj2" fmla="val 5507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299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2830110" y="375716"/>
            <a:ext cx="3261815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LF: Principle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834" y="1341964"/>
            <a:ext cx="9335284" cy="4594112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2400428" y="5939551"/>
            <a:ext cx="4140073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3823" y="6030382"/>
            <a:ext cx="478240" cy="45744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6600" y="3352800"/>
            <a:ext cx="50800" cy="1524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400428" y="6047045"/>
            <a:ext cx="441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(1)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535052" y="6047291"/>
            <a:ext cx="441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(2)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9766" y="5926666"/>
            <a:ext cx="324918" cy="58891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3012" y="5918269"/>
            <a:ext cx="320079" cy="5801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4337567" y="6086993"/>
            <a:ext cx="410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ym typeface="Wingdings"/>
              </a:rPr>
              <a:t>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29453" y="5916084"/>
            <a:ext cx="321420" cy="58257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37068" y="5937250"/>
            <a:ext cx="307401" cy="55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477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08692" y="420167"/>
            <a:ext cx="2493307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Example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9900" y="84665"/>
            <a:ext cx="4804833" cy="28151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02267"/>
            <a:ext cx="4503284" cy="169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155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808692" y="420167"/>
            <a:ext cx="2493307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Example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9900" y="84665"/>
            <a:ext cx="4804833" cy="281516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02267"/>
            <a:ext cx="4503284" cy="1697566"/>
          </a:xfrm>
          <a:prstGeom prst="rect">
            <a:avLst/>
          </a:prstGeom>
        </p:spPr>
      </p:pic>
      <p:pic>
        <p:nvPicPr>
          <p:cNvPr id="5" name="Picture 4" descr="Screen Shot 2014-07-25 at 1.57.23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5808"/>
            <a:ext cx="9144000" cy="205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178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Shot 2014-07-25 at 1.57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5808"/>
            <a:ext cx="9144000" cy="205159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889250" y="4243917"/>
            <a:ext cx="1428750" cy="403591"/>
          </a:xfrm>
          <a:prstGeom prst="ellipse">
            <a:avLst/>
          </a:prstGeom>
          <a:noFill/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808692" y="420167"/>
            <a:ext cx="2493307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Example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9900" y="84665"/>
            <a:ext cx="4804833" cy="28151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02267"/>
            <a:ext cx="4503284" cy="169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236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4-07-25 at 1.57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5808"/>
            <a:ext cx="9144000" cy="205159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889250" y="4243917"/>
            <a:ext cx="1428750" cy="403591"/>
          </a:xfrm>
          <a:prstGeom prst="ellipse">
            <a:avLst/>
          </a:prstGeom>
          <a:noFill/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904998" y="4529665"/>
            <a:ext cx="1248837" cy="414891"/>
          </a:xfrm>
          <a:prstGeom prst="ellipse">
            <a:avLst/>
          </a:prstGeom>
          <a:noFill/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808692" y="420167"/>
            <a:ext cx="2493307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Example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9900" y="84665"/>
            <a:ext cx="4804833" cy="28151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02267"/>
            <a:ext cx="4503284" cy="169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146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Shot 2014-07-25 at 1.57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5808"/>
            <a:ext cx="9144000" cy="205159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889250" y="4243917"/>
            <a:ext cx="1428750" cy="403591"/>
          </a:xfrm>
          <a:prstGeom prst="ellipse">
            <a:avLst/>
          </a:prstGeom>
          <a:noFill/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699001" y="4609390"/>
            <a:ext cx="1534582" cy="269526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904998" y="4529665"/>
            <a:ext cx="1248837" cy="414891"/>
          </a:xfrm>
          <a:prstGeom prst="ellipse">
            <a:avLst/>
          </a:prstGeom>
          <a:noFill/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08692" y="420167"/>
            <a:ext cx="2493307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Example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9900" y="84665"/>
            <a:ext cx="4804833" cy="28151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02267"/>
            <a:ext cx="4503284" cy="169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56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creen Shot 2014-07-25 at 1.57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5808"/>
            <a:ext cx="9144000" cy="205159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889250" y="4243917"/>
            <a:ext cx="1428750" cy="403591"/>
          </a:xfrm>
          <a:prstGeom prst="ellipse">
            <a:avLst/>
          </a:prstGeom>
          <a:noFill/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699001" y="4609390"/>
            <a:ext cx="1534582" cy="269526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904998" y="4529665"/>
            <a:ext cx="1248837" cy="414891"/>
          </a:xfrm>
          <a:prstGeom prst="ellipse">
            <a:avLst/>
          </a:prstGeom>
          <a:noFill/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urved Connector 21"/>
          <p:cNvCxnSpPr/>
          <p:nvPr/>
        </p:nvCxnSpPr>
        <p:spPr>
          <a:xfrm rot="10800000" flipV="1">
            <a:off x="2529417" y="4883149"/>
            <a:ext cx="2857505" cy="50824"/>
          </a:xfrm>
          <a:prstGeom prst="curvedConnector4">
            <a:avLst>
              <a:gd name="adj1" fmla="val 12778"/>
              <a:gd name="adj2" fmla="val 882965"/>
            </a:avLst>
          </a:prstGeom>
          <a:ln w="38100">
            <a:solidFill>
              <a:srgbClr val="0000FF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2010832" y="4605861"/>
            <a:ext cx="1015993" cy="251889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808692" y="420167"/>
            <a:ext cx="2493307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Example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9900" y="84665"/>
            <a:ext cx="4804833" cy="28151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02267"/>
            <a:ext cx="4503284" cy="169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80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creen Shot 2014-07-25 at 1.57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5808"/>
            <a:ext cx="9144000" cy="2051590"/>
          </a:xfrm>
          <a:prstGeom prst="rect">
            <a:avLst/>
          </a:prstGeom>
        </p:spPr>
      </p:pic>
      <p:cxnSp>
        <p:nvCxnSpPr>
          <p:cNvPr id="5" name="Curved Connector 4"/>
          <p:cNvCxnSpPr/>
          <p:nvPr/>
        </p:nvCxnSpPr>
        <p:spPr>
          <a:xfrm>
            <a:off x="3111503" y="4032250"/>
            <a:ext cx="2360083" cy="615258"/>
          </a:xfrm>
          <a:prstGeom prst="curvedConnector3">
            <a:avLst>
              <a:gd name="adj1" fmla="val 100673"/>
            </a:avLst>
          </a:prstGeom>
          <a:ln w="381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2889250" y="4243917"/>
            <a:ext cx="1428750" cy="403591"/>
          </a:xfrm>
          <a:prstGeom prst="ellipse">
            <a:avLst/>
          </a:prstGeom>
          <a:noFill/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862666" y="3718983"/>
            <a:ext cx="1333501" cy="403591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699001" y="4609390"/>
            <a:ext cx="1534582" cy="269526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904998" y="4529665"/>
            <a:ext cx="1248837" cy="414891"/>
          </a:xfrm>
          <a:prstGeom prst="ellipse">
            <a:avLst/>
          </a:prstGeom>
          <a:noFill/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urved Connector 21"/>
          <p:cNvCxnSpPr/>
          <p:nvPr/>
        </p:nvCxnSpPr>
        <p:spPr>
          <a:xfrm rot="10800000" flipV="1">
            <a:off x="2529417" y="4883149"/>
            <a:ext cx="2857505" cy="50824"/>
          </a:xfrm>
          <a:prstGeom prst="curvedConnector4">
            <a:avLst>
              <a:gd name="adj1" fmla="val 12778"/>
              <a:gd name="adj2" fmla="val 882965"/>
            </a:avLst>
          </a:prstGeom>
          <a:ln w="38100">
            <a:solidFill>
              <a:srgbClr val="0000FF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2010832" y="4605861"/>
            <a:ext cx="1015993" cy="251889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808692" y="420167"/>
            <a:ext cx="2493307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Example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9900" y="84665"/>
            <a:ext cx="4804833" cy="281516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02267"/>
            <a:ext cx="4503284" cy="169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421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7-25 at 1.57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5808"/>
            <a:ext cx="9144000" cy="2051590"/>
          </a:xfrm>
          <a:prstGeom prst="rect">
            <a:avLst/>
          </a:prstGeom>
        </p:spPr>
      </p:pic>
      <p:cxnSp>
        <p:nvCxnSpPr>
          <p:cNvPr id="5" name="Curved Connector 4"/>
          <p:cNvCxnSpPr/>
          <p:nvPr/>
        </p:nvCxnSpPr>
        <p:spPr>
          <a:xfrm>
            <a:off x="3111503" y="4032250"/>
            <a:ext cx="2360083" cy="615258"/>
          </a:xfrm>
          <a:prstGeom prst="curvedConnector3">
            <a:avLst>
              <a:gd name="adj1" fmla="val 100673"/>
            </a:avLst>
          </a:prstGeom>
          <a:ln w="381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2889250" y="4243917"/>
            <a:ext cx="1428750" cy="403591"/>
          </a:xfrm>
          <a:prstGeom prst="ellipse">
            <a:avLst/>
          </a:prstGeom>
          <a:noFill/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862666" y="3718983"/>
            <a:ext cx="1333501" cy="403591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直接连接符 11"/>
          <p:cNvCxnSpPr/>
          <p:nvPr/>
        </p:nvCxnSpPr>
        <p:spPr>
          <a:xfrm>
            <a:off x="5789086" y="3513666"/>
            <a:ext cx="3249081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1"/>
          <p:cNvCxnSpPr/>
          <p:nvPr/>
        </p:nvCxnSpPr>
        <p:spPr>
          <a:xfrm>
            <a:off x="4999569" y="4032250"/>
            <a:ext cx="630764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699001" y="4609390"/>
            <a:ext cx="1534582" cy="269526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904998" y="4529665"/>
            <a:ext cx="1248837" cy="414891"/>
          </a:xfrm>
          <a:prstGeom prst="ellipse">
            <a:avLst/>
          </a:prstGeom>
          <a:noFill/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urved Connector 21"/>
          <p:cNvCxnSpPr/>
          <p:nvPr/>
        </p:nvCxnSpPr>
        <p:spPr>
          <a:xfrm rot="10800000" flipV="1">
            <a:off x="2529417" y="4883149"/>
            <a:ext cx="2857505" cy="50824"/>
          </a:xfrm>
          <a:prstGeom prst="curvedConnector4">
            <a:avLst>
              <a:gd name="adj1" fmla="val 12778"/>
              <a:gd name="adj2" fmla="val 882965"/>
            </a:avLst>
          </a:prstGeom>
          <a:ln w="38100">
            <a:solidFill>
              <a:srgbClr val="0000FF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2010832" y="4605861"/>
            <a:ext cx="1015993" cy="251889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808692" y="420167"/>
            <a:ext cx="2493307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Example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9900" y="84665"/>
            <a:ext cx="4804833" cy="281516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02267"/>
            <a:ext cx="4503284" cy="169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578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Screen Shot 2014-07-25 at 1.57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5808"/>
            <a:ext cx="9144000" cy="2051590"/>
          </a:xfrm>
          <a:prstGeom prst="rect">
            <a:avLst/>
          </a:prstGeom>
        </p:spPr>
      </p:pic>
      <p:cxnSp>
        <p:nvCxnSpPr>
          <p:cNvPr id="5" name="Curved Connector 4"/>
          <p:cNvCxnSpPr/>
          <p:nvPr/>
        </p:nvCxnSpPr>
        <p:spPr>
          <a:xfrm>
            <a:off x="3111503" y="4032250"/>
            <a:ext cx="2360083" cy="615258"/>
          </a:xfrm>
          <a:prstGeom prst="curvedConnector3">
            <a:avLst>
              <a:gd name="adj1" fmla="val 100673"/>
            </a:avLst>
          </a:prstGeom>
          <a:ln w="381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2889250" y="4243917"/>
            <a:ext cx="1428750" cy="403591"/>
          </a:xfrm>
          <a:prstGeom prst="ellipse">
            <a:avLst/>
          </a:prstGeom>
          <a:noFill/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862666" y="3718983"/>
            <a:ext cx="1333501" cy="403591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直接连接符 11"/>
          <p:cNvCxnSpPr/>
          <p:nvPr/>
        </p:nvCxnSpPr>
        <p:spPr>
          <a:xfrm>
            <a:off x="5789086" y="3513666"/>
            <a:ext cx="3249081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1"/>
          <p:cNvCxnSpPr/>
          <p:nvPr/>
        </p:nvCxnSpPr>
        <p:spPr>
          <a:xfrm>
            <a:off x="4999569" y="4032250"/>
            <a:ext cx="630764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699001" y="4609390"/>
            <a:ext cx="1534582" cy="269526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904998" y="4529665"/>
            <a:ext cx="1248837" cy="414891"/>
          </a:xfrm>
          <a:prstGeom prst="ellipse">
            <a:avLst/>
          </a:prstGeom>
          <a:noFill/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urved Connector 21"/>
          <p:cNvCxnSpPr/>
          <p:nvPr/>
        </p:nvCxnSpPr>
        <p:spPr>
          <a:xfrm rot="10800000" flipV="1">
            <a:off x="2529417" y="4883149"/>
            <a:ext cx="2857505" cy="50824"/>
          </a:xfrm>
          <a:prstGeom prst="curvedConnector4">
            <a:avLst>
              <a:gd name="adj1" fmla="val 12778"/>
              <a:gd name="adj2" fmla="val 882965"/>
            </a:avLst>
          </a:prstGeom>
          <a:ln w="38100">
            <a:solidFill>
              <a:srgbClr val="0000FF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2010832" y="4605861"/>
            <a:ext cx="1015993" cy="251889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"/>
          <p:cNvSpPr txBox="1">
            <a:spLocks noChangeArrowheads="1"/>
          </p:cNvSpPr>
          <p:nvPr/>
        </p:nvSpPr>
        <p:spPr>
          <a:xfrm>
            <a:off x="5959665" y="5871856"/>
            <a:ext cx="831723" cy="4569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>
          <a:xfrm>
            <a:off x="7112000" y="5785779"/>
            <a:ext cx="1576918" cy="6472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50 targets</a:t>
            </a:r>
          </a:p>
          <a:p>
            <a:r>
              <a:rPr lang="en-US" altLang="zh-CN" sz="1800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48!</a:t>
            </a:r>
            <a:endParaRPr lang="en-US" altLang="zh-CN" sz="1800" dirty="0">
              <a:solidFill>
                <a:srgbClr val="800000"/>
              </a:solidFill>
              <a:latin typeface="Arial" charset="0"/>
              <a:cs typeface="宋体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808692" y="420167"/>
            <a:ext cx="2493307" cy="6501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Example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9900" y="84665"/>
            <a:ext cx="4804833" cy="281516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02267"/>
            <a:ext cx="4503284" cy="169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379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208009" y="2285100"/>
            <a:ext cx="4861751" cy="3054691"/>
            <a:chOff x="0" y="405110"/>
            <a:chExt cx="4861751" cy="3054691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05110"/>
              <a:ext cx="4588923" cy="305469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308403" y="60605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Class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 {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1231" y="973316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String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name</a:t>
              </a:r>
              <a:r>
                <a:rPr lang="en-US" sz="2000" dirty="0" smtClean="0">
                  <a:latin typeface="Comic Sans MS"/>
                  <a:cs typeface="Comic Sans MS"/>
                </a:rPr>
                <a:t>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2179" y="130387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void 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latin typeface="Comic Sans MS"/>
                  <a:cs typeface="Comic Sans MS"/>
                </a:rPr>
                <a:t>(String nm) {…};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9351" y="1660187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/>
                  <a:cs typeface="Comic Sans MS"/>
                </a:rPr>
                <a:t>}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8403" y="2297229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Person </a:t>
              </a:r>
              <a:r>
                <a:rPr lang="en-US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smtClean="0">
                  <a:latin typeface="Comic Sans MS"/>
                  <a:cs typeface="Comic Sans MS"/>
                </a:rPr>
                <a:t> = new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();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8403" y="2645654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err="1" smtClean="0">
                  <a:latin typeface="Comic Sans MS"/>
                  <a:cs typeface="Comic Sans MS"/>
                </a:rPr>
                <a:t>.setName</a:t>
              </a:r>
              <a:r>
                <a:rPr lang="en-US" sz="2000" dirty="0" smtClean="0">
                  <a:latin typeface="Comic Sans MS"/>
                  <a:cs typeface="Comic Sans MS"/>
                </a:rPr>
                <a:t>(“John”);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3546" y="1860242"/>
              <a:ext cx="20024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… …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</p:grpSp>
      <p:pic>
        <p:nvPicPr>
          <p:cNvPr id="34" name="Picture 33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868" y="3940287"/>
            <a:ext cx="2857500" cy="2857500"/>
          </a:xfrm>
          <a:prstGeom prst="rect">
            <a:avLst/>
          </a:prstGeom>
        </p:spPr>
      </p:pic>
      <p:sp>
        <p:nvSpPr>
          <p:cNvPr id="38" name="Notched Right Arrow 37"/>
          <p:cNvSpPr/>
          <p:nvPr/>
        </p:nvSpPr>
        <p:spPr>
          <a:xfrm rot="687465">
            <a:off x="4230972" y="4379861"/>
            <a:ext cx="3265563" cy="394936"/>
          </a:xfrm>
          <a:prstGeom prst="notchedRightArrow">
            <a:avLst>
              <a:gd name="adj1" fmla="val 52725"/>
              <a:gd name="adj2" fmla="val 5507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21079690">
            <a:off x="5353442" y="4725698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endParaRPr lang="en-US" sz="2000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sp>
        <p:nvSpPr>
          <p:cNvPr id="41" name="TextBox 40"/>
          <p:cNvSpPr txBox="1"/>
          <p:nvPr/>
        </p:nvSpPr>
        <p:spPr>
          <a:xfrm rot="778010">
            <a:off x="4920513" y="5100790"/>
            <a:ext cx="126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method</a:t>
            </a:r>
            <a:endParaRPr lang="en-US" sz="2000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42" name="TextBox 41"/>
          <p:cNvSpPr txBox="1"/>
          <p:nvPr/>
        </p:nvSpPr>
        <p:spPr>
          <a:xfrm rot="21209293">
            <a:off x="6000304" y="4955797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endParaRPr lang="en-US" sz="20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275748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7-20 at 4.31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84" y="2420905"/>
            <a:ext cx="2203450" cy="2029882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822488" y="2039962"/>
            <a:ext cx="658505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00133" y="936303"/>
            <a:ext cx="1631949" cy="6088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11" name="Picture 10" descr="doop (1)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230" y="2092877"/>
            <a:ext cx="1462617" cy="488023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3352077" y="2774445"/>
            <a:ext cx="3224410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207 rules 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3706074" y="3435846"/>
            <a:ext cx="4718261" cy="11044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Most comprehensive in </a:t>
            </a:r>
          </a:p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  handling reflection API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748408" y="4550839"/>
            <a:ext cx="3014342" cy="11044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Open source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399577" y="4993013"/>
            <a:ext cx="3967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http://www.cse.unsw.edu.au/~corg/elf/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329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75692" y="2755612"/>
            <a:ext cx="31319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Evaluation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46624" y="3552686"/>
            <a:ext cx="25139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D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OOP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vs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E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216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9330" y="160635"/>
            <a:ext cx="67796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The number of resolved reflective </a:t>
            </a:r>
            <a:r>
              <a:rPr lang="en-US" altLang="zh-CN" sz="2400" b="1" dirty="0" smtClean="0">
                <a:solidFill>
                  <a:srgbClr val="FF0000"/>
                </a:solidFill>
                <a:latin typeface="Arial" charset="0"/>
                <a:cs typeface="宋体" charset="0"/>
              </a:rPr>
              <a:t>callsites</a:t>
            </a:r>
            <a:endParaRPr lang="en-US" altLang="zh-CN" sz="2400" dirty="0">
              <a:solidFill>
                <a:srgbClr val="FF0000"/>
              </a:solidFill>
              <a:latin typeface="Arial" charset="0"/>
              <a:cs typeface="宋体" charset="0"/>
            </a:endParaRPr>
          </a:p>
        </p:txBody>
      </p:sp>
      <p:pic>
        <p:nvPicPr>
          <p:cNvPr id="2" name="Picture 1" descr="doop-vs-elf-callsit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933" y="622300"/>
            <a:ext cx="8127997" cy="62357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16933" y="1363276"/>
            <a:ext cx="142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Method:</a:t>
            </a:r>
          </a:p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invoke</a:t>
            </a:r>
            <a:endParaRPr lang="en-US" altLang="zh-CN" dirty="0">
              <a:solidFill>
                <a:srgbClr val="FF0000"/>
              </a:solidFill>
              <a:latin typeface="Arial" charset="0"/>
              <a:cs typeface="宋体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6933" y="3361409"/>
            <a:ext cx="142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Field:</a:t>
            </a:r>
          </a:p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get</a:t>
            </a:r>
            <a:endParaRPr lang="en-US" altLang="zh-CN" dirty="0">
              <a:solidFill>
                <a:srgbClr val="FF0000"/>
              </a:solidFill>
              <a:latin typeface="Arial" charset="0"/>
              <a:cs typeface="宋体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33863" y="5291813"/>
            <a:ext cx="142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Field:</a:t>
            </a:r>
          </a:p>
          <a:p>
            <a:pPr marL="342900" indent="-342900" algn="ctr"/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et</a:t>
            </a:r>
            <a:endParaRPr lang="en-US" altLang="zh-CN" dirty="0">
              <a:solidFill>
                <a:srgbClr val="FF0000"/>
              </a:solidFill>
              <a:latin typeface="Arial" charset="0"/>
              <a:cs typeface="宋体" charset="0"/>
            </a:endParaRPr>
          </a:p>
        </p:txBody>
      </p:sp>
      <p:pic>
        <p:nvPicPr>
          <p:cNvPr id="9" name="Picture 8" descr="callsite-legend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96504"/>
            <a:ext cx="2370666" cy="56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428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8458" y="195811"/>
            <a:ext cx="5277180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3600" dirty="0" smtClean="0">
                <a:solidFill>
                  <a:schemeClr val="tx1"/>
                </a:solidFill>
                <a:latin typeface="Arial"/>
                <a:cs typeface="Arial"/>
              </a:rPr>
              <a:t>Precision Comparison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51660" y="1367988"/>
            <a:ext cx="5391939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D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OOP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&amp; E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unsound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98458" y="2023660"/>
            <a:ext cx="3759199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D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OOP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       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887766" y="2061393"/>
            <a:ext cx="592919" cy="567140"/>
            <a:chOff x="2874623" y="2061393"/>
            <a:chExt cx="592919" cy="56714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74623" y="2061393"/>
              <a:ext cx="592919" cy="567140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2959544" y="2146060"/>
              <a:ext cx="440266" cy="414739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7766" y="2628531"/>
            <a:ext cx="592919" cy="567140"/>
          </a:xfrm>
          <a:prstGeom prst="rect">
            <a:avLst/>
          </a:prstGeom>
        </p:spPr>
      </p:pic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1019089" y="2632399"/>
            <a:ext cx="2384457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        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928190" y="4574050"/>
            <a:ext cx="3759199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F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or most targets      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2723" y="4577917"/>
            <a:ext cx="592919" cy="567140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265780" y="3283259"/>
            <a:ext cx="5345570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Callsites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&amp; targets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1722047" y="3888132"/>
            <a:ext cx="6473686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Recall (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TamiFlex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+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DaCapo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inputs)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3572872" y="2645462"/>
            <a:ext cx="557112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(class type + method/field signature)         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3483886" y="2043753"/>
            <a:ext cx="2384457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(class type)         </a:t>
            </a:r>
          </a:p>
        </p:txBody>
      </p:sp>
    </p:spTree>
    <p:extLst>
      <p:ext uri="{BB962C8B-B14F-4D97-AF65-F5344CB8AC3E}">
        <p14:creationId xmlns:p14="http://schemas.microsoft.com/office/powerpoint/2010/main" val="3538865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24029"/>
            <a:ext cx="6248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The number of resolved reflective </a:t>
            </a:r>
            <a:r>
              <a:rPr lang="en-US" altLang="zh-CN" sz="2400" b="1" dirty="0" smtClean="0">
                <a:solidFill>
                  <a:srgbClr val="0000FF"/>
                </a:solidFill>
                <a:latin typeface="Arial" charset="0"/>
                <a:cs typeface="宋体" charset="0"/>
              </a:rPr>
              <a:t>targets</a:t>
            </a:r>
            <a:endParaRPr lang="en-US" altLang="zh-CN" sz="2400" dirty="0">
              <a:solidFill>
                <a:srgbClr val="0000FF"/>
              </a:solidFill>
              <a:latin typeface="Arial" charset="0"/>
              <a:cs typeface="宋体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22" y="622300"/>
            <a:ext cx="8226777" cy="62357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16933" y="1363276"/>
            <a:ext cx="142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Method:</a:t>
            </a:r>
          </a:p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invoke</a:t>
            </a:r>
            <a:endParaRPr lang="en-US" altLang="zh-CN" dirty="0">
              <a:solidFill>
                <a:srgbClr val="FF0000"/>
              </a:solidFill>
              <a:latin typeface="Arial" charset="0"/>
              <a:cs typeface="宋体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6933" y="3361409"/>
            <a:ext cx="142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Field:</a:t>
            </a:r>
          </a:p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get</a:t>
            </a:r>
            <a:endParaRPr lang="en-US" altLang="zh-CN" dirty="0">
              <a:solidFill>
                <a:srgbClr val="FF0000"/>
              </a:solidFill>
              <a:latin typeface="Arial" charset="0"/>
              <a:cs typeface="宋体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33863" y="5291813"/>
            <a:ext cx="142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Field:</a:t>
            </a:r>
          </a:p>
          <a:p>
            <a:pPr marL="342900" indent="-342900" algn="ctr"/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et</a:t>
            </a:r>
            <a:endParaRPr lang="en-US" altLang="zh-CN" dirty="0">
              <a:solidFill>
                <a:srgbClr val="FF0000"/>
              </a:solidFill>
              <a:latin typeface="Arial" charset="0"/>
              <a:cs typeface="宋体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339" y="101599"/>
            <a:ext cx="2269065" cy="53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485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22" y="622300"/>
            <a:ext cx="8226777" cy="62357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2400" y="124029"/>
            <a:ext cx="6248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The number of resolved reflective </a:t>
            </a:r>
            <a:r>
              <a:rPr lang="en-US" altLang="zh-CN" sz="2400" b="1" dirty="0" smtClean="0">
                <a:solidFill>
                  <a:srgbClr val="0000FF"/>
                </a:solidFill>
                <a:latin typeface="Arial" charset="0"/>
                <a:cs typeface="宋体" charset="0"/>
              </a:rPr>
              <a:t>targets</a:t>
            </a:r>
            <a:endParaRPr lang="en-US" altLang="zh-CN" sz="2400" dirty="0">
              <a:solidFill>
                <a:srgbClr val="0000FF"/>
              </a:solidFill>
              <a:latin typeface="Arial" charset="0"/>
              <a:cs typeface="宋体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6933" y="1363276"/>
            <a:ext cx="142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Method:</a:t>
            </a:r>
          </a:p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invoke</a:t>
            </a:r>
            <a:endParaRPr lang="en-US" altLang="zh-CN" dirty="0">
              <a:solidFill>
                <a:srgbClr val="FF0000"/>
              </a:solidFill>
              <a:latin typeface="Arial" charset="0"/>
              <a:cs typeface="宋体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6933" y="3361409"/>
            <a:ext cx="142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Field:</a:t>
            </a:r>
          </a:p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get</a:t>
            </a:r>
            <a:endParaRPr lang="en-US" altLang="zh-CN" dirty="0">
              <a:solidFill>
                <a:srgbClr val="FF0000"/>
              </a:solidFill>
              <a:latin typeface="Arial" charset="0"/>
              <a:cs typeface="宋体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33863" y="5291813"/>
            <a:ext cx="142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Field:</a:t>
            </a:r>
          </a:p>
          <a:p>
            <a:pPr marL="342900" indent="-342900" algn="ctr"/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et</a:t>
            </a:r>
            <a:endParaRPr lang="en-US" altLang="zh-CN" dirty="0">
              <a:solidFill>
                <a:srgbClr val="FF0000"/>
              </a:solidFill>
              <a:latin typeface="Arial" charset="0"/>
              <a:cs typeface="宋体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270750" y="4593167"/>
            <a:ext cx="1068917" cy="1979083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189817" y="4593167"/>
            <a:ext cx="1068917" cy="1979083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339" y="101599"/>
            <a:ext cx="2269065" cy="53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937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22" y="622300"/>
            <a:ext cx="8226777" cy="62357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2400" y="124029"/>
            <a:ext cx="6248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The number of resolved reflective </a:t>
            </a:r>
            <a:r>
              <a:rPr lang="en-US" altLang="zh-CN" sz="2400" b="1" dirty="0" smtClean="0">
                <a:solidFill>
                  <a:srgbClr val="0000FF"/>
                </a:solidFill>
                <a:latin typeface="Arial" charset="0"/>
                <a:cs typeface="宋体" charset="0"/>
              </a:rPr>
              <a:t>targets</a:t>
            </a:r>
            <a:endParaRPr lang="en-US" altLang="zh-CN" sz="2400" dirty="0">
              <a:solidFill>
                <a:srgbClr val="0000FF"/>
              </a:solidFill>
              <a:latin typeface="Arial" charset="0"/>
              <a:cs typeface="宋体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6933" y="1363276"/>
            <a:ext cx="142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Method:</a:t>
            </a:r>
          </a:p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invoke</a:t>
            </a:r>
            <a:endParaRPr lang="en-US" altLang="zh-CN" dirty="0">
              <a:solidFill>
                <a:srgbClr val="FF0000"/>
              </a:solidFill>
              <a:latin typeface="Arial" charset="0"/>
              <a:cs typeface="宋体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6933" y="3361409"/>
            <a:ext cx="142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Field:</a:t>
            </a:r>
          </a:p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get</a:t>
            </a:r>
            <a:endParaRPr lang="en-US" altLang="zh-CN" dirty="0">
              <a:solidFill>
                <a:srgbClr val="FF0000"/>
              </a:solidFill>
              <a:latin typeface="Arial" charset="0"/>
              <a:cs typeface="宋体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33863" y="5291813"/>
            <a:ext cx="142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Field:</a:t>
            </a:r>
          </a:p>
          <a:p>
            <a:pPr marL="342900" indent="-342900" algn="ctr"/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et</a:t>
            </a:r>
            <a:endParaRPr lang="en-US" altLang="zh-CN" dirty="0">
              <a:solidFill>
                <a:srgbClr val="FF0000"/>
              </a:solidFill>
              <a:latin typeface="Arial" charset="0"/>
              <a:cs typeface="宋体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270750" y="4593167"/>
            <a:ext cx="1068917" cy="1979083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189817" y="4593167"/>
            <a:ext cx="1068917" cy="1979083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255641" y="4993013"/>
            <a:ext cx="2983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Class: o</a:t>
            </a:r>
            <a:r>
              <a:rPr lang="hu-HU" dirty="0" smtClean="0"/>
              <a:t>rg.eclipse.osgi.util.NLS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810198" y="5319496"/>
            <a:ext cx="1851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Two set() callsites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656644" y="5656562"/>
            <a:ext cx="4339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Initialize all non-final static fields in 4 classes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079888" y="6025894"/>
            <a:ext cx="1254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552 in total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339" y="101599"/>
            <a:ext cx="2269065" cy="53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039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339" y="101599"/>
            <a:ext cx="2269065" cy="53318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22" y="622300"/>
            <a:ext cx="8226777" cy="62357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2400" y="124029"/>
            <a:ext cx="6248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The number of resolved reflective </a:t>
            </a:r>
            <a:r>
              <a:rPr lang="en-US" altLang="zh-CN" sz="2400" b="1" dirty="0" smtClean="0">
                <a:solidFill>
                  <a:srgbClr val="0000FF"/>
                </a:solidFill>
                <a:latin typeface="Arial" charset="0"/>
                <a:cs typeface="宋体" charset="0"/>
              </a:rPr>
              <a:t>targets</a:t>
            </a:r>
            <a:endParaRPr lang="en-US" altLang="zh-CN" sz="2400" dirty="0">
              <a:solidFill>
                <a:srgbClr val="0000FF"/>
              </a:solidFill>
              <a:latin typeface="Arial" charset="0"/>
              <a:cs typeface="宋体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6933" y="1363276"/>
            <a:ext cx="142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Method:</a:t>
            </a:r>
          </a:p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invoke</a:t>
            </a:r>
            <a:endParaRPr lang="en-US" altLang="zh-CN" dirty="0">
              <a:solidFill>
                <a:srgbClr val="FF0000"/>
              </a:solidFill>
              <a:latin typeface="Arial" charset="0"/>
              <a:cs typeface="宋体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6933" y="3361409"/>
            <a:ext cx="142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Field:</a:t>
            </a:r>
          </a:p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get</a:t>
            </a:r>
            <a:endParaRPr lang="en-US" altLang="zh-CN" dirty="0">
              <a:solidFill>
                <a:srgbClr val="FF0000"/>
              </a:solidFill>
              <a:latin typeface="Arial" charset="0"/>
              <a:cs typeface="宋体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33863" y="5291813"/>
            <a:ext cx="142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Field:</a:t>
            </a:r>
          </a:p>
          <a:p>
            <a:pPr marL="342900" indent="-342900" algn="ctr"/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et</a:t>
            </a:r>
            <a:endParaRPr lang="en-US" altLang="zh-CN" dirty="0">
              <a:solidFill>
                <a:srgbClr val="FF0000"/>
              </a:solidFill>
              <a:latin typeface="Arial" charset="0"/>
              <a:cs typeface="宋体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270750" y="4593167"/>
            <a:ext cx="1068917" cy="1979083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189817" y="4593167"/>
            <a:ext cx="1068917" cy="1979083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255641" y="4993013"/>
            <a:ext cx="2983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Class: o</a:t>
            </a:r>
            <a:r>
              <a:rPr lang="hu-HU" dirty="0" smtClean="0"/>
              <a:t>rg.eclipse.osgi.util.NLS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810198" y="5319496"/>
            <a:ext cx="1851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Two set() callsites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656644" y="5656562"/>
            <a:ext cx="4339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Initialize all non-final static fields in 4 classes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079888" y="6025894"/>
            <a:ext cx="1254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552 in total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3122185" y="738091"/>
            <a:ext cx="1068917" cy="1767123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423150" y="526131"/>
            <a:ext cx="1068917" cy="1979083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16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92" y="0"/>
            <a:ext cx="9138962" cy="2668823"/>
          </a:xfrm>
          <a:prstGeom prst="rect">
            <a:avLst/>
          </a:prstGeom>
        </p:spPr>
      </p:pic>
      <p:pic>
        <p:nvPicPr>
          <p:cNvPr id="19" name="Picture 18" descr="Screen Shot 2014-07-25 at 8.46.3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88161"/>
            <a:ext cx="9144000" cy="263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009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creen Shot 2014-07-25 at 8.46.3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88161"/>
            <a:ext cx="9144000" cy="2636345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3129137" y="4487332"/>
            <a:ext cx="740834" cy="726723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592486" y="3541887"/>
            <a:ext cx="740834" cy="1672168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2424282" y="5382726"/>
            <a:ext cx="2285297" cy="9609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D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OOP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: 2 callsites</a:t>
            </a:r>
          </a:p>
          <a:p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:    8 callsites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6926432" y="5394012"/>
            <a:ext cx="2285297" cy="730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D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OOP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: 6 callsites</a:t>
            </a:r>
          </a:p>
          <a:p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:  26 callsites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92" y="0"/>
            <a:ext cx="9138962" cy="266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434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208009" y="2285100"/>
            <a:ext cx="4861751" cy="3054691"/>
            <a:chOff x="0" y="405110"/>
            <a:chExt cx="4861751" cy="3054691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05110"/>
              <a:ext cx="4588923" cy="305469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308403" y="60605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Class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 {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1231" y="973316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String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name</a:t>
              </a:r>
              <a:r>
                <a:rPr lang="en-US" sz="2000" dirty="0" smtClean="0">
                  <a:latin typeface="Comic Sans MS"/>
                  <a:cs typeface="Comic Sans MS"/>
                </a:rPr>
                <a:t>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2179" y="130387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void 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latin typeface="Comic Sans MS"/>
                  <a:cs typeface="Comic Sans MS"/>
                </a:rPr>
                <a:t>(String nm) {…};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9351" y="1660187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/>
                  <a:cs typeface="Comic Sans MS"/>
                </a:rPr>
                <a:t>}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8403" y="2297229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Person </a:t>
              </a:r>
              <a:r>
                <a:rPr lang="en-US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smtClean="0">
                  <a:latin typeface="Comic Sans MS"/>
                  <a:cs typeface="Comic Sans MS"/>
                </a:rPr>
                <a:t> = new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();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8403" y="2645654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err="1" smtClean="0">
                  <a:latin typeface="Comic Sans MS"/>
                  <a:cs typeface="Comic Sans MS"/>
                </a:rPr>
                <a:t>.setName</a:t>
              </a:r>
              <a:r>
                <a:rPr lang="en-US" sz="2000" dirty="0" smtClean="0">
                  <a:latin typeface="Comic Sans MS"/>
                  <a:cs typeface="Comic Sans MS"/>
                </a:rPr>
                <a:t>(“John”);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3546" y="1860242"/>
              <a:ext cx="20024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… …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</p:grpSp>
      <p:pic>
        <p:nvPicPr>
          <p:cNvPr id="34" name="Picture 33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868" y="3940287"/>
            <a:ext cx="2857500" cy="2857500"/>
          </a:xfrm>
          <a:prstGeom prst="rect">
            <a:avLst/>
          </a:prstGeom>
        </p:spPr>
      </p:pic>
      <p:sp>
        <p:nvSpPr>
          <p:cNvPr id="38" name="Notched Right Arrow 37"/>
          <p:cNvSpPr/>
          <p:nvPr/>
        </p:nvSpPr>
        <p:spPr>
          <a:xfrm rot="687465">
            <a:off x="4230972" y="4379861"/>
            <a:ext cx="3265563" cy="394936"/>
          </a:xfrm>
          <a:prstGeom prst="notchedRightArrow">
            <a:avLst>
              <a:gd name="adj1" fmla="val 52725"/>
              <a:gd name="adj2" fmla="val 5507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Notched Right Arrow 38"/>
          <p:cNvSpPr/>
          <p:nvPr/>
        </p:nvSpPr>
        <p:spPr>
          <a:xfrm rot="15009633">
            <a:off x="6085482" y="3561405"/>
            <a:ext cx="2304955" cy="394936"/>
          </a:xfrm>
          <a:prstGeom prst="notchedRightArrow">
            <a:avLst>
              <a:gd name="adj1" fmla="val 52725"/>
              <a:gd name="adj2" fmla="val 5507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21079690">
            <a:off x="5353442" y="4725698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endParaRPr lang="en-US" sz="2000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sp>
        <p:nvSpPr>
          <p:cNvPr id="41" name="TextBox 40"/>
          <p:cNvSpPr txBox="1"/>
          <p:nvPr/>
        </p:nvSpPr>
        <p:spPr>
          <a:xfrm rot="778010">
            <a:off x="4920513" y="5100790"/>
            <a:ext cx="126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method</a:t>
            </a:r>
            <a:endParaRPr lang="en-US" sz="2000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42" name="TextBox 41"/>
          <p:cNvSpPr txBox="1"/>
          <p:nvPr/>
        </p:nvSpPr>
        <p:spPr>
          <a:xfrm rot="21209293">
            <a:off x="6000304" y="4955797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endParaRPr lang="en-US" sz="20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43" name="TextBox 42"/>
          <p:cNvSpPr txBox="1"/>
          <p:nvPr/>
        </p:nvSpPr>
        <p:spPr>
          <a:xfrm rot="20385256">
            <a:off x="6114661" y="3241582"/>
            <a:ext cx="923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endParaRPr lang="en-US" sz="2000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sp>
        <p:nvSpPr>
          <p:cNvPr id="44" name="TextBox 43"/>
          <p:cNvSpPr txBox="1"/>
          <p:nvPr/>
        </p:nvSpPr>
        <p:spPr>
          <a:xfrm rot="20383273">
            <a:off x="6030808" y="3555407"/>
            <a:ext cx="126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Method</a:t>
            </a:r>
            <a:endParaRPr lang="en-US" sz="2000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45" name="TextBox 44"/>
          <p:cNvSpPr txBox="1"/>
          <p:nvPr/>
        </p:nvSpPr>
        <p:spPr>
          <a:xfrm rot="20261244">
            <a:off x="6376947" y="3867672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endParaRPr lang="en-US" sz="20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46" name="TextBox 45"/>
          <p:cNvSpPr txBox="1"/>
          <p:nvPr/>
        </p:nvSpPr>
        <p:spPr>
          <a:xfrm rot="20399362">
            <a:off x="7221502" y="3021158"/>
            <a:ext cx="1854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Metaobject</a:t>
            </a:r>
            <a:r>
              <a:rPr lang="en-US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!</a:t>
            </a:r>
            <a:endParaRPr lang="en-US" sz="20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05613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creen Shot 2014-07-25 at 8.46.3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88161"/>
            <a:ext cx="9144000" cy="2636345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3129137" y="4487332"/>
            <a:ext cx="740834" cy="726723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592486" y="3541887"/>
            <a:ext cx="740834" cy="1672168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2424282" y="5382726"/>
            <a:ext cx="2285297" cy="9609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D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OOP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: 2 callsites</a:t>
            </a:r>
          </a:p>
          <a:p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:    8 callsites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6926432" y="5394012"/>
            <a:ext cx="2285297" cy="730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D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OOP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: 6 callsites</a:t>
            </a:r>
          </a:p>
          <a:p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:  26 callsites</a:t>
            </a:r>
          </a:p>
        </p:txBody>
      </p:sp>
      <p:sp>
        <p:nvSpPr>
          <p:cNvPr id="8" name="Rectangle 7"/>
          <p:cNvSpPr/>
          <p:nvPr/>
        </p:nvSpPr>
        <p:spPr>
          <a:xfrm>
            <a:off x="4513460" y="4216809"/>
            <a:ext cx="1904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48 x 2 = </a:t>
            </a:r>
            <a:r>
              <a:rPr lang="en-US" dirty="0" smtClean="0">
                <a:solidFill>
                  <a:srgbClr val="800000"/>
                </a:solidFill>
              </a:rPr>
              <a:t>96</a:t>
            </a:r>
            <a:r>
              <a:rPr lang="en-US" dirty="0" smtClean="0"/>
              <a:t> targets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753999" y="3555999"/>
            <a:ext cx="33166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invoke() case: 48 true targets</a:t>
            </a:r>
          </a:p>
          <a:p>
            <a:r>
              <a:rPr lang="en-US" dirty="0" smtClean="0"/>
              <a:t>E</a:t>
            </a:r>
            <a:r>
              <a:rPr lang="en-US" sz="1400" dirty="0" smtClean="0"/>
              <a:t>LF</a:t>
            </a:r>
            <a:r>
              <a:rPr lang="en-US" dirty="0" smtClean="0"/>
              <a:t> resolves 50 at that </a:t>
            </a:r>
            <a:r>
              <a:rPr lang="en-US" dirty="0" err="1" smtClean="0"/>
              <a:t>callsite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92" y="0"/>
            <a:ext cx="9138962" cy="266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593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1616" y="702449"/>
            <a:ext cx="4359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Recall Experiment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06725" y="1567951"/>
            <a:ext cx="5621572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T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AMI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F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LEX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(ICSE 2011)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2288" y="2287620"/>
            <a:ext cx="790506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DaCapo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Inputs: small, default and large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28312" y="2997836"/>
            <a:ext cx="7206561" cy="9920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All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true targets resolved by D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OOP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can be resolved by E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except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one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special case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376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1616" y="702449"/>
            <a:ext cx="4359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Recall Experiment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06725" y="1567951"/>
            <a:ext cx="5621572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T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AMI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F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LEX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(ICSE 2011)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2288" y="2287620"/>
            <a:ext cx="790506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DaCapo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Inputs: small, default and large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164870" y="4288355"/>
            <a:ext cx="6497467" cy="9609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D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OOP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: spurious 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  <a:sym typeface="Wingdings"/>
              </a:rPr>
              <a:t> true field target </a:t>
            </a:r>
          </a:p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  <a:sym typeface="Wingdings"/>
              </a:rPr>
              <a:t>i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  <a:sym typeface="Wingdings"/>
              </a:rPr>
              <a:t>n </a:t>
            </a:r>
            <a:r>
              <a:rPr lang="en-US" altLang="zh-CN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  <a:sym typeface="Wingdings"/>
              </a:rPr>
              <a:t>jython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  <a:sym typeface="Wingdings"/>
              </a:rPr>
              <a:t> accidentally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28312" y="2997836"/>
            <a:ext cx="7206561" cy="9920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All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true targets resolved by D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OOP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can be resolved by E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except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800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one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special case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235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1616" y="702449"/>
            <a:ext cx="4359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Scalability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249536" y="2542098"/>
            <a:ext cx="7174797" cy="5376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Comparing E</a:t>
            </a:r>
            <a:r>
              <a:rPr lang="en-US" altLang="zh-CN" sz="1600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LF</a:t>
            </a:r>
            <a:r>
              <a:rPr lang="en-US" altLang="zh-CN" sz="2000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 and D</a:t>
            </a:r>
            <a:r>
              <a:rPr lang="en-US" altLang="zh-CN" sz="1600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OOP</a:t>
            </a:r>
            <a:r>
              <a:rPr lang="en-US" altLang="zh-CN" sz="2000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 in term of analysis times (</a:t>
            </a:r>
            <a:r>
              <a:rPr lang="en-US" altLang="zh-CN" sz="2000" dirty="0" err="1" smtClean="0">
                <a:solidFill>
                  <a:schemeClr val="tx1"/>
                </a:solidFill>
                <a:latin typeface="Arial" charset="0"/>
                <a:cs typeface="宋体" charset="0"/>
              </a:rPr>
              <a:t>secs</a:t>
            </a:r>
            <a:r>
              <a:rPr lang="en-US" altLang="zh-CN" sz="2000" dirty="0" smtClean="0">
                <a:solidFill>
                  <a:schemeClr val="tx1"/>
                </a:solidFill>
                <a:latin typeface="Arial" charset="0"/>
                <a:cs typeface="宋体" charset="0"/>
              </a:rPr>
              <a:t>)</a:t>
            </a:r>
          </a:p>
        </p:txBody>
      </p:sp>
      <p:pic>
        <p:nvPicPr>
          <p:cNvPr id="9" name="Picture 8" descr="Screen Shot 2014-07-21 at 4.05.2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9459"/>
            <a:ext cx="9144000" cy="752104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333850" y="4292581"/>
            <a:ext cx="7174797" cy="5376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2000" dirty="0" smtClean="0">
              <a:solidFill>
                <a:schemeClr val="tx1"/>
              </a:solidFill>
              <a:latin typeface="Arial" charset="0"/>
              <a:cs typeface="宋体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783517" y="4430179"/>
            <a:ext cx="8063797" cy="9609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: 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1.9X slowdown on average with </a:t>
            </a:r>
            <a:r>
              <a:rPr lang="en-US" altLang="zh-CN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hsqldb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disregarded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032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1617" y="236797"/>
            <a:ext cx="31319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Conclusion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17845" y="1102299"/>
            <a:ext cx="751599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Study: 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u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seful findings on reflection usage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35697" y="1821968"/>
            <a:ext cx="790506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E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: 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a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self-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inferencing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resolution approach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32643" y="2511018"/>
            <a:ext cx="720656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An open-source implementation</a:t>
            </a:r>
          </a:p>
        </p:txBody>
      </p:sp>
      <p:pic>
        <p:nvPicPr>
          <p:cNvPr id="6" name="Picture 5" descr="Screen Shot 2014-07-20 at 4.31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952" y="103175"/>
            <a:ext cx="1075723" cy="99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939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916507" y="1106467"/>
            <a:ext cx="7556499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Static analysis for OO in practice ?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2" name="Picture 1" descr="download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338" y="2358870"/>
            <a:ext cx="3492500" cy="23241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642565" y="4533659"/>
            <a:ext cx="3966447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Comic Sans MS"/>
                <a:cs typeface="Comic Sans MS"/>
              </a:rPr>
              <a:t>Reflection</a:t>
            </a:r>
            <a:endParaRPr lang="en-US" sz="3200" b="1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502877" y="1161263"/>
            <a:ext cx="6537492" cy="8051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Self-</a:t>
            </a:r>
            <a:r>
              <a:rPr lang="en-US" altLang="zh-CN" sz="4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Inferencing</a:t>
            </a:r>
            <a:r>
              <a:rPr lang="en-US" altLang="zh-CN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Property</a:t>
            </a:r>
            <a:endParaRPr lang="en-US" altLang="zh-CN" sz="4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7" name="Picture 6" descr="Screen Shot 2014-07-18 at 3.23.2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648"/>
            <a:ext cx="9144000" cy="637463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36911" y="124678"/>
            <a:ext cx="3967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http://www.cse.unsw.edu.au/~corg/elf/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774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1617" y="236797"/>
            <a:ext cx="31319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Conclusion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17845" y="1102299"/>
            <a:ext cx="751599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Study: 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u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seful findings on reflection usage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35697" y="1821968"/>
            <a:ext cx="790506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E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: 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a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self-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inferencing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resolution approach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32643" y="2511018"/>
            <a:ext cx="720656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An open-source implementation</a:t>
            </a:r>
          </a:p>
        </p:txBody>
      </p:sp>
      <p:pic>
        <p:nvPicPr>
          <p:cNvPr id="6" name="Picture 5" descr="Screen Shot 2014-07-20 at 4.31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952" y="103175"/>
            <a:ext cx="1075723" cy="9909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4728" y="3234648"/>
            <a:ext cx="38726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Potential Impact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8" name="Picture 7" descr="bddbddb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104" y="3925865"/>
            <a:ext cx="1516822" cy="590476"/>
          </a:xfrm>
          <a:prstGeom prst="rect">
            <a:avLst/>
          </a:prstGeom>
        </p:spPr>
      </p:pic>
      <p:pic>
        <p:nvPicPr>
          <p:cNvPr id="9" name="Picture 8" descr="WALA-banne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86" y="3979693"/>
            <a:ext cx="1562819" cy="536648"/>
          </a:xfrm>
          <a:prstGeom prst="rect">
            <a:avLst/>
          </a:prstGeom>
        </p:spPr>
      </p:pic>
      <p:pic>
        <p:nvPicPr>
          <p:cNvPr id="10" name="Picture 9" descr="doop (1)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753" y="4041361"/>
            <a:ext cx="1408785" cy="359483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3954693" y="4526768"/>
            <a:ext cx="1065282" cy="4906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Reflection </a:t>
            </a:r>
          </a:p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Analysis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555750" y="5702862"/>
            <a:ext cx="6074833" cy="955890"/>
            <a:chOff x="1555750" y="5560814"/>
            <a:chExt cx="6074833" cy="95589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55750" y="5560814"/>
              <a:ext cx="6074833" cy="955890"/>
            </a:xfrm>
            <a:prstGeom prst="rect">
              <a:avLst/>
            </a:prstGeom>
          </p:spPr>
        </p:pic>
        <p:sp>
          <p:nvSpPr>
            <p:cNvPr id="14" name="Rectangle 3"/>
            <p:cNvSpPr txBox="1">
              <a:spLocks noChangeArrowheads="1"/>
            </p:cNvSpPr>
            <p:nvPr/>
          </p:nvSpPr>
          <p:spPr>
            <a:xfrm>
              <a:off x="2841689" y="5953184"/>
              <a:ext cx="3209040" cy="22762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charset="0"/>
                  <a:cs typeface="宋体" charset="0"/>
                </a:rPr>
                <a:t>&amp; Hundreds of Papers  </a:t>
              </a:r>
              <a:endParaRPr lang="en-US" altLang="zh-CN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endParaRPr>
            </a:p>
          </p:txBody>
        </p:sp>
        <p:sp>
          <p:nvSpPr>
            <p:cNvPr id="15" name="Rectangle 3"/>
            <p:cNvSpPr txBox="1">
              <a:spLocks noChangeArrowheads="1"/>
            </p:cNvSpPr>
            <p:nvPr/>
          </p:nvSpPr>
          <p:spPr>
            <a:xfrm>
              <a:off x="1976826" y="5746727"/>
              <a:ext cx="5362378" cy="22762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charset="0"/>
                  <a:cs typeface="宋体" charset="0"/>
                </a:rPr>
                <a:t>Many Popular Frameworks (e.g., Chord)</a:t>
              </a:r>
              <a:endParaRPr lang="en-US" altLang="zh-CN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endParaRPr>
            </a:p>
          </p:txBody>
        </p:sp>
      </p:grpSp>
      <p:sp>
        <p:nvSpPr>
          <p:cNvPr id="11" name="Striped Right Arrow 10"/>
          <p:cNvSpPr/>
          <p:nvPr/>
        </p:nvSpPr>
        <p:spPr>
          <a:xfrm rot="5400000">
            <a:off x="4100289" y="4622114"/>
            <a:ext cx="744060" cy="1789263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54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1617" y="236797"/>
            <a:ext cx="31319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Conclusion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17845" y="1102299"/>
            <a:ext cx="751599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Study: 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u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seful findings on reflection usage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35697" y="1821968"/>
            <a:ext cx="790506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E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: 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a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self-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inferencing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resolution approach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32643" y="2511018"/>
            <a:ext cx="720656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An open-source implementation</a:t>
            </a:r>
          </a:p>
        </p:txBody>
      </p:sp>
      <p:pic>
        <p:nvPicPr>
          <p:cNvPr id="6" name="Picture 5" descr="Screen Shot 2014-07-20 at 4.31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952" y="103175"/>
            <a:ext cx="1075723" cy="9909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4728" y="3234648"/>
            <a:ext cx="38726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Potential Impact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8" name="Picture 7" descr="bddbddb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104" y="3925865"/>
            <a:ext cx="1516822" cy="590476"/>
          </a:xfrm>
          <a:prstGeom prst="rect">
            <a:avLst/>
          </a:prstGeom>
        </p:spPr>
      </p:pic>
      <p:pic>
        <p:nvPicPr>
          <p:cNvPr id="9" name="Picture 8" descr="WALA-banne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86" y="3979693"/>
            <a:ext cx="1562819" cy="536648"/>
          </a:xfrm>
          <a:prstGeom prst="rect">
            <a:avLst/>
          </a:prstGeom>
        </p:spPr>
      </p:pic>
      <p:pic>
        <p:nvPicPr>
          <p:cNvPr id="10" name="Picture 9" descr="doop (1)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753" y="4041361"/>
            <a:ext cx="1408785" cy="359483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3954693" y="4526768"/>
            <a:ext cx="1065282" cy="4906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Reflection </a:t>
            </a:r>
          </a:p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Analysis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555750" y="5702862"/>
            <a:ext cx="6074833" cy="955890"/>
            <a:chOff x="1555750" y="5560814"/>
            <a:chExt cx="6074833" cy="95589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55750" y="5560814"/>
              <a:ext cx="6074833" cy="955890"/>
            </a:xfrm>
            <a:prstGeom prst="rect">
              <a:avLst/>
            </a:prstGeom>
          </p:spPr>
        </p:pic>
        <p:sp>
          <p:nvSpPr>
            <p:cNvPr id="14" name="Rectangle 3"/>
            <p:cNvSpPr txBox="1">
              <a:spLocks noChangeArrowheads="1"/>
            </p:cNvSpPr>
            <p:nvPr/>
          </p:nvSpPr>
          <p:spPr>
            <a:xfrm>
              <a:off x="2841689" y="5953184"/>
              <a:ext cx="3209040" cy="22762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charset="0"/>
                  <a:cs typeface="宋体" charset="0"/>
                </a:rPr>
                <a:t>&amp; Hundreds of Papers  </a:t>
              </a:r>
              <a:endParaRPr lang="en-US" altLang="zh-CN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endParaRPr>
            </a:p>
          </p:txBody>
        </p:sp>
        <p:sp>
          <p:nvSpPr>
            <p:cNvPr id="15" name="Rectangle 3"/>
            <p:cNvSpPr txBox="1">
              <a:spLocks noChangeArrowheads="1"/>
            </p:cNvSpPr>
            <p:nvPr/>
          </p:nvSpPr>
          <p:spPr>
            <a:xfrm>
              <a:off x="1976826" y="5746727"/>
              <a:ext cx="5362378" cy="22762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charset="0"/>
                  <a:cs typeface="宋体" charset="0"/>
                </a:rPr>
                <a:t>Many Popular Frameworks (e.g., Chord)</a:t>
              </a:r>
              <a:endParaRPr lang="en-US" altLang="zh-CN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endParaRPr>
            </a:p>
          </p:txBody>
        </p:sp>
      </p:grpSp>
      <p:sp>
        <p:nvSpPr>
          <p:cNvPr id="11" name="Striped Right Arrow 10"/>
          <p:cNvSpPr/>
          <p:nvPr/>
        </p:nvSpPr>
        <p:spPr>
          <a:xfrm rot="5400000">
            <a:off x="4100289" y="4622114"/>
            <a:ext cx="744060" cy="1789263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4029678" y="4529587"/>
            <a:ext cx="915312" cy="4906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987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1617" y="236797"/>
            <a:ext cx="31319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Conclusion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17845" y="1102299"/>
            <a:ext cx="751599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Study: 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u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seful findings on reflection usage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35697" y="1821968"/>
            <a:ext cx="790506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E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: 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a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self-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inferencing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resolution approach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32643" y="2511018"/>
            <a:ext cx="720656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An open-source implementation</a:t>
            </a:r>
          </a:p>
        </p:txBody>
      </p:sp>
      <p:pic>
        <p:nvPicPr>
          <p:cNvPr id="6" name="Picture 5" descr="Screen Shot 2014-07-20 at 4.31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952" y="103175"/>
            <a:ext cx="1075723" cy="9909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4728" y="3234648"/>
            <a:ext cx="38726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Potential Impact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8" name="Picture 7" descr="bddbddb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104" y="3925865"/>
            <a:ext cx="1516822" cy="590476"/>
          </a:xfrm>
          <a:prstGeom prst="rect">
            <a:avLst/>
          </a:prstGeom>
        </p:spPr>
      </p:pic>
      <p:pic>
        <p:nvPicPr>
          <p:cNvPr id="9" name="Picture 8" descr="WALA-banne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86" y="3979693"/>
            <a:ext cx="1562819" cy="536648"/>
          </a:xfrm>
          <a:prstGeom prst="rect">
            <a:avLst/>
          </a:prstGeom>
        </p:spPr>
      </p:pic>
      <p:pic>
        <p:nvPicPr>
          <p:cNvPr id="10" name="Picture 9" descr="doop (1)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753" y="4041361"/>
            <a:ext cx="1408785" cy="359483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3954693" y="4526768"/>
            <a:ext cx="1065282" cy="4906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Reflection </a:t>
            </a:r>
          </a:p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Analysis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555750" y="5702862"/>
            <a:ext cx="6074833" cy="955890"/>
            <a:chOff x="1555750" y="5560814"/>
            <a:chExt cx="6074833" cy="95589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55750" y="5560814"/>
              <a:ext cx="6074833" cy="955890"/>
            </a:xfrm>
            <a:prstGeom prst="rect">
              <a:avLst/>
            </a:prstGeom>
          </p:spPr>
        </p:pic>
        <p:sp>
          <p:nvSpPr>
            <p:cNvPr id="14" name="Rectangle 3"/>
            <p:cNvSpPr txBox="1">
              <a:spLocks noChangeArrowheads="1"/>
            </p:cNvSpPr>
            <p:nvPr/>
          </p:nvSpPr>
          <p:spPr>
            <a:xfrm>
              <a:off x="2841689" y="5953184"/>
              <a:ext cx="3209040" cy="22762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charset="0"/>
                  <a:cs typeface="宋体" charset="0"/>
                </a:rPr>
                <a:t>&amp; Hundreds of Papers  </a:t>
              </a:r>
              <a:endParaRPr lang="en-US" altLang="zh-CN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endParaRPr>
            </a:p>
          </p:txBody>
        </p:sp>
        <p:sp>
          <p:nvSpPr>
            <p:cNvPr id="15" name="Rectangle 3"/>
            <p:cNvSpPr txBox="1">
              <a:spLocks noChangeArrowheads="1"/>
            </p:cNvSpPr>
            <p:nvPr/>
          </p:nvSpPr>
          <p:spPr>
            <a:xfrm>
              <a:off x="1976826" y="5746727"/>
              <a:ext cx="5362378" cy="22762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charset="0"/>
                  <a:cs typeface="宋体" charset="0"/>
                </a:rPr>
                <a:t>Many Popular Frameworks (e.g., Chord)</a:t>
              </a:r>
              <a:endParaRPr lang="en-US" altLang="zh-CN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endParaRPr>
            </a:p>
          </p:txBody>
        </p:sp>
      </p:grpSp>
      <p:sp>
        <p:nvSpPr>
          <p:cNvPr id="11" name="Striped Right Arrow 10"/>
          <p:cNvSpPr/>
          <p:nvPr/>
        </p:nvSpPr>
        <p:spPr>
          <a:xfrm rot="5400000">
            <a:off x="4100289" y="4622114"/>
            <a:ext cx="744060" cy="1789263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4029678" y="4529587"/>
            <a:ext cx="915312" cy="4906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444501" y="5733937"/>
            <a:ext cx="2222497" cy="6691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b="1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Nothing needs </a:t>
            </a:r>
          </a:p>
          <a:p>
            <a:pPr marL="342900" indent="-342900"/>
            <a:r>
              <a:rPr lang="en-US" altLang="zh-CN" sz="2400" b="1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to change</a:t>
            </a:r>
            <a:endParaRPr lang="en-US" altLang="zh-CN" sz="2400" dirty="0">
              <a:solidFill>
                <a:srgbClr val="800000"/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622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1617" y="236797"/>
            <a:ext cx="31319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Conclusion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17845" y="1102299"/>
            <a:ext cx="7515998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Study: 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u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seful findings on reflection usage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35697" y="1821968"/>
            <a:ext cx="790506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E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: 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a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self-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inferencing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resolution approach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32643" y="2511018"/>
            <a:ext cx="7206561" cy="604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 An open-source implementation</a:t>
            </a:r>
          </a:p>
        </p:txBody>
      </p:sp>
      <p:pic>
        <p:nvPicPr>
          <p:cNvPr id="6" name="Picture 5" descr="Screen Shot 2014-07-20 at 4.31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952" y="103175"/>
            <a:ext cx="1075723" cy="9909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4728" y="3234648"/>
            <a:ext cx="38726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Potential Impact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pic>
        <p:nvPicPr>
          <p:cNvPr id="8" name="Picture 7" descr="bddbddb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104" y="3925865"/>
            <a:ext cx="1516822" cy="590476"/>
          </a:xfrm>
          <a:prstGeom prst="rect">
            <a:avLst/>
          </a:prstGeom>
        </p:spPr>
      </p:pic>
      <p:pic>
        <p:nvPicPr>
          <p:cNvPr id="9" name="Picture 8" descr="WALA-banne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86" y="3979693"/>
            <a:ext cx="1562819" cy="536648"/>
          </a:xfrm>
          <a:prstGeom prst="rect">
            <a:avLst/>
          </a:prstGeom>
        </p:spPr>
      </p:pic>
      <p:pic>
        <p:nvPicPr>
          <p:cNvPr id="10" name="Picture 9" descr="doop (1)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753" y="4041361"/>
            <a:ext cx="1408785" cy="359483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3954693" y="4526768"/>
            <a:ext cx="1065282" cy="4906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Reflection </a:t>
            </a:r>
          </a:p>
          <a:p>
            <a:pPr marL="342900" indent="-342900"/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Analysis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555750" y="5702862"/>
            <a:ext cx="6074833" cy="955890"/>
            <a:chOff x="1555750" y="5560814"/>
            <a:chExt cx="6074833" cy="95589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55750" y="5560814"/>
              <a:ext cx="6074833" cy="955890"/>
            </a:xfrm>
            <a:prstGeom prst="rect">
              <a:avLst/>
            </a:prstGeom>
          </p:spPr>
        </p:pic>
        <p:sp>
          <p:nvSpPr>
            <p:cNvPr id="14" name="Rectangle 3"/>
            <p:cNvSpPr txBox="1">
              <a:spLocks noChangeArrowheads="1"/>
            </p:cNvSpPr>
            <p:nvPr/>
          </p:nvSpPr>
          <p:spPr>
            <a:xfrm>
              <a:off x="2841689" y="5953184"/>
              <a:ext cx="3209040" cy="22762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charset="0"/>
                  <a:cs typeface="宋体" charset="0"/>
                </a:rPr>
                <a:t>&amp; Hundreds of Papers  </a:t>
              </a:r>
              <a:endParaRPr lang="en-US" altLang="zh-CN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endParaRPr>
            </a:p>
          </p:txBody>
        </p:sp>
        <p:sp>
          <p:nvSpPr>
            <p:cNvPr id="15" name="Rectangle 3"/>
            <p:cNvSpPr txBox="1">
              <a:spLocks noChangeArrowheads="1"/>
            </p:cNvSpPr>
            <p:nvPr/>
          </p:nvSpPr>
          <p:spPr>
            <a:xfrm>
              <a:off x="1976826" y="5746727"/>
              <a:ext cx="5362378" cy="22762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charset="0"/>
                  <a:cs typeface="宋体" charset="0"/>
                </a:rPr>
                <a:t>Many Popular Frameworks (e.g., Chord)</a:t>
              </a:r>
              <a:endParaRPr lang="en-US" altLang="zh-CN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endParaRPr>
            </a:p>
          </p:txBody>
        </p:sp>
      </p:grpSp>
      <p:sp>
        <p:nvSpPr>
          <p:cNvPr id="11" name="Striped Right Arrow 10"/>
          <p:cNvSpPr/>
          <p:nvPr/>
        </p:nvSpPr>
        <p:spPr>
          <a:xfrm rot="5400000">
            <a:off x="4100289" y="4622114"/>
            <a:ext cx="744060" cy="1789263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4029678" y="4529587"/>
            <a:ext cx="915312" cy="4906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E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LF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5610942" y="4892605"/>
            <a:ext cx="2379475" cy="504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000" b="1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More bugs, etc.</a:t>
            </a:r>
            <a:endParaRPr lang="en-US" altLang="zh-CN" sz="2000" dirty="0">
              <a:solidFill>
                <a:srgbClr val="800000"/>
              </a:solidFill>
              <a:latin typeface="Arial" charset="0"/>
              <a:cs typeface="宋体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444501" y="5733937"/>
            <a:ext cx="2222497" cy="6691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altLang="zh-CN" sz="2400" b="1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Nothing needs </a:t>
            </a:r>
          </a:p>
          <a:p>
            <a:pPr marL="342900" indent="-342900"/>
            <a:r>
              <a:rPr lang="en-US" altLang="zh-CN" sz="2400" b="1" dirty="0" smtClean="0">
                <a:solidFill>
                  <a:srgbClr val="800000"/>
                </a:solidFill>
                <a:latin typeface="Arial" charset="0"/>
                <a:cs typeface="宋体" charset="0"/>
              </a:rPr>
              <a:t>to change</a:t>
            </a:r>
            <a:endParaRPr lang="en-US" altLang="zh-CN" sz="2400" dirty="0">
              <a:solidFill>
                <a:srgbClr val="800000"/>
              </a:solidFill>
              <a:latin typeface="Arial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994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208009" y="2285100"/>
            <a:ext cx="4861751" cy="3054691"/>
            <a:chOff x="0" y="405110"/>
            <a:chExt cx="4861751" cy="3054691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05110"/>
              <a:ext cx="4588923" cy="305469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308403" y="60605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Class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 {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1231" y="973316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String </a:t>
              </a:r>
              <a:r>
                <a:rPr lang="en-US" sz="2000" dirty="0" smtClean="0">
                  <a:solidFill>
                    <a:srgbClr val="000090"/>
                  </a:solidFill>
                  <a:latin typeface="Comic Sans MS"/>
                  <a:cs typeface="Comic Sans MS"/>
                </a:rPr>
                <a:t>name</a:t>
              </a:r>
              <a:r>
                <a:rPr lang="en-US" sz="2000" dirty="0" smtClean="0">
                  <a:latin typeface="Comic Sans MS"/>
                  <a:cs typeface="Comic Sans MS"/>
                </a:rPr>
                <a:t>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2179" y="1303873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void 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latin typeface="Comic Sans MS"/>
                  <a:cs typeface="Comic Sans MS"/>
                </a:rPr>
                <a:t>(String nm) {…};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9351" y="1660187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/>
                  <a:cs typeface="Comic Sans MS"/>
                </a:rPr>
                <a:t>}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8403" y="2297229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Person </a:t>
              </a:r>
              <a:r>
                <a:rPr lang="en-US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smtClean="0">
                  <a:latin typeface="Comic Sans MS"/>
                  <a:cs typeface="Comic Sans MS"/>
                </a:rPr>
                <a:t> = new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Person</a:t>
              </a:r>
              <a:r>
                <a:rPr lang="en-US" sz="2000" dirty="0" smtClean="0">
                  <a:latin typeface="Comic Sans MS"/>
                  <a:cs typeface="Comic Sans MS"/>
                </a:rPr>
                <a:t>();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8403" y="2645654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err="1" smtClean="0">
                  <a:latin typeface="Comic Sans MS"/>
                  <a:cs typeface="Comic Sans MS"/>
                </a:rPr>
                <a:t>.setName</a:t>
              </a:r>
              <a:r>
                <a:rPr lang="en-US" sz="2000" dirty="0" smtClean="0">
                  <a:latin typeface="Comic Sans MS"/>
                  <a:cs typeface="Comic Sans MS"/>
                </a:rPr>
                <a:t>(“John”);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3546" y="1860242"/>
              <a:ext cx="20024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… …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211754" y="229304"/>
            <a:ext cx="5684552" cy="2865646"/>
            <a:chOff x="3328072" y="3517454"/>
            <a:chExt cx="5684552" cy="28656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28072" y="3517454"/>
              <a:ext cx="5684552" cy="286564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659235" y="3825838"/>
              <a:ext cx="4269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Class</a:t>
              </a:r>
              <a:r>
                <a:rPr lang="en-US" sz="2000" dirty="0" smtClean="0">
                  <a:latin typeface="Comic Sans MS"/>
                  <a:cs typeface="Comic Sans MS"/>
                </a:rPr>
                <a:t> 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latin typeface="Comic Sans MS"/>
                  <a:cs typeface="Comic Sans MS"/>
                </a:rPr>
                <a:t>Class.forName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800000"/>
                  </a:solidFill>
                  <a:latin typeface="Comic Sans MS"/>
                  <a:cs typeface="Comic Sans MS"/>
                </a:rPr>
                <a:t>“Person”</a:t>
              </a:r>
              <a:r>
                <a:rPr lang="en-US" sz="2000" dirty="0" smtClean="0">
                  <a:latin typeface="Comic Sans MS"/>
                  <a:cs typeface="Comic Sans MS"/>
                </a:rPr>
                <a:t>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59237" y="4162322"/>
              <a:ext cx="5079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Method</a:t>
              </a:r>
              <a:r>
                <a:rPr lang="en-US" sz="2000" dirty="0" smtClean="0">
                  <a:latin typeface="Comic Sans MS"/>
                  <a:cs typeface="Comic Sans MS"/>
                </a:rPr>
                <a:t> 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m</a:t>
              </a:r>
              <a:r>
                <a:rPr lang="en-US" sz="2000" dirty="0" smtClean="0">
                  <a:latin typeface="Comic Sans MS"/>
                  <a:cs typeface="Comic Sans MS"/>
                </a:rPr>
                <a:t> = </a:t>
              </a:r>
              <a:r>
                <a:rPr lang="en-US" sz="2000" dirty="0" err="1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err="1" smtClean="0">
                  <a:latin typeface="Comic Sans MS"/>
                  <a:cs typeface="Comic Sans MS"/>
                </a:rPr>
                <a:t>.getMethod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“</a:t>
              </a:r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setName</a:t>
              </a:r>
              <a:r>
                <a:rPr lang="en-US" sz="2000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”</a:t>
              </a:r>
              <a:r>
                <a:rPr lang="en-US" sz="2000" dirty="0" smtClean="0">
                  <a:latin typeface="Comic Sans MS"/>
                  <a:cs typeface="Comic Sans MS"/>
                </a:rPr>
                <a:t>, …);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82999" y="4906038"/>
              <a:ext cx="5079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/>
                  <a:cs typeface="Comic Sans MS"/>
                </a:rPr>
                <a:t>Object p = </a:t>
              </a:r>
              <a:r>
                <a:rPr lang="en-US" sz="2000" dirty="0" err="1" smtClean="0">
                  <a:solidFill>
                    <a:srgbClr val="800000"/>
                  </a:solidFill>
                  <a:latin typeface="Comic Sans MS"/>
                  <a:cs typeface="Comic Sans MS"/>
                </a:rPr>
                <a:t>c</a:t>
              </a:r>
              <a:r>
                <a:rPr lang="en-US" sz="2000" dirty="0" err="1" smtClean="0">
                  <a:latin typeface="Comic Sans MS"/>
                  <a:cs typeface="Comic Sans MS"/>
                </a:rPr>
                <a:t>.newInstance</a:t>
              </a:r>
              <a:r>
                <a:rPr lang="en-US" sz="2000" dirty="0" smtClean="0">
                  <a:latin typeface="Comic Sans MS"/>
                  <a:cs typeface="Comic Sans MS"/>
                </a:rPr>
                <a:t>();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681133" y="5244567"/>
              <a:ext cx="39384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008000"/>
                  </a:solidFill>
                  <a:latin typeface="Comic Sans MS"/>
                  <a:cs typeface="Comic Sans MS"/>
                </a:rPr>
                <a:t>m</a:t>
              </a:r>
              <a:r>
                <a:rPr lang="en-US" sz="2000" dirty="0" err="1" smtClean="0">
                  <a:latin typeface="Comic Sans MS"/>
                  <a:cs typeface="Comic Sans MS"/>
                </a:rPr>
                <a:t>.invoke</a:t>
              </a:r>
              <a:r>
                <a:rPr lang="en-US" sz="2000" dirty="0" smtClean="0">
                  <a:latin typeface="Comic Sans MS"/>
                  <a:cs typeface="Comic Sans MS"/>
                </a:rPr>
                <a:t>(</a:t>
              </a:r>
              <a:r>
                <a:rPr lang="en-US" sz="2000" dirty="0" smtClean="0">
                  <a:solidFill>
                    <a:srgbClr val="000000"/>
                  </a:solidFill>
                  <a:latin typeface="Comic Sans MS"/>
                  <a:cs typeface="Comic Sans MS"/>
                </a:rPr>
                <a:t>p</a:t>
              </a:r>
              <a:r>
                <a:rPr lang="en-US" sz="2000" dirty="0" smtClean="0">
                  <a:latin typeface="Comic Sans MS"/>
                  <a:cs typeface="Comic Sans MS"/>
                </a:rPr>
                <a:t>, “John”);</a:t>
              </a:r>
              <a:endParaRPr lang="en-US" sz="2000" dirty="0">
                <a:latin typeface="Comic Sans MS"/>
                <a:cs typeface="Comic Sans MS"/>
              </a:endParaRPr>
            </a:p>
          </p:txBody>
        </p:sp>
      </p:grpSp>
      <p:pic>
        <p:nvPicPr>
          <p:cNvPr id="34" name="Picture 33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868" y="3940287"/>
            <a:ext cx="2857500" cy="2857500"/>
          </a:xfrm>
          <a:prstGeom prst="rect">
            <a:avLst/>
          </a:prstGeom>
        </p:spPr>
      </p:pic>
      <p:sp>
        <p:nvSpPr>
          <p:cNvPr id="38" name="Notched Right Arrow 37"/>
          <p:cNvSpPr/>
          <p:nvPr/>
        </p:nvSpPr>
        <p:spPr>
          <a:xfrm rot="687465">
            <a:off x="4230972" y="4379861"/>
            <a:ext cx="3265563" cy="394936"/>
          </a:xfrm>
          <a:prstGeom prst="notchedRightArrow">
            <a:avLst>
              <a:gd name="adj1" fmla="val 52725"/>
              <a:gd name="adj2" fmla="val 5507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Notched Right Arrow 38"/>
          <p:cNvSpPr/>
          <p:nvPr/>
        </p:nvSpPr>
        <p:spPr>
          <a:xfrm rot="15009633">
            <a:off x="6085482" y="3561405"/>
            <a:ext cx="2304955" cy="394936"/>
          </a:xfrm>
          <a:prstGeom prst="notchedRightArrow">
            <a:avLst>
              <a:gd name="adj1" fmla="val 52725"/>
              <a:gd name="adj2" fmla="val 5507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21079690">
            <a:off x="5353442" y="4725698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endParaRPr lang="en-US" sz="2000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sp>
        <p:nvSpPr>
          <p:cNvPr id="41" name="TextBox 40"/>
          <p:cNvSpPr txBox="1"/>
          <p:nvPr/>
        </p:nvSpPr>
        <p:spPr>
          <a:xfrm rot="778010">
            <a:off x="4920513" y="5100790"/>
            <a:ext cx="126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method</a:t>
            </a:r>
            <a:endParaRPr lang="en-US" sz="2000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42" name="TextBox 41"/>
          <p:cNvSpPr txBox="1"/>
          <p:nvPr/>
        </p:nvSpPr>
        <p:spPr>
          <a:xfrm rot="21209293">
            <a:off x="6000304" y="4955797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endParaRPr lang="en-US" sz="20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43" name="TextBox 42"/>
          <p:cNvSpPr txBox="1"/>
          <p:nvPr/>
        </p:nvSpPr>
        <p:spPr>
          <a:xfrm rot="20385256">
            <a:off x="6114661" y="3241582"/>
            <a:ext cx="923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  <a:latin typeface="Comic Sans MS"/>
                <a:cs typeface="Comic Sans MS"/>
              </a:rPr>
              <a:t>Class</a:t>
            </a:r>
            <a:endParaRPr lang="en-US" sz="2000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sp>
        <p:nvSpPr>
          <p:cNvPr id="44" name="TextBox 43"/>
          <p:cNvSpPr txBox="1"/>
          <p:nvPr/>
        </p:nvSpPr>
        <p:spPr>
          <a:xfrm rot="20383273">
            <a:off x="6030808" y="3555407"/>
            <a:ext cx="126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Comic Sans MS"/>
                <a:cs typeface="Comic Sans MS"/>
              </a:rPr>
              <a:t>Method</a:t>
            </a:r>
            <a:endParaRPr lang="en-US" sz="2000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45" name="TextBox 44"/>
          <p:cNvSpPr txBox="1"/>
          <p:nvPr/>
        </p:nvSpPr>
        <p:spPr>
          <a:xfrm rot="20261244">
            <a:off x="6376947" y="3867672"/>
            <a:ext cx="83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Comic Sans MS"/>
                <a:cs typeface="Comic Sans MS"/>
              </a:rPr>
              <a:t>Field</a:t>
            </a:r>
            <a:endParaRPr lang="en-US" sz="20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46" name="TextBox 45"/>
          <p:cNvSpPr txBox="1"/>
          <p:nvPr/>
        </p:nvSpPr>
        <p:spPr>
          <a:xfrm rot="20399362">
            <a:off x="7221502" y="3021158"/>
            <a:ext cx="1854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Metaobject</a:t>
            </a:r>
            <a:r>
              <a:rPr lang="en-US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!</a:t>
            </a:r>
            <a:endParaRPr lang="en-US" sz="20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812132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916507" y="1106467"/>
            <a:ext cx="7556499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Static analysis for OO in practice ?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1082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916507" y="1106467"/>
            <a:ext cx="7556499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Static analysis for OO in practice ?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3" name="Picture 2" descr="download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338" y="2358870"/>
            <a:ext cx="3492500" cy="2324100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642565" y="4533659"/>
            <a:ext cx="3966447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Comic Sans MS"/>
                <a:cs typeface="Comic Sans MS"/>
              </a:rPr>
              <a:t>Reflection</a:t>
            </a:r>
            <a:endParaRPr lang="en-US" sz="3200" b="1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97810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 (1)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340" y="1753859"/>
            <a:ext cx="2727874" cy="2981030"/>
          </a:xfrm>
          <a:prstGeom prst="rect">
            <a:avLst/>
          </a:prstGeom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860977" y="1386958"/>
            <a:ext cx="3253030" cy="117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 anchor="ctr"/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C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dirty="0" smtClean="0">
                <a:solidFill>
                  <a:schemeClr val="tx1"/>
                </a:solidFill>
                <a:latin typeface="Arial"/>
                <a:cs typeface="Arial"/>
              </a:rPr>
              <a:t>Thank  You</a:t>
            </a:r>
            <a:endParaRPr lang="en-US" sz="40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7" name="Picture 6" descr="dala-hors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356" y="2661035"/>
            <a:ext cx="1193364" cy="111401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753360" y="5296993"/>
            <a:ext cx="1557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July 30, 2014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70047" y="4472072"/>
            <a:ext cx="1351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宋体" charset="0"/>
              </a:rPr>
              <a:t>Yue Li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宋体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97457" y="4963032"/>
            <a:ext cx="31617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zh-CN" i="1" dirty="0" smtClean="0">
                <a:solidFill>
                  <a:srgbClr val="800000"/>
                </a:solidFill>
                <a:latin typeface="Comic Sans MS"/>
                <a:cs typeface="Comic Sans MS"/>
              </a:rPr>
              <a:t>CORG @ UNSW, Australia</a:t>
            </a:r>
            <a:endParaRPr lang="en-US" altLang="zh-CN" i="1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78275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7436</TotalTime>
  <Words>2949</Words>
  <Application>Microsoft Macintosh PowerPoint</Application>
  <PresentationFormat>On-screen Show (4:3)</PresentationFormat>
  <Paragraphs>644</Paragraphs>
  <Slides>92</Slides>
  <Notes>75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9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UNSW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Yue Li</dc:creator>
  <cp:lastModifiedBy>Yue Li</cp:lastModifiedBy>
  <cp:revision>159</cp:revision>
  <dcterms:created xsi:type="dcterms:W3CDTF">2014-07-15T04:37:47Z</dcterms:created>
  <dcterms:modified xsi:type="dcterms:W3CDTF">2014-08-05T23:46:37Z</dcterms:modified>
</cp:coreProperties>
</file>